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05"/>
  </p:notesMasterIdLst>
  <p:sldIdLst>
    <p:sldId id="256" r:id="rId4"/>
    <p:sldId id="257" r:id="rId5"/>
    <p:sldId id="258" r:id="rId6"/>
    <p:sldId id="259" r:id="rId7"/>
    <p:sldId id="295" r:id="rId8"/>
    <p:sldId id="296" r:id="rId9"/>
    <p:sldId id="363" r:id="rId10"/>
    <p:sldId id="297" r:id="rId11"/>
    <p:sldId id="298" r:id="rId12"/>
    <p:sldId id="288" r:id="rId13"/>
    <p:sldId id="268" r:id="rId14"/>
    <p:sldId id="269" r:id="rId15"/>
    <p:sldId id="299" r:id="rId16"/>
    <p:sldId id="300" r:id="rId17"/>
    <p:sldId id="270" r:id="rId18"/>
    <p:sldId id="271" r:id="rId19"/>
    <p:sldId id="301" r:id="rId20"/>
    <p:sldId id="272" r:id="rId21"/>
    <p:sldId id="273" r:id="rId22"/>
    <p:sldId id="303" r:id="rId23"/>
    <p:sldId id="304" r:id="rId24"/>
    <p:sldId id="305" r:id="rId25"/>
    <p:sldId id="302" r:id="rId26"/>
    <p:sldId id="306" r:id="rId27"/>
    <p:sldId id="410" r:id="rId28"/>
    <p:sldId id="289" r:id="rId29"/>
    <p:sldId id="421" r:id="rId30"/>
    <p:sldId id="307" r:id="rId31"/>
    <p:sldId id="414" r:id="rId32"/>
    <p:sldId id="390" r:id="rId33"/>
    <p:sldId id="339" r:id="rId34"/>
    <p:sldId id="310" r:id="rId35"/>
    <p:sldId id="308" r:id="rId36"/>
    <p:sldId id="359" r:id="rId37"/>
    <p:sldId id="423" r:id="rId38"/>
    <p:sldId id="411" r:id="rId39"/>
    <p:sldId id="396" r:id="rId40"/>
    <p:sldId id="360" r:id="rId41"/>
    <p:sldId id="393" r:id="rId42"/>
    <p:sldId id="394" r:id="rId43"/>
    <p:sldId id="395" r:id="rId44"/>
    <p:sldId id="319" r:id="rId45"/>
    <p:sldId id="422" r:id="rId46"/>
    <p:sldId id="320" r:id="rId47"/>
    <p:sldId id="321" r:id="rId48"/>
    <p:sldId id="397" r:id="rId49"/>
    <p:sldId id="413" r:id="rId50"/>
    <p:sldId id="412" r:id="rId51"/>
    <p:sldId id="332" r:id="rId52"/>
    <p:sldId id="424" r:id="rId53"/>
    <p:sldId id="333" r:id="rId54"/>
    <p:sldId id="334" r:id="rId55"/>
    <p:sldId id="335" r:id="rId56"/>
    <p:sldId id="340" r:id="rId57"/>
    <p:sldId id="341" r:id="rId58"/>
    <p:sldId id="338" r:id="rId59"/>
    <p:sldId id="398" r:id="rId60"/>
    <p:sldId id="342" r:id="rId61"/>
    <p:sldId id="343" r:id="rId62"/>
    <p:sldId id="356" r:id="rId63"/>
    <p:sldId id="355" r:id="rId64"/>
    <p:sldId id="344" r:id="rId65"/>
    <p:sldId id="357" r:id="rId66"/>
    <p:sldId id="358" r:id="rId67"/>
    <p:sldId id="345" r:id="rId68"/>
    <p:sldId id="346" r:id="rId69"/>
    <p:sldId id="347" r:id="rId70"/>
    <p:sldId id="348" r:id="rId71"/>
    <p:sldId id="415" r:id="rId72"/>
    <p:sldId id="417" r:id="rId73"/>
    <p:sldId id="419" r:id="rId74"/>
    <p:sldId id="351" r:id="rId75"/>
    <p:sldId id="352" r:id="rId76"/>
    <p:sldId id="353" r:id="rId77"/>
    <p:sldId id="354" r:id="rId78"/>
    <p:sldId id="388" r:id="rId79"/>
    <p:sldId id="401" r:id="rId80"/>
    <p:sldId id="403" r:id="rId81"/>
    <p:sldId id="404" r:id="rId82"/>
    <p:sldId id="409" r:id="rId83"/>
    <p:sldId id="371" r:id="rId84"/>
    <p:sldId id="405" r:id="rId85"/>
    <p:sldId id="406" r:id="rId86"/>
    <p:sldId id="367" r:id="rId87"/>
    <p:sldId id="420" r:id="rId88"/>
    <p:sldId id="369" r:id="rId89"/>
    <p:sldId id="372" r:id="rId90"/>
    <p:sldId id="375" r:id="rId91"/>
    <p:sldId id="376" r:id="rId92"/>
    <p:sldId id="377" r:id="rId93"/>
    <p:sldId id="374" r:id="rId94"/>
    <p:sldId id="378" r:id="rId95"/>
    <p:sldId id="373" r:id="rId96"/>
    <p:sldId id="379" r:id="rId97"/>
    <p:sldId id="290" r:id="rId98"/>
    <p:sldId id="380" r:id="rId99"/>
    <p:sldId id="381" r:id="rId100"/>
    <p:sldId id="382" r:id="rId101"/>
    <p:sldId id="383" r:id="rId102"/>
    <p:sldId id="282" r:id="rId103"/>
    <p:sldId id="286" r:id="rId104"/>
  </p:sldIdLst>
  <p:sldSz cx="12192000" cy="6858000"/>
  <p:notesSz cx="6858000" cy="9144000"/>
  <p:custDataLst>
    <p:tags r:id="rId109"/>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AEAEA"/>
    <a:srgbClr val="2D353E"/>
    <a:srgbClr val="2D333D"/>
    <a:srgbClr val="242D36"/>
    <a:srgbClr val="2029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249" autoAdjust="0"/>
  </p:normalViewPr>
  <p:slideViewPr>
    <p:cSldViewPr snapToGrid="0">
      <p:cViewPr varScale="1">
        <p:scale>
          <a:sx n="64" d="100"/>
          <a:sy n="64" d="100"/>
        </p:scale>
        <p:origin x="-72" y="-480"/>
      </p:cViewPr>
      <p:guideLst>
        <p:guide orient="horz" pos="217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gs" Target="tags/tag1.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notesMaster" Target="notesMasters/notes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72BCE4-71C8-4DB7-B0A5-7601236B47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EA88DE-065A-4E92-A9B7-0B3C58DA75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 name="直接连接符 2"/>
          <p:cNvCxnSpPr/>
          <p:nvPr userDrawn="1"/>
        </p:nvCxnSpPr>
        <p:spPr>
          <a:xfrm flipV="1">
            <a:off x="8437563" y="4633913"/>
            <a:ext cx="1992312" cy="2540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V="1">
            <a:off x="10625138" y="3240088"/>
            <a:ext cx="1992312" cy="2540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V="1">
            <a:off x="-419100" y="1055688"/>
            <a:ext cx="1992313" cy="253841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V="1">
            <a:off x="1582738" y="0"/>
            <a:ext cx="1992312" cy="2540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10429875" y="4860925"/>
            <a:ext cx="1992313" cy="2540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V="1">
            <a:off x="0" y="-1079500"/>
            <a:ext cx="1992313" cy="2540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BAEEC9B-6E98-48B6-AC55-9EA73E3C45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D4703C-2D8A-448C-B837-666E9A75D9B7}" type="slidenum">
              <a:rPr lang="zh-CN" altLang="en-US"/>
            </a:fld>
            <a:endParaRPr lang="zh-CN" altLang="en-US"/>
          </a:p>
        </p:txBody>
      </p:sp>
    </p:spTree>
  </p:cSld>
  <p:clrMapOvr>
    <a:masterClrMapping/>
  </p:clrMapOvr>
  <p:transition spd="slow"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53778CC-5309-44D9-BFFA-547BC7F1A93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C466AE9-C538-4DCD-98A7-B5B0E98E2682}" type="slidenum">
              <a:rPr lang="zh-CN" altLang="en-US"/>
            </a:fld>
            <a:endParaRPr lang="zh-CN" altLang="en-US"/>
          </a:p>
        </p:txBody>
      </p:sp>
    </p:spTree>
  </p:cSld>
  <p:clrMapOvr>
    <a:masterClrMapping/>
  </p:clrMapOvr>
  <p:transition spd="slow"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A26E1C27-A622-43E3-BB8C-684DBC406E48}" type="datetimeFigureOut">
              <a:rPr lang="zh-CN" altLang="en-US"/>
            </a:fld>
            <a:endParaRPr lang="zh-CN" altLang="en-US"/>
          </a:p>
        </p:txBody>
      </p:sp>
      <p:sp>
        <p:nvSpPr>
          <p:cNvPr id="5" name="页脚占位符 4"/>
          <p:cNvSpPr>
            <a:spLocks noGrp="1"/>
          </p:cNvSpPr>
          <p:nvPr>
            <p:ph type="ftr" sz="quarter" idx="11"/>
          </p:nvPr>
        </p:nvSpPr>
        <p:spPr>
          <a:xfrm>
            <a:off x="4165600" y="6356350"/>
            <a:ext cx="3860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ED459EE7-21F8-460B-89A2-3A6D19F0EDCF}"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8339E140-7FCD-4B9D-8DD5-17A99CA27141}" type="datetimeFigureOut">
              <a:rPr lang="zh-CN" altLang="en-US"/>
            </a:fld>
            <a:endParaRPr lang="zh-CN" altLang="en-US"/>
          </a:p>
        </p:txBody>
      </p:sp>
      <p:sp>
        <p:nvSpPr>
          <p:cNvPr id="5" name="页脚占位符 4"/>
          <p:cNvSpPr>
            <a:spLocks noGrp="1"/>
          </p:cNvSpPr>
          <p:nvPr>
            <p:ph type="ftr" sz="quarter" idx="11"/>
          </p:nvPr>
        </p:nvSpPr>
        <p:spPr>
          <a:xfrm>
            <a:off x="4165600" y="6356350"/>
            <a:ext cx="3860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CDBD9714-4E47-44E5-B84D-786F2B312BB5}"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DA749B7-C5CF-4258-B35E-D09A3F73AC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2B714DB-CD5E-49FD-812F-0FCACCA76BFA}" type="slidenum">
              <a:rPr lang="zh-CN" altLang="en-US"/>
            </a:fld>
            <a:endParaRPr lang="zh-CN" altLang="en-US"/>
          </a:p>
        </p:txBody>
      </p:sp>
    </p:spTree>
  </p:cSld>
  <p:clrMapOvr>
    <a:masterClrMapping/>
  </p:clrMapOvr>
  <p:transition spd="slow"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 name="直接连接符 3"/>
          <p:cNvCxnSpPr/>
          <p:nvPr userDrawn="1"/>
        </p:nvCxnSpPr>
        <p:spPr>
          <a:xfrm>
            <a:off x="341313" y="784225"/>
            <a:ext cx="11509375" cy="0"/>
          </a:xfrm>
          <a:prstGeom prst="line">
            <a:avLst/>
          </a:prstGeom>
          <a:ln w="381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sp>
        <p:nvSpPr>
          <p:cNvPr id="5" name="矩形: 圆角 8"/>
          <p:cNvSpPr/>
          <p:nvPr userDrawn="1"/>
        </p:nvSpPr>
        <p:spPr>
          <a:xfrm>
            <a:off x="496888" y="234950"/>
            <a:ext cx="457200" cy="457200"/>
          </a:xfrm>
          <a:prstGeom prst="roundRect">
            <a:avLst/>
          </a:prstGeom>
          <a:noFill/>
          <a:ln w="38100">
            <a:solidFill>
              <a:srgbClr val="0070C0"/>
            </a:solidFill>
          </a:ln>
          <a:effectLst>
            <a:outerShdw blurRad="190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圆角 9"/>
          <p:cNvSpPr/>
          <p:nvPr userDrawn="1"/>
        </p:nvSpPr>
        <p:spPr>
          <a:xfrm>
            <a:off x="727075" y="414338"/>
            <a:ext cx="304800" cy="304800"/>
          </a:xfrm>
          <a:prstGeom prst="roundRect">
            <a:avLst/>
          </a:prstGeom>
          <a:solidFill>
            <a:srgbClr val="0070C0"/>
          </a:solidFill>
          <a:ln w="38100">
            <a:solidFill>
              <a:srgbClr val="0070C0"/>
            </a:solidFill>
          </a:ln>
          <a:effectLst>
            <a:outerShdw blurRad="190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标题 10"/>
          <p:cNvSpPr>
            <a:spLocks noGrp="1"/>
          </p:cNvSpPr>
          <p:nvPr>
            <p:ph type="title"/>
          </p:nvPr>
        </p:nvSpPr>
        <p:spPr>
          <a:xfrm>
            <a:off x="1184367" y="293914"/>
            <a:ext cx="4737462" cy="457200"/>
          </a:xfrm>
        </p:spPr>
        <p:txBody>
          <a:bodyPr>
            <a:noAutofit/>
          </a:bodyPr>
          <a:lstStyle>
            <a:lvl1pPr>
              <a:defRPr sz="2800" b="0">
                <a:solidFill>
                  <a:srgbClr val="0070C0"/>
                </a:solidFill>
              </a:defRPr>
            </a:lvl1pPr>
          </a:lstStyle>
          <a:p>
            <a:r>
              <a:rPr lang="zh-CN" altLang="en-US" dirty="0"/>
              <a:t>单击此处编辑母版标题样式</a:t>
            </a:r>
            <a:endParaRPr lang="zh-CN" altLang="en-US" dirty="0"/>
          </a:p>
        </p:txBody>
      </p:sp>
    </p:spTree>
  </p:cSld>
  <p:clrMapOvr>
    <a:masterClrMapping/>
  </p:clrMapOvr>
  <p:transition spd="slow"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BCE5FB53-4B1B-4496-843F-7AE30DD46ED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2A9CCEB-D7B8-4CC2-A95A-BB5C6B20B44A}" type="slidenum">
              <a:rPr lang="zh-CN" altLang="en-US"/>
            </a:fld>
            <a:endParaRPr lang="zh-CN" altLang="en-US"/>
          </a:p>
        </p:txBody>
      </p:sp>
    </p:spTree>
  </p:cSld>
  <p:clrMapOvr>
    <a:masterClrMapping/>
  </p:clrMapOvr>
  <p:transition spd="slow"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2282825" y="6858000"/>
            <a:ext cx="180022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200000"/>
              </a:lnSpc>
              <a:defRPr/>
            </a:pPr>
            <a:r>
              <a:rPr lang="en-US" altLang="zh-CN" sz="100" smtClean="0">
                <a:solidFill>
                  <a:srgbClr val="000000"/>
                </a:solidFill>
                <a:latin typeface="微软雅黑" panose="020B0503020204020204" pitchFamily="34" charset="-122"/>
                <a:hlinkClick r:id="rId2"/>
              </a:rPr>
              <a:t>PPT</a:t>
            </a:r>
            <a:r>
              <a:rPr lang="zh-CN" altLang="en-US" sz="100" smtClean="0">
                <a:solidFill>
                  <a:srgbClr val="000000"/>
                </a:solidFill>
                <a:latin typeface="微软雅黑" panose="020B0503020204020204" pitchFamily="34" charset="-122"/>
                <a:hlinkClick r:id="rId2"/>
              </a:rPr>
              <a:t>模板</a:t>
            </a:r>
            <a:r>
              <a:rPr lang="zh-CN" altLang="en-US" sz="100" smtClean="0">
                <a:solidFill>
                  <a:srgbClr val="000000"/>
                </a:solidFill>
                <a:latin typeface="微软雅黑" panose="020B0503020204020204" pitchFamily="34" charset="-122"/>
              </a:rPr>
              <a:t> </a:t>
            </a:r>
            <a:r>
              <a:rPr lang="en-US" altLang="zh-CN" sz="100" smtClean="0">
                <a:solidFill>
                  <a:srgbClr val="000000"/>
                </a:solidFill>
                <a:latin typeface="微软雅黑" panose="020B0503020204020204" pitchFamily="34" charset="-122"/>
              </a:rPr>
              <a:t>http://www.1ppt.com/moban/</a:t>
            </a:r>
            <a:r>
              <a:rPr lang="zh-CN" altLang="en-US" sz="100" smtClean="0">
                <a:solidFill>
                  <a:srgbClr val="000000"/>
                </a:solidFill>
                <a:latin typeface="微软雅黑" panose="020B0503020204020204" pitchFamily="34" charset="-122"/>
              </a:rPr>
              <a:t> </a:t>
            </a:r>
            <a:endParaRPr lang="en-US" altLang="zh-CN" sz="100" smtClean="0">
              <a:solidFill>
                <a:srgbClr val="000000"/>
              </a:solidFill>
              <a:latin typeface="微软雅黑" panose="020B0503020204020204" pitchFamily="34" charset="-122"/>
            </a:endParaRP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6"/>
          <p:cNvSpPr>
            <a:spLocks noGrp="1"/>
          </p:cNvSpPr>
          <p:nvPr>
            <p:ph type="dt" sz="half" idx="10"/>
          </p:nvPr>
        </p:nvSpPr>
        <p:spPr/>
        <p:txBody>
          <a:bodyPr/>
          <a:lstStyle>
            <a:lvl1pPr>
              <a:defRPr/>
            </a:lvl1pPr>
          </a:lstStyle>
          <a:p>
            <a:pPr>
              <a:defRPr/>
            </a:pPr>
            <a:fld id="{938430B6-4094-45B8-8C0D-5874156E08B1}" type="datetimeFigureOut">
              <a:rPr lang="zh-CN" altLang="en-US"/>
            </a:fld>
            <a:endParaRPr lang="zh-CN" altLang="en-US"/>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pPr>
              <a:defRPr/>
            </a:pPr>
            <a:fld id="{7CF14B70-1243-4228-9E46-CB0C97CFC8B6}" type="slidenum">
              <a:rPr lang="zh-CN" altLang="en-US"/>
            </a:fld>
            <a:endParaRPr lang="zh-CN" altLang="en-US"/>
          </a:p>
        </p:txBody>
      </p:sp>
    </p:spTree>
  </p:cSld>
  <p:clrMapOvr>
    <a:masterClrMapping/>
  </p:clrMapOvr>
  <p:transition spd="slow"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5F6AB36D-72A5-4BA2-A6CB-A5D005AB8AC7}"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CB7D5CD-525E-409B-B4FF-C5215FE02831}" type="slidenum">
              <a:rPr lang="zh-CN" altLang="en-US"/>
            </a:fld>
            <a:endParaRPr lang="zh-CN" altLang="en-US"/>
          </a:p>
        </p:txBody>
      </p:sp>
    </p:spTree>
  </p:cSld>
  <p:clrMapOvr>
    <a:masterClrMapping/>
  </p:clrMapOvr>
  <p:transition spd="slow"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8CBCDBD-37DA-4FD7-92FF-24DF06F5D32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EBF44D1-C935-4B34-A25A-7E254C9CE2B6}" type="slidenum">
              <a:rPr lang="zh-CN" altLang="en-US"/>
            </a:fld>
            <a:endParaRPr lang="zh-CN" altLang="en-US"/>
          </a:p>
        </p:txBody>
      </p:sp>
    </p:spTree>
  </p:cSld>
  <p:clrMapOvr>
    <a:masterClrMapping/>
  </p:clrMapOvr>
  <p:transition spd="slow"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A7B01BE8-C78E-4CD5-BD87-E231943B980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D26CDF4-4CA6-4C5F-9B33-AD6E01474608}" type="slidenum">
              <a:rPr lang="zh-CN" altLang="en-US"/>
            </a:fld>
            <a:endParaRPr lang="zh-CN" altLang="en-US"/>
          </a:p>
        </p:txBody>
      </p:sp>
    </p:spTree>
  </p:cSld>
  <p:clrMapOvr>
    <a:masterClrMapping/>
  </p:clrMapOvr>
  <p:transition spd="slow"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39F0088E-22EC-4FA6-8F16-F4860F797C79}"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2B63580-3F37-4EE5-AE28-C5382AB6B100}" type="slidenum">
              <a:rPr lang="zh-CN" altLang="en-US"/>
            </a:fld>
            <a:endParaRPr lang="zh-CN" altLang="en-US"/>
          </a:p>
        </p:txBody>
      </p:sp>
    </p:spTree>
  </p:cSld>
  <p:clrMapOvr>
    <a:masterClrMapping/>
  </p:clrMapOvr>
  <p:transition spd="slow"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DE9B86D7-4CC6-4F0F-BF95-C5F7E606A9BB}"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061ED4D-C116-4A4F-A426-F32A23833DE5}"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random/>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png"/><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image" Target="../media/image9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8.png"/><Relationship Id="rId1"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0.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71.xml.rels><?xml version="1.0" encoding="UTF-8" standalone="yes"?>
<Relationships xmlns="http://schemas.openxmlformats.org/package/2006/relationships"><Relationship Id="rId9" Type="http://schemas.openxmlformats.org/officeDocument/2006/relationships/image" Target="../media/image147.png"/><Relationship Id="rId8" Type="http://schemas.openxmlformats.org/officeDocument/2006/relationships/image" Target="../media/image146.png"/><Relationship Id="rId7" Type="http://schemas.openxmlformats.org/officeDocument/2006/relationships/image" Target="../media/image145.png"/><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0" Type="http://schemas.openxmlformats.org/officeDocument/2006/relationships/slideLayout" Target="../slideLayouts/slideLayout3.xml"/><Relationship Id="rId1" Type="http://schemas.openxmlformats.org/officeDocument/2006/relationships/image" Target="../media/image133.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8.png"/><Relationship Id="rId2" Type="http://schemas.openxmlformats.org/officeDocument/2006/relationships/image" Target="../media/image138.png"/><Relationship Id="rId1" Type="http://schemas.openxmlformats.org/officeDocument/2006/relationships/image" Target="../media/image132.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18.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0.png"/><Relationship Id="rId1" Type="http://schemas.openxmlformats.org/officeDocument/2006/relationships/image" Target="../media/image15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3.png"/><Relationship Id="rId1" Type="http://schemas.openxmlformats.org/officeDocument/2006/relationships/image" Target="../media/image16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5.png"/></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70.png"/><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6.png"/><Relationship Id="rId2" Type="http://schemas.openxmlformats.org/officeDocument/2006/relationships/image" Target="../media/image172.png"/><Relationship Id="rId1" Type="http://schemas.openxmlformats.org/officeDocument/2006/relationships/image" Target="../media/image17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2.png"/><Relationship Id="rId1" Type="http://schemas.openxmlformats.org/officeDocument/2006/relationships/image" Target="../media/image171.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9.png"/><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1.png"/><Relationship Id="rId1"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3.png"/><Relationship Id="rId1" Type="http://schemas.openxmlformats.org/officeDocument/2006/relationships/image" Target="../media/image182.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image" Target="../media/image18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2.png"/><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image" Target="../media/image19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1859861" y="1417638"/>
            <a:ext cx="9015247" cy="2119312"/>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8800" spc="30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图</a:t>
            </a:r>
            <a:r>
              <a:rPr lang="zh-CN" altLang="en-US" sz="8800" spc="300" smtClean="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神经网络</a:t>
            </a:r>
            <a:endParaRPr lang="en-US" altLang="zh-CN" sz="8800" spc="300" smtClean="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endParaRPr>
          </a:p>
          <a:p>
            <a:pPr algn="ctr" fontAlgn="auto">
              <a:spcBef>
                <a:spcPts val="0"/>
              </a:spcBef>
              <a:spcAft>
                <a:spcPts val="0"/>
              </a:spcAft>
              <a:defRPr/>
            </a:pPr>
            <a:r>
              <a:rPr lang="en-US" altLang="zh-CN" sz="8800" spc="300" smtClean="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Graph Neural Network</a:t>
            </a:r>
            <a:endParaRPr lang="en-US" altLang="zh-CN" sz="8800" spc="30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endParaRPr>
          </a:p>
          <a:p>
            <a:pPr algn="ctr" fontAlgn="auto">
              <a:spcBef>
                <a:spcPts val="0"/>
              </a:spcBef>
              <a:spcAft>
                <a:spcPts val="0"/>
              </a:spcAft>
              <a:defRPr/>
            </a:pPr>
            <a:r>
              <a:rPr lang="en-US" altLang="zh-CN" sz="8800" spc="300" smtClean="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rPr>
              <a:t>GNN</a:t>
            </a:r>
            <a:endParaRPr lang="en-US" altLang="zh-CN" sz="8800" spc="300" dirty="0">
              <a:solidFill>
                <a:srgbClr val="0070C0"/>
              </a:solidFill>
              <a:effectLst>
                <a:outerShdw blurRad="38100" dist="38100" dir="2700000" algn="tl">
                  <a:srgbClr val="000000">
                    <a:alpha val="43137"/>
                  </a:srgbClr>
                </a:outerShdw>
              </a:effectLst>
              <a:latin typeface="Agency FB" panose="020B0503020202020204" pitchFamily="34" charset="0"/>
              <a:ea typeface="方正正黑简体" panose="02000000000000000000" pitchFamily="2" charset="-122"/>
              <a:cs typeface="+mn-ea"/>
              <a:sym typeface="+mn-lt"/>
            </a:endParaRPr>
          </a:p>
        </p:txBody>
      </p:sp>
      <p:pic>
        <p:nvPicPr>
          <p:cNvPr id="13" name="图形 12" descr="讲师"/>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658251" y="4897438"/>
            <a:ext cx="5603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5117038" y="4992688"/>
            <a:ext cx="1097280" cy="368300"/>
          </a:xfrm>
          <a:prstGeom prst="rect">
            <a:avLst/>
          </a:prstGeom>
        </p:spPr>
        <p:txBody>
          <a:bodyPr wrap="none">
            <a:spAutoFit/>
          </a:bodyPr>
          <a:lstStyle/>
          <a:p>
            <a:pPr fontAlgn="auto">
              <a:spcBef>
                <a:spcPts val="0"/>
              </a:spcBef>
              <a:spcAft>
                <a:spcPts val="0"/>
              </a:spcAft>
              <a:defRPr/>
            </a:pPr>
            <a:r>
              <a:rPr lang="zh-CN" altLang="en-US" dirty="0">
                <a:solidFill>
                  <a:schemeClr val="tx1">
                    <a:lumMod val="75000"/>
                    <a:lumOff val="25000"/>
                  </a:schemeClr>
                </a:solidFill>
                <a:latin typeface="+mn-lt"/>
                <a:ea typeface="+mn-ea"/>
                <a:cs typeface="+mn-ea"/>
                <a:sym typeface="+mn-lt"/>
              </a:rPr>
              <a:t>演讲</a:t>
            </a:r>
            <a:r>
              <a:rPr lang="zh-CN" altLang="en-US">
                <a:solidFill>
                  <a:schemeClr val="tx1">
                    <a:lumMod val="75000"/>
                    <a:lumOff val="25000"/>
                  </a:schemeClr>
                </a:solidFill>
                <a:latin typeface="+mn-lt"/>
                <a:ea typeface="+mn-ea"/>
                <a:cs typeface="+mn-ea"/>
                <a:sym typeface="+mn-lt"/>
              </a:rPr>
              <a:t>人</a:t>
            </a:r>
            <a:r>
              <a:rPr lang="zh-CN" altLang="en-US" smtClean="0">
                <a:solidFill>
                  <a:schemeClr val="tx1">
                    <a:lumMod val="75000"/>
                    <a:lumOff val="25000"/>
                  </a:schemeClr>
                </a:solidFill>
                <a:latin typeface="+mn-lt"/>
                <a:ea typeface="+mn-ea"/>
                <a:cs typeface="+mn-ea"/>
                <a:sym typeface="+mn-lt"/>
              </a:rPr>
              <a:t>：</a:t>
            </a:r>
            <a:endParaRPr lang="zh-CN" altLang="en-US" dirty="0">
              <a:solidFill>
                <a:schemeClr val="tx1">
                  <a:lumMod val="75000"/>
                  <a:lumOff val="25000"/>
                </a:schemeClr>
              </a:solidFill>
              <a:latin typeface="+mn-lt"/>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3429000"/>
          </a:xfrm>
          <a:prstGeom prst="rect">
            <a:avLst/>
          </a:prstGeom>
          <a:blipFill dpi="0" rotWithShape="1">
            <a:blip r:embed="rId1" cstate="screen"/>
            <a:srcRec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矩形 5"/>
          <p:cNvSpPr/>
          <p:nvPr/>
        </p:nvSpPr>
        <p:spPr>
          <a:xfrm>
            <a:off x="1989138" y="4098925"/>
            <a:ext cx="1885950" cy="1885950"/>
          </a:xfrm>
          <a:prstGeom prst="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b="1">
                <a:solidFill>
                  <a:schemeClr val="bg1"/>
                </a:solidFill>
                <a:cs typeface="+mn-ea"/>
                <a:sym typeface="+mn-lt"/>
              </a:rPr>
              <a:t>PART </a:t>
            </a:r>
            <a:r>
              <a:rPr lang="en-US" altLang="zh-CN" sz="4000" b="1" dirty="0">
                <a:solidFill>
                  <a:schemeClr val="bg1"/>
                </a:solidFill>
                <a:cs typeface="+mn-ea"/>
                <a:sym typeface="+mn-lt"/>
              </a:rPr>
              <a:t>TWO</a:t>
            </a:r>
            <a:endParaRPr lang="zh-CN" altLang="en-US" sz="4000" b="1" dirty="0">
              <a:solidFill>
                <a:schemeClr val="bg1"/>
              </a:solidFill>
              <a:cs typeface="+mn-ea"/>
              <a:sym typeface="+mn-lt"/>
            </a:endParaRPr>
          </a:p>
        </p:txBody>
      </p:sp>
      <p:sp>
        <p:nvSpPr>
          <p:cNvPr id="7" name="文本框 6"/>
          <p:cNvSpPr txBox="1"/>
          <p:nvPr/>
        </p:nvSpPr>
        <p:spPr>
          <a:xfrm>
            <a:off x="4319588" y="4098925"/>
            <a:ext cx="5900737" cy="923925"/>
          </a:xfrm>
          <a:prstGeom prst="rect">
            <a:avLst/>
          </a:prstGeom>
          <a:noFill/>
          <a:effectLst>
            <a:outerShdw blurRad="203200" dist="38100" dir="2700000" algn="tl" rotWithShape="0">
              <a:prstClr val="black">
                <a:alpha val="40000"/>
              </a:prstClr>
            </a:outerShdw>
          </a:effectLst>
        </p:spPr>
        <p:txBody>
          <a:bodyPr>
            <a:spAutoFit/>
          </a:bodyPr>
          <a:lstStyle/>
          <a:p>
            <a:pPr algn="ctr" fontAlgn="auto">
              <a:spcBef>
                <a:spcPts val="0"/>
              </a:spcBef>
              <a:spcAft>
                <a:spcPts val="0"/>
              </a:spcAft>
              <a:defRPr/>
            </a:pPr>
            <a:r>
              <a:rPr lang="zh-CN" altLang="en-US" sz="5400" b="1">
                <a:solidFill>
                  <a:srgbClr val="0070C0"/>
                </a:solidFill>
                <a:latin typeface="+mn-lt"/>
                <a:ea typeface="+mn-ea"/>
                <a:cs typeface="+mn-ea"/>
                <a:sym typeface="+mn-lt"/>
              </a:rPr>
              <a:t>什么是图神经网络</a:t>
            </a:r>
            <a:endParaRPr lang="zh-CN" altLang="en-US" sz="5400" b="1" dirty="0">
              <a:solidFill>
                <a:srgbClr val="0070C0"/>
              </a:solidFill>
              <a:latin typeface="+mn-lt"/>
              <a:ea typeface="+mn-ea"/>
              <a:cs typeface="+mn-ea"/>
              <a:sym typeface="+mn-lt"/>
            </a:endParaRPr>
          </a:p>
        </p:txBody>
      </p:sp>
      <p:sp>
        <p:nvSpPr>
          <p:cNvPr id="9" name="文本框 8"/>
          <p:cNvSpPr txBox="1"/>
          <p:nvPr/>
        </p:nvSpPr>
        <p:spPr>
          <a:xfrm>
            <a:off x="4333875" y="5221288"/>
            <a:ext cx="1611313" cy="369887"/>
          </a:xfrm>
          <a:prstGeom prst="rect">
            <a:avLst/>
          </a:prstGeom>
          <a:noFill/>
          <a:effectLst>
            <a:outerShdw blurRad="203200" dist="38100" dir="2700000" algn="tl"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什么是图</a:t>
            </a:r>
            <a:endParaRPr lang="zh-CN" altLang="en-US" b="1" dirty="0">
              <a:solidFill>
                <a:schemeClr val="tx1">
                  <a:lumMod val="65000"/>
                  <a:lumOff val="35000"/>
                </a:schemeClr>
              </a:solidFill>
              <a:latin typeface="+mn-lt"/>
              <a:ea typeface="+mn-ea"/>
              <a:cs typeface="+mn-ea"/>
              <a:sym typeface="+mn-lt"/>
            </a:endParaRPr>
          </a:p>
        </p:txBody>
      </p:sp>
      <p:sp>
        <p:nvSpPr>
          <p:cNvPr id="10" name="文本框 9"/>
          <p:cNvSpPr txBox="1"/>
          <p:nvPr/>
        </p:nvSpPr>
        <p:spPr>
          <a:xfrm>
            <a:off x="6096000" y="5224463"/>
            <a:ext cx="2671763" cy="369887"/>
          </a:xfrm>
          <a:prstGeom prst="rect">
            <a:avLst/>
          </a:prstGeom>
          <a:noFill/>
          <a:effectLst>
            <a:outerShdw blurRad="203200" dist="38100" dir="2700000" algn="tl"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如何将数据表示成图</a:t>
            </a:r>
            <a:endParaRPr lang="zh-CN" altLang="en-US" b="1" dirty="0">
              <a:solidFill>
                <a:schemeClr val="tx1">
                  <a:lumMod val="65000"/>
                  <a:lumOff val="35000"/>
                </a:schemeClr>
              </a:solidFill>
              <a:latin typeface="+mn-lt"/>
              <a:ea typeface="+mn-ea"/>
              <a:cs typeface="+mn-ea"/>
              <a:sym typeface="+mn-lt"/>
            </a:endParaRPr>
          </a:p>
        </p:txBody>
      </p:sp>
      <p:sp>
        <p:nvSpPr>
          <p:cNvPr id="16" name="文本框 15"/>
          <p:cNvSpPr txBox="1"/>
          <p:nvPr/>
        </p:nvSpPr>
        <p:spPr>
          <a:xfrm>
            <a:off x="6146800" y="6002338"/>
            <a:ext cx="1611313" cy="369887"/>
          </a:xfrm>
          <a:prstGeom prst="rect">
            <a:avLst/>
          </a:prstGeom>
          <a:noFill/>
          <a:effectLst>
            <a:outerShdw blurRad="203200" dist="38100" dir="2700000" algn="tl"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图神经网络</a:t>
            </a:r>
            <a:endParaRPr lang="zh-CN" altLang="en-US" b="1" dirty="0">
              <a:solidFill>
                <a:schemeClr val="tx1">
                  <a:lumMod val="65000"/>
                  <a:lumOff val="35000"/>
                </a:schemeClr>
              </a:solidFill>
              <a:latin typeface="+mn-lt"/>
              <a:ea typeface="+mn-ea"/>
              <a:cs typeface="+mn-ea"/>
              <a:sym typeface="+mn-lt"/>
            </a:endParaRPr>
          </a:p>
        </p:txBody>
      </p:sp>
      <p:sp>
        <p:nvSpPr>
          <p:cNvPr id="17" name="文本框 16"/>
          <p:cNvSpPr txBox="1"/>
          <p:nvPr/>
        </p:nvSpPr>
        <p:spPr>
          <a:xfrm>
            <a:off x="4319588" y="5864225"/>
            <a:ext cx="1611312" cy="646113"/>
          </a:xfrm>
          <a:prstGeom prst="rect">
            <a:avLst/>
          </a:prstGeom>
          <a:noFill/>
          <a:effectLst>
            <a:outerShdw blurRad="203200" dist="38100" dir="2700000" algn="tl"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在神经网络中使用图的挑战</a:t>
            </a:r>
            <a:endParaRPr lang="zh-CN" altLang="en-US" b="1" dirty="0">
              <a:solidFill>
                <a:schemeClr val="tx1">
                  <a:lumMod val="65000"/>
                  <a:lumOff val="35000"/>
                </a:schemeClr>
              </a:solidFill>
              <a:latin typeface="+mn-lt"/>
              <a:ea typeface="+mn-ea"/>
              <a:cs typeface="+mn-ea"/>
              <a:sym typeface="+mn-lt"/>
            </a:endParaRPr>
          </a:p>
        </p:txBody>
      </p:sp>
      <p:sp>
        <p:nvSpPr>
          <p:cNvPr id="11" name="文本框 9"/>
          <p:cNvSpPr txBox="1"/>
          <p:nvPr/>
        </p:nvSpPr>
        <p:spPr>
          <a:xfrm>
            <a:off x="8767763" y="5214938"/>
            <a:ext cx="2671762" cy="646112"/>
          </a:xfrm>
          <a:prstGeom prst="rect">
            <a:avLst/>
          </a:prstGeom>
          <a:noFill/>
          <a:effectLst>
            <a:outerShdw blurRad="203200" dist="38100" dir="2700000" algn="tl"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可以在图上面定义什么问题</a:t>
            </a:r>
            <a:endParaRPr lang="zh-CN" altLang="en-US" b="1" dirty="0">
              <a:solidFill>
                <a:schemeClr val="tx1">
                  <a:lumMod val="65000"/>
                  <a:lumOff val="35000"/>
                </a:schemeClr>
              </a:solidFill>
              <a:latin typeface="+mn-lt"/>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0" grpId="0"/>
      <p:bldP spid="16" grpId="0"/>
      <p:bldP spid="17"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b="1" smtClean="0">
                <a:solidFill>
                  <a:schemeClr val="accent1"/>
                </a:solidFill>
                <a:cs typeface="+mn-ea"/>
                <a:sym typeface="+mn-lt"/>
              </a:rPr>
              <a:t>在预测问题方面</a:t>
            </a:r>
            <a:r>
              <a:rPr lang="zh-CN" altLang="en-US" b="1">
                <a:solidFill>
                  <a:schemeClr val="accent1"/>
                </a:solidFill>
                <a:cs typeface="+mn-ea"/>
                <a:sym typeface="+mn-lt"/>
              </a:rPr>
              <a:t>的应用</a:t>
            </a:r>
            <a:endParaRPr lang="zh-CN" altLang="en-US" dirty="0">
              <a:latin typeface="+mn-lt"/>
              <a:ea typeface="+mn-ea"/>
              <a:cs typeface="+mn-ea"/>
              <a:sym typeface="+mn-lt"/>
            </a:endParaRPr>
          </a:p>
        </p:txBody>
      </p:sp>
      <p:sp>
        <p:nvSpPr>
          <p:cNvPr id="8" name="Freeform 5"/>
          <p:cNvSpPr/>
          <p:nvPr/>
        </p:nvSpPr>
        <p:spPr bwMode="auto">
          <a:xfrm>
            <a:off x="6788150" y="2214563"/>
            <a:ext cx="1219200" cy="1584325"/>
          </a:xfrm>
          <a:custGeom>
            <a:avLst/>
            <a:gdLst>
              <a:gd name="T0" fmla="*/ 599 w 693"/>
              <a:gd name="T1" fmla="*/ 347 h 901"/>
              <a:gd name="T2" fmla="*/ 375 w 693"/>
              <a:gd name="T3" fmla="*/ 0 h 901"/>
              <a:gd name="T4" fmla="*/ 264 w 693"/>
              <a:gd name="T5" fmla="*/ 112 h 901"/>
              <a:gd name="T6" fmla="*/ 272 w 693"/>
              <a:gd name="T7" fmla="*/ 139 h 901"/>
              <a:gd name="T8" fmla="*/ 267 w 693"/>
              <a:gd name="T9" fmla="*/ 251 h 901"/>
              <a:gd name="T10" fmla="*/ 218 w 693"/>
              <a:gd name="T11" fmla="*/ 268 h 901"/>
              <a:gd name="T12" fmla="*/ 122 w 693"/>
              <a:gd name="T13" fmla="*/ 255 h 901"/>
              <a:gd name="T14" fmla="*/ 1 w 693"/>
              <a:gd name="T15" fmla="*/ 376 h 901"/>
              <a:gd name="T16" fmla="*/ 0 w 693"/>
              <a:gd name="T17" fmla="*/ 378 h 901"/>
              <a:gd name="T18" fmla="*/ 162 w 693"/>
              <a:gd name="T19" fmla="*/ 807 h 901"/>
              <a:gd name="T20" fmla="*/ 388 w 693"/>
              <a:gd name="T21" fmla="*/ 807 h 901"/>
              <a:gd name="T22" fmla="*/ 447 w 693"/>
              <a:gd name="T23" fmla="*/ 901 h 901"/>
              <a:gd name="T24" fmla="*/ 507 w 693"/>
              <a:gd name="T25" fmla="*/ 807 h 901"/>
              <a:gd name="T26" fmla="*/ 693 w 693"/>
              <a:gd name="T27" fmla="*/ 807 h 901"/>
              <a:gd name="T28" fmla="*/ 599 w 693"/>
              <a:gd name="T29" fmla="*/ 34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599" y="347"/>
                </a:moveTo>
                <a:cubicBezTo>
                  <a:pt x="545" y="218"/>
                  <a:pt x="470" y="102"/>
                  <a:pt x="375" y="0"/>
                </a:cubicBezTo>
                <a:cubicBezTo>
                  <a:pt x="264" y="112"/>
                  <a:pt x="264" y="112"/>
                  <a:pt x="264" y="112"/>
                </a:cubicBezTo>
                <a:cubicBezTo>
                  <a:pt x="267" y="120"/>
                  <a:pt x="269" y="129"/>
                  <a:pt x="272" y="139"/>
                </a:cubicBezTo>
                <a:cubicBezTo>
                  <a:pt x="285" y="190"/>
                  <a:pt x="292" y="225"/>
                  <a:pt x="267" y="251"/>
                </a:cubicBezTo>
                <a:cubicBezTo>
                  <a:pt x="249" y="268"/>
                  <a:pt x="227" y="268"/>
                  <a:pt x="218" y="268"/>
                </a:cubicBezTo>
                <a:cubicBezTo>
                  <a:pt x="194" y="268"/>
                  <a:pt x="151" y="261"/>
                  <a:pt x="122" y="255"/>
                </a:cubicBezTo>
                <a:cubicBezTo>
                  <a:pt x="1" y="376"/>
                  <a:pt x="1" y="376"/>
                  <a:pt x="1" y="376"/>
                </a:cubicBezTo>
                <a:cubicBezTo>
                  <a:pt x="1" y="377"/>
                  <a:pt x="0" y="377"/>
                  <a:pt x="0" y="378"/>
                </a:cubicBezTo>
                <a:cubicBezTo>
                  <a:pt x="100" y="493"/>
                  <a:pt x="161" y="643"/>
                  <a:pt x="162" y="807"/>
                </a:cubicBezTo>
                <a:cubicBezTo>
                  <a:pt x="388" y="807"/>
                  <a:pt x="388" y="807"/>
                  <a:pt x="388" y="807"/>
                </a:cubicBezTo>
                <a:cubicBezTo>
                  <a:pt x="447" y="901"/>
                  <a:pt x="447" y="901"/>
                  <a:pt x="447" y="901"/>
                </a:cubicBezTo>
                <a:cubicBezTo>
                  <a:pt x="507" y="807"/>
                  <a:pt x="507" y="807"/>
                  <a:pt x="507" y="807"/>
                </a:cubicBezTo>
                <a:cubicBezTo>
                  <a:pt x="693" y="807"/>
                  <a:pt x="693" y="807"/>
                  <a:pt x="693" y="807"/>
                </a:cubicBezTo>
                <a:cubicBezTo>
                  <a:pt x="692" y="648"/>
                  <a:pt x="661" y="493"/>
                  <a:pt x="599" y="347"/>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9" name="Freeform 6"/>
          <p:cNvSpPr/>
          <p:nvPr/>
        </p:nvSpPr>
        <p:spPr bwMode="auto">
          <a:xfrm>
            <a:off x="6743700" y="3724275"/>
            <a:ext cx="1260475" cy="1385888"/>
          </a:xfrm>
          <a:custGeom>
            <a:avLst/>
            <a:gdLst>
              <a:gd name="T0" fmla="*/ 562 w 718"/>
              <a:gd name="T1" fmla="*/ 0 h 789"/>
              <a:gd name="T2" fmla="*/ 517 w 718"/>
              <a:gd name="T3" fmla="*/ 70 h 789"/>
              <a:gd name="T4" fmla="*/ 473 w 718"/>
              <a:gd name="T5" fmla="*/ 94 h 789"/>
              <a:gd name="T6" fmla="*/ 429 w 718"/>
              <a:gd name="T7" fmla="*/ 70 h 789"/>
              <a:gd name="T8" fmla="*/ 385 w 718"/>
              <a:gd name="T9" fmla="*/ 0 h 789"/>
              <a:gd name="T10" fmla="*/ 188 w 718"/>
              <a:gd name="T11" fmla="*/ 0 h 789"/>
              <a:gd name="T12" fmla="*/ 186 w 718"/>
              <a:gd name="T13" fmla="*/ 0 h 789"/>
              <a:gd name="T14" fmla="*/ 0 w 718"/>
              <a:gd name="T15" fmla="*/ 414 h 789"/>
              <a:gd name="T16" fmla="*/ 152 w 718"/>
              <a:gd name="T17" fmla="*/ 565 h 789"/>
              <a:gd name="T18" fmla="*/ 125 w 718"/>
              <a:gd name="T19" fmla="*/ 688 h 789"/>
              <a:gd name="T20" fmla="*/ 248 w 718"/>
              <a:gd name="T21" fmla="*/ 661 h 789"/>
              <a:gd name="T22" fmla="*/ 376 w 718"/>
              <a:gd name="T23" fmla="*/ 789 h 789"/>
              <a:gd name="T24" fmla="*/ 625 w 718"/>
              <a:gd name="T25" fmla="*/ 417 h 789"/>
              <a:gd name="T26" fmla="*/ 718 w 718"/>
              <a:gd name="T27" fmla="*/ 0 h 789"/>
              <a:gd name="T28" fmla="*/ 562 w 718"/>
              <a:gd name="T29"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562" y="0"/>
                </a:moveTo>
                <a:cubicBezTo>
                  <a:pt x="517" y="70"/>
                  <a:pt x="517" y="70"/>
                  <a:pt x="517" y="70"/>
                </a:cubicBezTo>
                <a:cubicBezTo>
                  <a:pt x="508" y="85"/>
                  <a:pt x="491" y="94"/>
                  <a:pt x="473" y="94"/>
                </a:cubicBezTo>
                <a:cubicBezTo>
                  <a:pt x="455" y="94"/>
                  <a:pt x="439" y="85"/>
                  <a:pt x="429" y="70"/>
                </a:cubicBezTo>
                <a:cubicBezTo>
                  <a:pt x="385" y="0"/>
                  <a:pt x="385" y="0"/>
                  <a:pt x="385" y="0"/>
                </a:cubicBezTo>
                <a:cubicBezTo>
                  <a:pt x="188" y="0"/>
                  <a:pt x="188" y="0"/>
                  <a:pt x="188" y="0"/>
                </a:cubicBezTo>
                <a:cubicBezTo>
                  <a:pt x="187" y="0"/>
                  <a:pt x="187" y="0"/>
                  <a:pt x="186" y="0"/>
                </a:cubicBezTo>
                <a:cubicBezTo>
                  <a:pt x="175" y="160"/>
                  <a:pt x="106" y="305"/>
                  <a:pt x="0" y="414"/>
                </a:cubicBezTo>
                <a:cubicBezTo>
                  <a:pt x="152" y="565"/>
                  <a:pt x="152" y="565"/>
                  <a:pt x="152" y="565"/>
                </a:cubicBezTo>
                <a:cubicBezTo>
                  <a:pt x="125" y="688"/>
                  <a:pt x="125" y="688"/>
                  <a:pt x="125" y="688"/>
                </a:cubicBezTo>
                <a:cubicBezTo>
                  <a:pt x="248" y="661"/>
                  <a:pt x="248" y="661"/>
                  <a:pt x="248" y="661"/>
                </a:cubicBezTo>
                <a:cubicBezTo>
                  <a:pt x="376" y="789"/>
                  <a:pt x="376" y="789"/>
                  <a:pt x="376" y="789"/>
                </a:cubicBezTo>
                <a:cubicBezTo>
                  <a:pt x="483" y="681"/>
                  <a:pt x="566" y="556"/>
                  <a:pt x="625" y="417"/>
                </a:cubicBezTo>
                <a:cubicBezTo>
                  <a:pt x="681" y="284"/>
                  <a:pt x="712" y="144"/>
                  <a:pt x="718" y="0"/>
                </a:cubicBezTo>
                <a:lnTo>
                  <a:pt x="562" y="0"/>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0" name="Freeform 7"/>
          <p:cNvSpPr/>
          <p:nvPr/>
        </p:nvSpPr>
        <p:spPr bwMode="auto">
          <a:xfrm>
            <a:off x="5992813" y="1544638"/>
            <a:ext cx="1392237" cy="1266825"/>
          </a:xfrm>
          <a:custGeom>
            <a:avLst/>
            <a:gdLst>
              <a:gd name="T0" fmla="*/ 792 w 792"/>
              <a:gd name="T1" fmla="*/ 344 h 721"/>
              <a:gd name="T2" fmla="*/ 417 w 792"/>
              <a:gd name="T3" fmla="*/ 93 h 721"/>
              <a:gd name="T4" fmla="*/ 0 w 792"/>
              <a:gd name="T5" fmla="*/ 0 h 721"/>
              <a:gd name="T6" fmla="*/ 0 w 792"/>
              <a:gd name="T7" fmla="*/ 182 h 721"/>
              <a:gd name="T8" fmla="*/ 89 w 792"/>
              <a:gd name="T9" fmla="*/ 238 h 721"/>
              <a:gd name="T10" fmla="*/ 113 w 792"/>
              <a:gd name="T11" fmla="*/ 282 h 721"/>
              <a:gd name="T12" fmla="*/ 89 w 792"/>
              <a:gd name="T13" fmla="*/ 326 h 721"/>
              <a:gd name="T14" fmla="*/ 0 w 792"/>
              <a:gd name="T15" fmla="*/ 383 h 721"/>
              <a:gd name="T16" fmla="*/ 0 w 792"/>
              <a:gd name="T17" fmla="*/ 530 h 721"/>
              <a:gd name="T18" fmla="*/ 0 w 792"/>
              <a:gd name="T19" fmla="*/ 532 h 721"/>
              <a:gd name="T20" fmla="*/ 417 w 792"/>
              <a:gd name="T21" fmla="*/ 721 h 721"/>
              <a:gd name="T22" fmla="*/ 558 w 792"/>
              <a:gd name="T23" fmla="*/ 579 h 721"/>
              <a:gd name="T24" fmla="*/ 683 w 792"/>
              <a:gd name="T25" fmla="*/ 595 h 721"/>
              <a:gd name="T26" fmla="*/ 659 w 792"/>
              <a:gd name="T27" fmla="*/ 478 h 721"/>
              <a:gd name="T28" fmla="*/ 792 w 792"/>
              <a:gd name="T29" fmla="*/ 34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1">
                <a:moveTo>
                  <a:pt x="792" y="344"/>
                </a:moveTo>
                <a:cubicBezTo>
                  <a:pt x="683" y="236"/>
                  <a:pt x="557" y="152"/>
                  <a:pt x="417" y="93"/>
                </a:cubicBezTo>
                <a:cubicBezTo>
                  <a:pt x="284" y="36"/>
                  <a:pt x="144" y="5"/>
                  <a:pt x="0" y="0"/>
                </a:cubicBezTo>
                <a:cubicBezTo>
                  <a:pt x="0" y="182"/>
                  <a:pt x="0" y="182"/>
                  <a:pt x="0" y="182"/>
                </a:cubicBezTo>
                <a:cubicBezTo>
                  <a:pt x="89" y="238"/>
                  <a:pt x="89" y="238"/>
                  <a:pt x="89" y="238"/>
                </a:cubicBezTo>
                <a:cubicBezTo>
                  <a:pt x="104" y="248"/>
                  <a:pt x="113" y="264"/>
                  <a:pt x="113" y="282"/>
                </a:cubicBezTo>
                <a:cubicBezTo>
                  <a:pt x="113" y="300"/>
                  <a:pt x="104" y="317"/>
                  <a:pt x="89" y="326"/>
                </a:cubicBezTo>
                <a:cubicBezTo>
                  <a:pt x="0" y="383"/>
                  <a:pt x="0" y="383"/>
                  <a:pt x="0" y="383"/>
                </a:cubicBezTo>
                <a:cubicBezTo>
                  <a:pt x="0" y="530"/>
                  <a:pt x="0" y="530"/>
                  <a:pt x="0" y="530"/>
                </a:cubicBezTo>
                <a:cubicBezTo>
                  <a:pt x="0" y="531"/>
                  <a:pt x="0" y="531"/>
                  <a:pt x="0" y="532"/>
                </a:cubicBezTo>
                <a:cubicBezTo>
                  <a:pt x="162" y="543"/>
                  <a:pt x="308" y="613"/>
                  <a:pt x="417" y="721"/>
                </a:cubicBezTo>
                <a:cubicBezTo>
                  <a:pt x="558" y="579"/>
                  <a:pt x="558" y="579"/>
                  <a:pt x="558" y="579"/>
                </a:cubicBezTo>
                <a:cubicBezTo>
                  <a:pt x="683" y="595"/>
                  <a:pt x="683" y="595"/>
                  <a:pt x="683" y="595"/>
                </a:cubicBezTo>
                <a:cubicBezTo>
                  <a:pt x="659" y="478"/>
                  <a:pt x="659" y="478"/>
                  <a:pt x="659" y="478"/>
                </a:cubicBezTo>
                <a:lnTo>
                  <a:pt x="792" y="344"/>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1" name="Freeform 8"/>
          <p:cNvSpPr/>
          <p:nvPr/>
        </p:nvSpPr>
        <p:spPr bwMode="auto">
          <a:xfrm>
            <a:off x="5716588" y="4514850"/>
            <a:ext cx="1622425" cy="1220788"/>
          </a:xfrm>
          <a:custGeom>
            <a:avLst/>
            <a:gdLst>
              <a:gd name="T0" fmla="*/ 816 w 923"/>
              <a:gd name="T1" fmla="*/ 268 h 695"/>
              <a:gd name="T2" fmla="*/ 720 w 923"/>
              <a:gd name="T3" fmla="*/ 289 h 695"/>
              <a:gd name="T4" fmla="*/ 709 w 923"/>
              <a:gd name="T5" fmla="*/ 291 h 695"/>
              <a:gd name="T6" fmla="*/ 672 w 923"/>
              <a:gd name="T7" fmla="*/ 275 h 695"/>
              <a:gd name="T8" fmla="*/ 658 w 923"/>
              <a:gd name="T9" fmla="*/ 227 h 695"/>
              <a:gd name="T10" fmla="*/ 679 w 923"/>
              <a:gd name="T11" fmla="*/ 132 h 695"/>
              <a:gd name="T12" fmla="*/ 547 w 923"/>
              <a:gd name="T13" fmla="*/ 1 h 695"/>
              <a:gd name="T14" fmla="*/ 546 w 923"/>
              <a:gd name="T15" fmla="*/ 0 h 695"/>
              <a:gd name="T16" fmla="*/ 110 w 923"/>
              <a:gd name="T17" fmla="*/ 164 h 695"/>
              <a:gd name="T18" fmla="*/ 104 w 923"/>
              <a:gd name="T19" fmla="*/ 164 h 695"/>
              <a:gd name="T20" fmla="*/ 104 w 923"/>
              <a:gd name="T21" fmla="*/ 351 h 695"/>
              <a:gd name="T22" fmla="*/ 0 w 923"/>
              <a:gd name="T23" fmla="*/ 418 h 695"/>
              <a:gd name="T24" fmla="*/ 104 w 923"/>
              <a:gd name="T25" fmla="*/ 484 h 695"/>
              <a:gd name="T26" fmla="*/ 104 w 923"/>
              <a:gd name="T27" fmla="*/ 695 h 695"/>
              <a:gd name="T28" fmla="*/ 110 w 923"/>
              <a:gd name="T29" fmla="*/ 695 h 695"/>
              <a:gd name="T30" fmla="*/ 574 w 923"/>
              <a:gd name="T31" fmla="*/ 602 h 695"/>
              <a:gd name="T32" fmla="*/ 923 w 923"/>
              <a:gd name="T33" fmla="*/ 375 h 695"/>
              <a:gd name="T34" fmla="*/ 816 w 923"/>
              <a:gd name="T35"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5">
                <a:moveTo>
                  <a:pt x="816" y="268"/>
                </a:moveTo>
                <a:cubicBezTo>
                  <a:pt x="720" y="289"/>
                  <a:pt x="720" y="289"/>
                  <a:pt x="720" y="289"/>
                </a:cubicBezTo>
                <a:cubicBezTo>
                  <a:pt x="716" y="290"/>
                  <a:pt x="713" y="291"/>
                  <a:pt x="709" y="291"/>
                </a:cubicBezTo>
                <a:cubicBezTo>
                  <a:pt x="695" y="291"/>
                  <a:pt x="682" y="285"/>
                  <a:pt x="672" y="275"/>
                </a:cubicBezTo>
                <a:cubicBezTo>
                  <a:pt x="659" y="263"/>
                  <a:pt x="654" y="245"/>
                  <a:pt x="658" y="227"/>
                </a:cubicBezTo>
                <a:cubicBezTo>
                  <a:pt x="679" y="132"/>
                  <a:pt x="679" y="132"/>
                  <a:pt x="679" y="132"/>
                </a:cubicBezTo>
                <a:cubicBezTo>
                  <a:pt x="547" y="1"/>
                  <a:pt x="547" y="1"/>
                  <a:pt x="547" y="1"/>
                </a:cubicBezTo>
                <a:cubicBezTo>
                  <a:pt x="547" y="0"/>
                  <a:pt x="547" y="0"/>
                  <a:pt x="546" y="0"/>
                </a:cubicBezTo>
                <a:cubicBezTo>
                  <a:pt x="430" y="102"/>
                  <a:pt x="277" y="164"/>
                  <a:pt x="110" y="164"/>
                </a:cubicBezTo>
                <a:cubicBezTo>
                  <a:pt x="108" y="164"/>
                  <a:pt x="106" y="164"/>
                  <a:pt x="104" y="164"/>
                </a:cubicBezTo>
                <a:cubicBezTo>
                  <a:pt x="104" y="351"/>
                  <a:pt x="104" y="351"/>
                  <a:pt x="104" y="351"/>
                </a:cubicBezTo>
                <a:cubicBezTo>
                  <a:pt x="0" y="418"/>
                  <a:pt x="0" y="418"/>
                  <a:pt x="0" y="418"/>
                </a:cubicBezTo>
                <a:cubicBezTo>
                  <a:pt x="104" y="484"/>
                  <a:pt x="104" y="484"/>
                  <a:pt x="104" y="484"/>
                </a:cubicBezTo>
                <a:cubicBezTo>
                  <a:pt x="104" y="695"/>
                  <a:pt x="104" y="695"/>
                  <a:pt x="104" y="695"/>
                </a:cubicBezTo>
                <a:cubicBezTo>
                  <a:pt x="106" y="695"/>
                  <a:pt x="108" y="695"/>
                  <a:pt x="110" y="695"/>
                </a:cubicBezTo>
                <a:cubicBezTo>
                  <a:pt x="271" y="695"/>
                  <a:pt x="427" y="664"/>
                  <a:pt x="574" y="602"/>
                </a:cubicBezTo>
                <a:cubicBezTo>
                  <a:pt x="703" y="547"/>
                  <a:pt x="821" y="471"/>
                  <a:pt x="923" y="375"/>
                </a:cubicBezTo>
                <a:lnTo>
                  <a:pt x="816" y="268"/>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2" name="Freeform 9"/>
          <p:cNvSpPr/>
          <p:nvPr/>
        </p:nvSpPr>
        <p:spPr bwMode="auto">
          <a:xfrm>
            <a:off x="3806825" y="3482975"/>
            <a:ext cx="1217613" cy="1582738"/>
          </a:xfrm>
          <a:custGeom>
            <a:avLst/>
            <a:gdLst>
              <a:gd name="T0" fmla="*/ 94 w 693"/>
              <a:gd name="T1" fmla="*/ 555 h 901"/>
              <a:gd name="T2" fmla="*/ 318 w 693"/>
              <a:gd name="T3" fmla="*/ 901 h 901"/>
              <a:gd name="T4" fmla="*/ 428 w 693"/>
              <a:gd name="T5" fmla="*/ 790 h 901"/>
              <a:gd name="T6" fmla="*/ 421 w 693"/>
              <a:gd name="T7" fmla="*/ 763 h 901"/>
              <a:gd name="T8" fmla="*/ 426 w 693"/>
              <a:gd name="T9" fmla="*/ 651 h 901"/>
              <a:gd name="T10" fmla="*/ 475 w 693"/>
              <a:gd name="T11" fmla="*/ 633 h 901"/>
              <a:gd name="T12" fmla="*/ 571 w 693"/>
              <a:gd name="T13" fmla="*/ 646 h 901"/>
              <a:gd name="T14" fmla="*/ 692 w 693"/>
              <a:gd name="T15" fmla="*/ 525 h 901"/>
              <a:gd name="T16" fmla="*/ 693 w 693"/>
              <a:gd name="T17" fmla="*/ 524 h 901"/>
              <a:gd name="T18" fmla="*/ 531 w 693"/>
              <a:gd name="T19" fmla="*/ 94 h 901"/>
              <a:gd name="T20" fmla="*/ 305 w 693"/>
              <a:gd name="T21" fmla="*/ 94 h 901"/>
              <a:gd name="T22" fmla="*/ 245 w 693"/>
              <a:gd name="T23" fmla="*/ 0 h 901"/>
              <a:gd name="T24" fmla="*/ 186 w 693"/>
              <a:gd name="T25" fmla="*/ 94 h 901"/>
              <a:gd name="T26" fmla="*/ 0 w 693"/>
              <a:gd name="T27" fmla="*/ 94 h 901"/>
              <a:gd name="T28" fmla="*/ 94 w 693"/>
              <a:gd name="T29" fmla="*/ 55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94" y="555"/>
                </a:moveTo>
                <a:cubicBezTo>
                  <a:pt x="148" y="683"/>
                  <a:pt x="223" y="799"/>
                  <a:pt x="318" y="901"/>
                </a:cubicBezTo>
                <a:cubicBezTo>
                  <a:pt x="428" y="790"/>
                  <a:pt x="428" y="790"/>
                  <a:pt x="428" y="790"/>
                </a:cubicBezTo>
                <a:cubicBezTo>
                  <a:pt x="426" y="781"/>
                  <a:pt x="423" y="772"/>
                  <a:pt x="421" y="763"/>
                </a:cubicBezTo>
                <a:cubicBezTo>
                  <a:pt x="408" y="711"/>
                  <a:pt x="401" y="676"/>
                  <a:pt x="426" y="651"/>
                </a:cubicBezTo>
                <a:cubicBezTo>
                  <a:pt x="444" y="633"/>
                  <a:pt x="466" y="633"/>
                  <a:pt x="475" y="633"/>
                </a:cubicBezTo>
                <a:cubicBezTo>
                  <a:pt x="499" y="633"/>
                  <a:pt x="542" y="641"/>
                  <a:pt x="571" y="646"/>
                </a:cubicBezTo>
                <a:cubicBezTo>
                  <a:pt x="692" y="525"/>
                  <a:pt x="692" y="525"/>
                  <a:pt x="692" y="525"/>
                </a:cubicBezTo>
                <a:cubicBezTo>
                  <a:pt x="692" y="524"/>
                  <a:pt x="693" y="524"/>
                  <a:pt x="693" y="524"/>
                </a:cubicBezTo>
                <a:cubicBezTo>
                  <a:pt x="593" y="408"/>
                  <a:pt x="532" y="258"/>
                  <a:pt x="531" y="94"/>
                </a:cubicBezTo>
                <a:cubicBezTo>
                  <a:pt x="305" y="94"/>
                  <a:pt x="305" y="94"/>
                  <a:pt x="305" y="94"/>
                </a:cubicBezTo>
                <a:cubicBezTo>
                  <a:pt x="245" y="0"/>
                  <a:pt x="245" y="0"/>
                  <a:pt x="245" y="0"/>
                </a:cubicBezTo>
                <a:cubicBezTo>
                  <a:pt x="186" y="94"/>
                  <a:pt x="186" y="94"/>
                  <a:pt x="186" y="94"/>
                </a:cubicBezTo>
                <a:cubicBezTo>
                  <a:pt x="0" y="94"/>
                  <a:pt x="0" y="94"/>
                  <a:pt x="0" y="94"/>
                </a:cubicBezTo>
                <a:cubicBezTo>
                  <a:pt x="0" y="254"/>
                  <a:pt x="32" y="409"/>
                  <a:pt x="94" y="555"/>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3" name="Freeform 10"/>
          <p:cNvSpPr/>
          <p:nvPr/>
        </p:nvSpPr>
        <p:spPr bwMode="auto">
          <a:xfrm>
            <a:off x="3808413" y="2170113"/>
            <a:ext cx="1260475" cy="1385887"/>
          </a:xfrm>
          <a:custGeom>
            <a:avLst/>
            <a:gdLst>
              <a:gd name="T0" fmla="*/ 156 w 718"/>
              <a:gd name="T1" fmla="*/ 789 h 789"/>
              <a:gd name="T2" fmla="*/ 200 w 718"/>
              <a:gd name="T3" fmla="*/ 719 h 789"/>
              <a:gd name="T4" fmla="*/ 244 w 718"/>
              <a:gd name="T5" fmla="*/ 695 h 789"/>
              <a:gd name="T6" fmla="*/ 289 w 718"/>
              <a:gd name="T7" fmla="*/ 719 h 789"/>
              <a:gd name="T8" fmla="*/ 333 w 718"/>
              <a:gd name="T9" fmla="*/ 789 h 789"/>
              <a:gd name="T10" fmla="*/ 530 w 718"/>
              <a:gd name="T11" fmla="*/ 789 h 789"/>
              <a:gd name="T12" fmla="*/ 532 w 718"/>
              <a:gd name="T13" fmla="*/ 789 h 789"/>
              <a:gd name="T14" fmla="*/ 718 w 718"/>
              <a:gd name="T15" fmla="*/ 376 h 789"/>
              <a:gd name="T16" fmla="*/ 566 w 718"/>
              <a:gd name="T17" fmla="*/ 224 h 789"/>
              <a:gd name="T18" fmla="*/ 593 w 718"/>
              <a:gd name="T19" fmla="*/ 101 h 789"/>
              <a:gd name="T20" fmla="*/ 470 w 718"/>
              <a:gd name="T21" fmla="*/ 128 h 789"/>
              <a:gd name="T22" fmla="*/ 341 w 718"/>
              <a:gd name="T23" fmla="*/ 0 h 789"/>
              <a:gd name="T24" fmla="*/ 93 w 718"/>
              <a:gd name="T25" fmla="*/ 373 h 789"/>
              <a:gd name="T26" fmla="*/ 0 w 718"/>
              <a:gd name="T27" fmla="*/ 789 h 789"/>
              <a:gd name="T28" fmla="*/ 156 w 718"/>
              <a:gd name="T29" fmla="*/ 78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156" y="789"/>
                </a:moveTo>
                <a:cubicBezTo>
                  <a:pt x="200" y="719"/>
                  <a:pt x="200" y="719"/>
                  <a:pt x="200" y="719"/>
                </a:cubicBezTo>
                <a:cubicBezTo>
                  <a:pt x="210" y="704"/>
                  <a:pt x="227" y="695"/>
                  <a:pt x="244" y="695"/>
                </a:cubicBezTo>
                <a:cubicBezTo>
                  <a:pt x="262" y="695"/>
                  <a:pt x="279" y="704"/>
                  <a:pt x="289" y="719"/>
                </a:cubicBezTo>
                <a:cubicBezTo>
                  <a:pt x="333" y="789"/>
                  <a:pt x="333" y="789"/>
                  <a:pt x="333" y="789"/>
                </a:cubicBezTo>
                <a:cubicBezTo>
                  <a:pt x="530" y="789"/>
                  <a:pt x="530" y="789"/>
                  <a:pt x="530" y="789"/>
                </a:cubicBezTo>
                <a:cubicBezTo>
                  <a:pt x="531" y="789"/>
                  <a:pt x="531" y="789"/>
                  <a:pt x="532" y="789"/>
                </a:cubicBezTo>
                <a:cubicBezTo>
                  <a:pt x="543" y="629"/>
                  <a:pt x="612" y="484"/>
                  <a:pt x="718" y="376"/>
                </a:cubicBezTo>
                <a:cubicBezTo>
                  <a:pt x="566" y="224"/>
                  <a:pt x="566" y="224"/>
                  <a:pt x="566" y="224"/>
                </a:cubicBezTo>
                <a:cubicBezTo>
                  <a:pt x="593" y="101"/>
                  <a:pt x="593" y="101"/>
                  <a:pt x="593" y="101"/>
                </a:cubicBezTo>
                <a:cubicBezTo>
                  <a:pt x="470" y="128"/>
                  <a:pt x="470" y="128"/>
                  <a:pt x="470" y="128"/>
                </a:cubicBezTo>
                <a:cubicBezTo>
                  <a:pt x="341" y="0"/>
                  <a:pt x="341" y="0"/>
                  <a:pt x="341" y="0"/>
                </a:cubicBezTo>
                <a:cubicBezTo>
                  <a:pt x="235" y="108"/>
                  <a:pt x="152" y="233"/>
                  <a:pt x="93" y="373"/>
                </a:cubicBezTo>
                <a:cubicBezTo>
                  <a:pt x="37" y="505"/>
                  <a:pt x="6" y="645"/>
                  <a:pt x="0" y="789"/>
                </a:cubicBezTo>
                <a:lnTo>
                  <a:pt x="156" y="789"/>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4" name="Freeform 11"/>
          <p:cNvSpPr/>
          <p:nvPr/>
        </p:nvSpPr>
        <p:spPr bwMode="auto">
          <a:xfrm>
            <a:off x="4429125" y="4471988"/>
            <a:ext cx="1390650" cy="1263650"/>
          </a:xfrm>
          <a:custGeom>
            <a:avLst/>
            <a:gdLst>
              <a:gd name="T0" fmla="*/ 0 w 792"/>
              <a:gd name="T1" fmla="*/ 376 h 720"/>
              <a:gd name="T2" fmla="*/ 375 w 792"/>
              <a:gd name="T3" fmla="*/ 628 h 720"/>
              <a:gd name="T4" fmla="*/ 792 w 792"/>
              <a:gd name="T5" fmla="*/ 720 h 720"/>
              <a:gd name="T6" fmla="*/ 792 w 792"/>
              <a:gd name="T7" fmla="*/ 539 h 720"/>
              <a:gd name="T8" fmla="*/ 703 w 792"/>
              <a:gd name="T9" fmla="*/ 482 h 720"/>
              <a:gd name="T10" fmla="*/ 679 w 792"/>
              <a:gd name="T11" fmla="*/ 438 h 720"/>
              <a:gd name="T12" fmla="*/ 703 w 792"/>
              <a:gd name="T13" fmla="*/ 394 h 720"/>
              <a:gd name="T14" fmla="*/ 792 w 792"/>
              <a:gd name="T15" fmla="*/ 337 h 720"/>
              <a:gd name="T16" fmla="*/ 792 w 792"/>
              <a:gd name="T17" fmla="*/ 190 h 720"/>
              <a:gd name="T18" fmla="*/ 792 w 792"/>
              <a:gd name="T19" fmla="*/ 189 h 720"/>
              <a:gd name="T20" fmla="*/ 375 w 792"/>
              <a:gd name="T21" fmla="*/ 0 h 720"/>
              <a:gd name="T22" fmla="*/ 234 w 792"/>
              <a:gd name="T23" fmla="*/ 141 h 720"/>
              <a:gd name="T24" fmla="*/ 109 w 792"/>
              <a:gd name="T25" fmla="*/ 126 h 720"/>
              <a:gd name="T26" fmla="*/ 133 w 792"/>
              <a:gd name="T27" fmla="*/ 242 h 720"/>
              <a:gd name="T28" fmla="*/ 0 w 792"/>
              <a:gd name="T29" fmla="*/ 37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0">
                <a:moveTo>
                  <a:pt x="0" y="376"/>
                </a:moveTo>
                <a:cubicBezTo>
                  <a:pt x="108" y="484"/>
                  <a:pt x="234" y="568"/>
                  <a:pt x="375" y="628"/>
                </a:cubicBezTo>
                <a:cubicBezTo>
                  <a:pt x="507" y="684"/>
                  <a:pt x="648" y="715"/>
                  <a:pt x="792" y="720"/>
                </a:cubicBezTo>
                <a:cubicBezTo>
                  <a:pt x="792" y="539"/>
                  <a:pt x="792" y="539"/>
                  <a:pt x="792" y="539"/>
                </a:cubicBezTo>
                <a:cubicBezTo>
                  <a:pt x="703" y="482"/>
                  <a:pt x="703" y="482"/>
                  <a:pt x="703" y="482"/>
                </a:cubicBezTo>
                <a:cubicBezTo>
                  <a:pt x="688" y="473"/>
                  <a:pt x="679" y="456"/>
                  <a:pt x="679" y="438"/>
                </a:cubicBezTo>
                <a:cubicBezTo>
                  <a:pt x="679" y="420"/>
                  <a:pt x="688" y="404"/>
                  <a:pt x="703" y="394"/>
                </a:cubicBezTo>
                <a:cubicBezTo>
                  <a:pt x="792" y="337"/>
                  <a:pt x="792" y="337"/>
                  <a:pt x="792" y="337"/>
                </a:cubicBezTo>
                <a:cubicBezTo>
                  <a:pt x="792" y="190"/>
                  <a:pt x="792" y="190"/>
                  <a:pt x="792" y="190"/>
                </a:cubicBezTo>
                <a:cubicBezTo>
                  <a:pt x="792" y="190"/>
                  <a:pt x="792" y="189"/>
                  <a:pt x="792" y="189"/>
                </a:cubicBezTo>
                <a:cubicBezTo>
                  <a:pt x="630" y="177"/>
                  <a:pt x="484" y="107"/>
                  <a:pt x="375" y="0"/>
                </a:cubicBezTo>
                <a:cubicBezTo>
                  <a:pt x="234" y="141"/>
                  <a:pt x="234" y="141"/>
                  <a:pt x="234" y="141"/>
                </a:cubicBezTo>
                <a:cubicBezTo>
                  <a:pt x="109" y="126"/>
                  <a:pt x="109" y="126"/>
                  <a:pt x="109" y="126"/>
                </a:cubicBezTo>
                <a:cubicBezTo>
                  <a:pt x="133" y="242"/>
                  <a:pt x="133" y="242"/>
                  <a:pt x="133" y="242"/>
                </a:cubicBezTo>
                <a:lnTo>
                  <a:pt x="0" y="376"/>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5" name="Freeform 12"/>
          <p:cNvSpPr/>
          <p:nvPr/>
        </p:nvSpPr>
        <p:spPr bwMode="auto">
          <a:xfrm>
            <a:off x="4475163" y="1544638"/>
            <a:ext cx="1620837" cy="1223962"/>
          </a:xfrm>
          <a:custGeom>
            <a:avLst/>
            <a:gdLst>
              <a:gd name="T0" fmla="*/ 107 w 923"/>
              <a:gd name="T1" fmla="*/ 427 h 696"/>
              <a:gd name="T2" fmla="*/ 203 w 923"/>
              <a:gd name="T3" fmla="*/ 406 h 696"/>
              <a:gd name="T4" fmla="*/ 214 w 923"/>
              <a:gd name="T5" fmla="*/ 405 h 696"/>
              <a:gd name="T6" fmla="*/ 251 w 923"/>
              <a:gd name="T7" fmla="*/ 420 h 696"/>
              <a:gd name="T8" fmla="*/ 265 w 923"/>
              <a:gd name="T9" fmla="*/ 468 h 696"/>
              <a:gd name="T10" fmla="*/ 244 w 923"/>
              <a:gd name="T11" fmla="*/ 563 h 696"/>
              <a:gd name="T12" fmla="*/ 376 w 923"/>
              <a:gd name="T13" fmla="*/ 695 h 696"/>
              <a:gd name="T14" fmla="*/ 376 w 923"/>
              <a:gd name="T15" fmla="*/ 696 h 696"/>
              <a:gd name="T16" fmla="*/ 813 w 923"/>
              <a:gd name="T17" fmla="*/ 531 h 696"/>
              <a:gd name="T18" fmla="*/ 818 w 923"/>
              <a:gd name="T19" fmla="*/ 531 h 696"/>
              <a:gd name="T20" fmla="*/ 818 w 923"/>
              <a:gd name="T21" fmla="*/ 348 h 696"/>
              <a:gd name="T22" fmla="*/ 923 w 923"/>
              <a:gd name="T23" fmla="*/ 281 h 696"/>
              <a:gd name="T24" fmla="*/ 818 w 923"/>
              <a:gd name="T25" fmla="*/ 215 h 696"/>
              <a:gd name="T26" fmla="*/ 818 w 923"/>
              <a:gd name="T27" fmla="*/ 0 h 696"/>
              <a:gd name="T28" fmla="*/ 813 w 923"/>
              <a:gd name="T29" fmla="*/ 0 h 696"/>
              <a:gd name="T30" fmla="*/ 349 w 923"/>
              <a:gd name="T31" fmla="*/ 94 h 696"/>
              <a:gd name="T32" fmla="*/ 0 w 923"/>
              <a:gd name="T33" fmla="*/ 320 h 696"/>
              <a:gd name="T34" fmla="*/ 107 w 923"/>
              <a:gd name="T35" fmla="*/ 42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6">
                <a:moveTo>
                  <a:pt x="107" y="427"/>
                </a:moveTo>
                <a:cubicBezTo>
                  <a:pt x="203" y="406"/>
                  <a:pt x="203" y="406"/>
                  <a:pt x="203" y="406"/>
                </a:cubicBezTo>
                <a:cubicBezTo>
                  <a:pt x="206" y="405"/>
                  <a:pt x="210" y="405"/>
                  <a:pt x="214" y="405"/>
                </a:cubicBezTo>
                <a:cubicBezTo>
                  <a:pt x="228" y="405"/>
                  <a:pt x="241" y="410"/>
                  <a:pt x="251" y="420"/>
                </a:cubicBezTo>
                <a:cubicBezTo>
                  <a:pt x="264" y="433"/>
                  <a:pt x="269" y="451"/>
                  <a:pt x="265" y="468"/>
                </a:cubicBezTo>
                <a:cubicBezTo>
                  <a:pt x="244" y="563"/>
                  <a:pt x="244" y="563"/>
                  <a:pt x="244" y="563"/>
                </a:cubicBezTo>
                <a:cubicBezTo>
                  <a:pt x="376" y="695"/>
                  <a:pt x="376" y="695"/>
                  <a:pt x="376" y="695"/>
                </a:cubicBezTo>
                <a:cubicBezTo>
                  <a:pt x="376" y="695"/>
                  <a:pt x="376" y="695"/>
                  <a:pt x="376" y="696"/>
                </a:cubicBezTo>
                <a:cubicBezTo>
                  <a:pt x="493" y="593"/>
                  <a:pt x="646" y="531"/>
                  <a:pt x="813" y="531"/>
                </a:cubicBezTo>
                <a:cubicBezTo>
                  <a:pt x="815" y="531"/>
                  <a:pt x="817" y="531"/>
                  <a:pt x="818" y="531"/>
                </a:cubicBezTo>
                <a:cubicBezTo>
                  <a:pt x="818" y="348"/>
                  <a:pt x="818" y="348"/>
                  <a:pt x="818" y="348"/>
                </a:cubicBezTo>
                <a:cubicBezTo>
                  <a:pt x="923" y="281"/>
                  <a:pt x="923" y="281"/>
                  <a:pt x="923" y="281"/>
                </a:cubicBezTo>
                <a:cubicBezTo>
                  <a:pt x="818" y="215"/>
                  <a:pt x="818" y="215"/>
                  <a:pt x="818" y="215"/>
                </a:cubicBezTo>
                <a:cubicBezTo>
                  <a:pt x="818" y="0"/>
                  <a:pt x="818" y="0"/>
                  <a:pt x="818" y="0"/>
                </a:cubicBezTo>
                <a:cubicBezTo>
                  <a:pt x="817" y="0"/>
                  <a:pt x="815" y="0"/>
                  <a:pt x="813" y="0"/>
                </a:cubicBezTo>
                <a:cubicBezTo>
                  <a:pt x="652" y="0"/>
                  <a:pt x="496" y="31"/>
                  <a:pt x="349" y="94"/>
                </a:cubicBezTo>
                <a:cubicBezTo>
                  <a:pt x="219" y="148"/>
                  <a:pt x="102" y="224"/>
                  <a:pt x="0" y="320"/>
                </a:cubicBezTo>
                <a:lnTo>
                  <a:pt x="107" y="427"/>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6" name="Oval 13"/>
          <p:cNvSpPr>
            <a:spLocks noChangeArrowheads="1"/>
          </p:cNvSpPr>
          <p:nvPr/>
        </p:nvSpPr>
        <p:spPr bwMode="auto">
          <a:xfrm>
            <a:off x="4987925" y="2690813"/>
            <a:ext cx="1897063" cy="1893887"/>
          </a:xfrm>
          <a:prstGeom prst="ellipse">
            <a:avLst/>
          </a:pr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7" name="AutoShape 19"/>
          <p:cNvSpPr>
            <a:spLocks noChangeAspect="1"/>
          </p:cNvSpPr>
          <p:nvPr/>
        </p:nvSpPr>
        <p:spPr bwMode="auto">
          <a:xfrm>
            <a:off x="4172786" y="2743262"/>
            <a:ext cx="436809" cy="436923"/>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18" name="AutoShape 82"/>
          <p:cNvSpPr>
            <a:spLocks noChangeAspect="1"/>
          </p:cNvSpPr>
          <p:nvPr/>
        </p:nvSpPr>
        <p:spPr bwMode="auto">
          <a:xfrm>
            <a:off x="7237392" y="2902274"/>
            <a:ext cx="374183" cy="374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19" name="Freeform 16"/>
          <p:cNvSpPr>
            <a:spLocks noChangeAspect="1" noChangeArrowheads="1"/>
          </p:cNvSpPr>
          <p:nvPr/>
        </p:nvSpPr>
        <p:spPr bwMode="auto">
          <a:xfrm>
            <a:off x="6401338" y="1894872"/>
            <a:ext cx="343009" cy="53882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0" name="Freeform 290"/>
          <p:cNvSpPr>
            <a:spLocks noChangeAspect="1" noChangeArrowheads="1"/>
          </p:cNvSpPr>
          <p:nvPr/>
        </p:nvSpPr>
        <p:spPr bwMode="auto">
          <a:xfrm>
            <a:off x="5121390" y="1992832"/>
            <a:ext cx="478451" cy="370577"/>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1" name="Freeform 266"/>
          <p:cNvSpPr>
            <a:spLocks noChangeAspect="1" noChangeArrowheads="1"/>
          </p:cNvSpPr>
          <p:nvPr/>
        </p:nvSpPr>
        <p:spPr bwMode="auto">
          <a:xfrm>
            <a:off x="7163561" y="4071076"/>
            <a:ext cx="466007" cy="513692"/>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2" name="Freeform 102"/>
          <p:cNvSpPr>
            <a:spLocks noChangeAspect="1" noChangeArrowheads="1"/>
          </p:cNvSpPr>
          <p:nvPr/>
        </p:nvSpPr>
        <p:spPr bwMode="auto">
          <a:xfrm>
            <a:off x="6203747" y="4943567"/>
            <a:ext cx="489084" cy="43714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innerShdw blurRad="63500" dist="50800" dir="13500000">
              <a:prstClr val="black">
                <a:alpha val="50000"/>
              </a:prstClr>
            </a:innerShdw>
          </a:effectLst>
        </p:spPr>
        <p:txBody>
          <a:bodyPr wrap="none" anchor="ctr"/>
          <a:lstStyle/>
          <a:p>
            <a:pPr fontAlgn="auto">
              <a:spcBef>
                <a:spcPts val="0"/>
              </a:spcBef>
              <a:spcAft>
                <a:spcPts val="0"/>
              </a:spcAft>
              <a:defRPr/>
            </a:pPr>
            <a:endParaRPr lang="en-US" sz="1050" dirty="0">
              <a:latin typeface="+mn-lt"/>
              <a:ea typeface="+mn-ea"/>
              <a:cs typeface="+mn-ea"/>
              <a:sym typeface="+mn-lt"/>
            </a:endParaRPr>
          </a:p>
        </p:txBody>
      </p:sp>
      <p:sp>
        <p:nvSpPr>
          <p:cNvPr id="23" name="Freeform 48"/>
          <p:cNvSpPr>
            <a:spLocks noChangeAspect="1" noChangeArrowheads="1"/>
          </p:cNvSpPr>
          <p:nvPr/>
        </p:nvSpPr>
        <p:spPr bwMode="auto">
          <a:xfrm>
            <a:off x="5006908" y="4891808"/>
            <a:ext cx="460761" cy="40747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bg1"/>
          </a:solidFill>
          <a:ln>
            <a:noFill/>
          </a:ln>
          <a:effectLst>
            <a:innerShdw blurRad="114300">
              <a:prstClr val="black"/>
            </a:innerShdw>
          </a:effectLst>
        </p:spPr>
        <p:txBody>
          <a:bodyPr anchor="ctr"/>
          <a:lstStyle/>
          <a:p>
            <a:pPr fontAlgn="auto">
              <a:spcBef>
                <a:spcPts val="0"/>
              </a:spcBef>
              <a:spcAft>
                <a:spcPts val="0"/>
              </a:spcAft>
              <a:defRPr/>
            </a:pPr>
            <a:endParaRPr lang="en-US" sz="2400" dirty="0">
              <a:latin typeface="+mn-lt"/>
              <a:ea typeface="+mn-ea"/>
              <a:cs typeface="+mn-ea"/>
              <a:sym typeface="+mn-lt"/>
            </a:endParaRPr>
          </a:p>
        </p:txBody>
      </p:sp>
      <p:sp>
        <p:nvSpPr>
          <p:cNvPr id="24" name="Freeform 106"/>
          <p:cNvSpPr>
            <a:spLocks noChangeAspect="1" noChangeArrowheads="1"/>
          </p:cNvSpPr>
          <p:nvPr/>
        </p:nvSpPr>
        <p:spPr bwMode="auto">
          <a:xfrm>
            <a:off x="4195047" y="4035110"/>
            <a:ext cx="466453" cy="40368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n-U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25" name="AutoShape 123"/>
          <p:cNvSpPr>
            <a:spLocks noChangeAspect="1"/>
          </p:cNvSpPr>
          <p:nvPr/>
        </p:nvSpPr>
        <p:spPr bwMode="auto">
          <a:xfrm>
            <a:off x="5608638" y="3314700"/>
            <a:ext cx="619125" cy="681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26" name="文本框 25"/>
          <p:cNvSpPr txBox="1"/>
          <p:nvPr/>
        </p:nvSpPr>
        <p:spPr>
          <a:xfrm>
            <a:off x="235786" y="1946060"/>
            <a:ext cx="3937000" cy="2031325"/>
          </a:xfrm>
          <a:prstGeom prst="rect">
            <a:avLst/>
          </a:prstGeom>
          <a:noFill/>
        </p:spPr>
        <p:txBody>
          <a:bodyPr wrap="square">
            <a:spAutoFit/>
          </a:bodyPr>
          <a:lstStyle/>
          <a:p>
            <a:pPr algn="ctr" fontAlgn="auto">
              <a:spcBef>
                <a:spcPts val="0"/>
              </a:spcBef>
              <a:spcAft>
                <a:spcPts val="0"/>
              </a:spcAft>
              <a:defRPr/>
            </a:pPr>
            <a:r>
              <a:rPr lang="zh-CN" altLang="en-US">
                <a:latin typeface="+mn-ea"/>
                <a:ea typeface="+mn-ea"/>
              </a:rPr>
              <a:t>由于</a:t>
            </a:r>
            <a:r>
              <a:rPr lang="en-US" altLang="zh-CN">
                <a:latin typeface="+mn-ea"/>
                <a:ea typeface="+mn-ea"/>
              </a:rPr>
              <a:t>GNN</a:t>
            </a:r>
            <a:r>
              <a:rPr lang="zh-CN" altLang="en-US">
                <a:latin typeface="+mn-ea"/>
                <a:ea typeface="+mn-ea"/>
              </a:rPr>
              <a:t>的结构和化学分子结构类似，所以 在分子预测问题上有着广泛的应用</a:t>
            </a:r>
            <a:r>
              <a:rPr lang="zh-CN" altLang="en-US" smtClean="0">
                <a:latin typeface="+mn-ea"/>
                <a:ea typeface="+mn-ea"/>
              </a:rPr>
              <a:t>．</a:t>
            </a:r>
            <a:r>
              <a:rPr lang="en-US" altLang="zh-CN" smtClean="0">
                <a:latin typeface="+mn-ea"/>
                <a:ea typeface="+mn-ea"/>
              </a:rPr>
              <a:t>Koyama</a:t>
            </a:r>
            <a:r>
              <a:rPr lang="zh-CN" altLang="en-US" smtClean="0">
                <a:latin typeface="+mn-ea"/>
                <a:ea typeface="+mn-ea"/>
              </a:rPr>
              <a:t>等人针对</a:t>
            </a:r>
            <a:r>
              <a:rPr lang="zh-CN" altLang="en-US">
                <a:latin typeface="+mn-ea"/>
                <a:ea typeface="+mn-ea"/>
              </a:rPr>
              <a:t>目前分子预测方法不能随网络的复杂 性很好地扩展问题，提出了一个可以附加到</a:t>
            </a:r>
            <a:r>
              <a:rPr lang="en-US" altLang="zh-CN">
                <a:latin typeface="+mn-ea"/>
                <a:ea typeface="+mn-ea"/>
              </a:rPr>
              <a:t>GNN</a:t>
            </a:r>
            <a:r>
              <a:rPr lang="zh-CN" altLang="en-US">
                <a:latin typeface="+mn-ea"/>
                <a:ea typeface="+mn-ea"/>
              </a:rPr>
              <a:t>上 以提高模型表示能力的辅助模块，但又不会妨碍</a:t>
            </a:r>
            <a:r>
              <a:rPr lang="zh-CN" altLang="en-US" smtClean="0">
                <a:latin typeface="+mn-ea"/>
                <a:ea typeface="+mn-ea"/>
              </a:rPr>
              <a:t>原始</a:t>
            </a:r>
            <a:r>
              <a:rPr lang="zh-CN" altLang="en-US">
                <a:latin typeface="+mn-ea"/>
                <a:ea typeface="+mn-ea"/>
              </a:rPr>
              <a:t>的</a:t>
            </a:r>
            <a:r>
              <a:rPr lang="en-US" altLang="zh-CN">
                <a:latin typeface="+mn-ea"/>
                <a:ea typeface="+mn-ea"/>
              </a:rPr>
              <a:t>GNN</a:t>
            </a:r>
            <a:r>
              <a:rPr lang="zh-CN" altLang="en-US" smtClean="0">
                <a:latin typeface="+mn-ea"/>
                <a:ea typeface="+mn-ea"/>
              </a:rPr>
              <a:t>架构</a:t>
            </a:r>
            <a:endParaRPr lang="zh-CN" altLang="en-US" sz="1600" dirty="0">
              <a:solidFill>
                <a:schemeClr val="tx1">
                  <a:lumMod val="75000"/>
                  <a:lumOff val="25000"/>
                </a:schemeClr>
              </a:solidFill>
              <a:latin typeface="+mn-ea"/>
              <a:ea typeface="+mn-ea"/>
              <a:cs typeface="+mn-ea"/>
              <a:sym typeface="+mn-lt"/>
            </a:endParaRPr>
          </a:p>
        </p:txBody>
      </p:sp>
      <p:sp>
        <p:nvSpPr>
          <p:cNvPr id="29" name="文本框 28"/>
          <p:cNvSpPr txBox="1"/>
          <p:nvPr/>
        </p:nvSpPr>
        <p:spPr>
          <a:xfrm>
            <a:off x="8180842" y="1175801"/>
            <a:ext cx="3599480" cy="2677656"/>
          </a:xfrm>
          <a:prstGeom prst="rect">
            <a:avLst/>
          </a:prstGeom>
          <a:noFill/>
        </p:spPr>
        <p:txBody>
          <a:bodyPr wrap="square">
            <a:spAutoFit/>
          </a:bodyPr>
          <a:lstStyle/>
          <a:p>
            <a:pPr algn="ctr" fontAlgn="auto">
              <a:spcBef>
                <a:spcPts val="0"/>
              </a:spcBef>
              <a:spcAft>
                <a:spcPts val="0"/>
              </a:spcAft>
              <a:defRPr/>
            </a:pPr>
            <a:r>
              <a:rPr lang="zh-CN" altLang="en-US">
                <a:latin typeface="+mn-ea"/>
                <a:ea typeface="+mn-ea"/>
              </a:rPr>
              <a:t>随着机器学习的兴起，人们对使用机器学习准 确预测金融市场走势产生了越来越大的兴趣</a:t>
            </a:r>
            <a:r>
              <a:rPr lang="zh-CN" altLang="en-US" smtClean="0">
                <a:latin typeface="+mn-ea"/>
                <a:ea typeface="+mn-ea"/>
              </a:rPr>
              <a:t>．</a:t>
            </a:r>
            <a:r>
              <a:rPr lang="en-US" altLang="zh-CN" sz="1600">
                <a:latin typeface="+mn-ea"/>
                <a:ea typeface="+mn-ea"/>
              </a:rPr>
              <a:t>Matsunaga</a:t>
            </a:r>
            <a:r>
              <a:rPr lang="zh-CN" altLang="en-US" sz="1600">
                <a:latin typeface="+mn-ea"/>
                <a:ea typeface="+mn-ea"/>
              </a:rPr>
              <a:t>等</a:t>
            </a:r>
            <a:r>
              <a:rPr lang="zh-CN" altLang="en-US" sz="1600" smtClean="0">
                <a:latin typeface="+mn-ea"/>
                <a:ea typeface="+mn-ea"/>
              </a:rPr>
              <a:t>人研究</a:t>
            </a:r>
            <a:r>
              <a:rPr lang="zh-CN" altLang="en-US" sz="1600">
                <a:latin typeface="+mn-ea"/>
                <a:ea typeface="+mn-ea"/>
              </a:rPr>
              <a:t>了金融市场预测和</a:t>
            </a:r>
            <a:r>
              <a:rPr lang="en-US" altLang="zh-CN" sz="1600">
                <a:latin typeface="+mn-ea"/>
                <a:ea typeface="+mn-ea"/>
              </a:rPr>
              <a:t>GNN </a:t>
            </a:r>
            <a:r>
              <a:rPr lang="zh-CN" altLang="en-US" sz="1600">
                <a:latin typeface="+mn-ea"/>
                <a:ea typeface="+mn-ea"/>
              </a:rPr>
              <a:t>交叉领域的工作效率问题，认为</a:t>
            </a:r>
            <a:r>
              <a:rPr lang="en-US" altLang="zh-CN" sz="1600">
                <a:latin typeface="+mn-ea"/>
                <a:ea typeface="+mn-ea"/>
              </a:rPr>
              <a:t>GNN</a:t>
            </a:r>
            <a:r>
              <a:rPr lang="zh-CN" altLang="en-US" sz="1600">
                <a:latin typeface="+mn-ea"/>
                <a:ea typeface="+mn-ea"/>
              </a:rPr>
              <a:t>有潜力通过 将公司知识图直接纳入到预测模型来模拟投资者的 决策方式．在其研究中主要使用滚动窗口分析法在 不同市场和更长的时间范围内测试该方法的有效性．</a:t>
            </a:r>
            <a:endParaRPr lang="zh-CN" altLang="en-US" sz="1600" dirty="0">
              <a:solidFill>
                <a:schemeClr val="tx1">
                  <a:lumMod val="75000"/>
                  <a:lumOff val="25000"/>
                </a:schemeClr>
              </a:solidFill>
              <a:latin typeface="+mn-ea"/>
              <a:ea typeface="+mn-ea"/>
              <a:cs typeface="+mn-ea"/>
              <a:sym typeface="+mn-lt"/>
            </a:endParaRPr>
          </a:p>
        </p:txBody>
      </p:sp>
      <p:sp>
        <p:nvSpPr>
          <p:cNvPr id="31" name="文本框 30"/>
          <p:cNvSpPr txBox="1"/>
          <p:nvPr/>
        </p:nvSpPr>
        <p:spPr>
          <a:xfrm>
            <a:off x="8004175" y="4438650"/>
            <a:ext cx="3693020" cy="1477328"/>
          </a:xfrm>
          <a:prstGeom prst="rect">
            <a:avLst/>
          </a:prstGeom>
          <a:noFill/>
        </p:spPr>
        <p:txBody>
          <a:bodyPr wrap="square">
            <a:spAutoFit/>
          </a:bodyPr>
          <a:lstStyle/>
          <a:p>
            <a:pPr algn="ctr" fontAlgn="auto">
              <a:spcBef>
                <a:spcPts val="0"/>
              </a:spcBef>
              <a:spcAft>
                <a:spcPts val="0"/>
              </a:spcAft>
              <a:defRPr/>
            </a:pPr>
            <a:r>
              <a:rPr lang="en-US" altLang="zh-CN">
                <a:latin typeface="+mn-ea"/>
                <a:ea typeface="+mn-ea"/>
              </a:rPr>
              <a:t>GNN</a:t>
            </a:r>
            <a:r>
              <a:rPr lang="zh-CN" altLang="en-US">
                <a:latin typeface="+mn-ea"/>
                <a:ea typeface="+mn-ea"/>
              </a:rPr>
              <a:t>在疾病预测方面也扮演着重要的角色．</a:t>
            </a:r>
            <a:r>
              <a:rPr lang="en-US" altLang="zh-CN">
                <a:latin typeface="+mn-ea"/>
                <a:ea typeface="+mn-ea"/>
              </a:rPr>
              <a:t>Li </a:t>
            </a:r>
            <a:r>
              <a:rPr lang="zh-CN" altLang="en-US">
                <a:latin typeface="+mn-ea"/>
                <a:ea typeface="+mn-ea"/>
              </a:rPr>
              <a:t>等</a:t>
            </a:r>
            <a:r>
              <a:rPr lang="zh-CN" altLang="en-US" smtClean="0">
                <a:latin typeface="+mn-ea"/>
                <a:ea typeface="+mn-ea"/>
              </a:rPr>
              <a:t>人将</a:t>
            </a:r>
            <a:r>
              <a:rPr lang="zh-CN" altLang="en-US" b="1">
                <a:solidFill>
                  <a:srgbClr val="FF0000"/>
                </a:solidFill>
                <a:latin typeface="+mn-ea"/>
                <a:ea typeface="+mn-ea"/>
              </a:rPr>
              <a:t>图结构循环神经网络</a:t>
            </a:r>
            <a:r>
              <a:rPr lang="en-US" altLang="zh-CN" b="1">
                <a:solidFill>
                  <a:srgbClr val="FF0000"/>
                </a:solidFill>
                <a:latin typeface="+mn-ea"/>
                <a:ea typeface="+mn-ea"/>
              </a:rPr>
              <a:t>(graph—structured recurrent neural network</a:t>
            </a:r>
            <a:r>
              <a:rPr lang="zh-CN" altLang="en-US" b="1">
                <a:solidFill>
                  <a:srgbClr val="FF0000"/>
                </a:solidFill>
                <a:latin typeface="+mn-ea"/>
                <a:ea typeface="+mn-ea"/>
              </a:rPr>
              <a:t>，</a:t>
            </a:r>
            <a:r>
              <a:rPr lang="en-US" altLang="zh-CN" b="1">
                <a:solidFill>
                  <a:srgbClr val="FF0000"/>
                </a:solidFill>
                <a:latin typeface="+mn-ea"/>
                <a:ea typeface="+mn-ea"/>
              </a:rPr>
              <a:t>GSRNN)</a:t>
            </a:r>
            <a:r>
              <a:rPr lang="zh-CN" altLang="en-US">
                <a:latin typeface="+mn-ea"/>
                <a:ea typeface="+mn-ea"/>
              </a:rPr>
              <a:t>应用到了</a:t>
            </a:r>
            <a:r>
              <a:rPr lang="zh-CN" altLang="en-US" smtClean="0">
                <a:latin typeface="+mn-ea"/>
                <a:ea typeface="+mn-ea"/>
              </a:rPr>
              <a:t>流行疾病</a:t>
            </a:r>
            <a:r>
              <a:rPr lang="zh-CN" altLang="en-US">
                <a:latin typeface="+mn-ea"/>
                <a:ea typeface="+mn-ea"/>
              </a:rPr>
              <a:t>预测上</a:t>
            </a:r>
            <a:endParaRPr lang="zh-CN" altLang="en-US" sz="1600" dirty="0">
              <a:solidFill>
                <a:schemeClr val="tx1">
                  <a:lumMod val="75000"/>
                  <a:lumOff val="25000"/>
                </a:schemeClr>
              </a:solidFill>
              <a:latin typeface="+mn-ea"/>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53" presetClass="entr" presetSubtype="16"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par>
                          <p:cTn id="63" fill="hold">
                            <p:stCondLst>
                              <p:cond delay="3000"/>
                            </p:stCondLst>
                            <p:childTnLst>
                              <p:par>
                                <p:cTn id="64" presetID="53" presetClass="entr" presetSubtype="16"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par>
                                <p:cTn id="69" presetID="53" presetClass="entr" presetSubtype="16"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p:cTn id="71" dur="500" fill="hold"/>
                                        <p:tgtEl>
                                          <p:spTgt spid="24"/>
                                        </p:tgtEl>
                                        <p:attrNameLst>
                                          <p:attrName>ppt_w</p:attrName>
                                        </p:attrNameLst>
                                      </p:cBhvr>
                                      <p:tavLst>
                                        <p:tav tm="0">
                                          <p:val>
                                            <p:fltVal val="0"/>
                                          </p:val>
                                        </p:tav>
                                        <p:tav tm="100000">
                                          <p:val>
                                            <p:strVal val="#ppt_w"/>
                                          </p:val>
                                        </p:tav>
                                      </p:tavLst>
                                    </p:anim>
                                    <p:anim calcmode="lin" valueType="num">
                                      <p:cBhvr>
                                        <p:cTn id="72" dur="500" fill="hold"/>
                                        <p:tgtEl>
                                          <p:spTgt spid="24"/>
                                        </p:tgtEl>
                                        <p:attrNameLst>
                                          <p:attrName>ppt_h</p:attrName>
                                        </p:attrNameLst>
                                      </p:cBhvr>
                                      <p:tavLst>
                                        <p:tav tm="0">
                                          <p:val>
                                            <p:fltVal val="0"/>
                                          </p:val>
                                        </p:tav>
                                        <p:tav tm="100000">
                                          <p:val>
                                            <p:strVal val="#ppt_h"/>
                                          </p:val>
                                        </p:tav>
                                      </p:tavLst>
                                    </p:anim>
                                    <p:animEffect transition="in" filter="fade">
                                      <p:cBhvr>
                                        <p:cTn id="73" dur="500"/>
                                        <p:tgtEl>
                                          <p:spTgt spid="24"/>
                                        </p:tgtEl>
                                      </p:cBhvr>
                                    </p:animEffect>
                                  </p:childTnLst>
                                </p:cTn>
                              </p:par>
                            </p:childTnLst>
                          </p:cTn>
                        </p:par>
                        <p:par>
                          <p:cTn id="74" fill="hold">
                            <p:stCondLst>
                              <p:cond delay="3500"/>
                            </p:stCondLst>
                            <p:childTnLst>
                              <p:par>
                                <p:cTn id="75" presetID="53" presetClass="entr" presetSubtype="16"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par>
                                <p:cTn id="80" presetID="53" presetClass="entr" presetSubtype="16"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childTnLst>
                          </p:cTn>
                        </p:par>
                        <p:par>
                          <p:cTn id="85" fill="hold">
                            <p:stCondLst>
                              <p:cond delay="4000"/>
                            </p:stCondLst>
                            <p:childTnLst>
                              <p:par>
                                <p:cTn id="86" presetID="53" presetClass="entr" presetSubtype="16"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par>
                                <p:cTn id="91" presetID="53" presetClass="entr" presetSubtype="16"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ppt_w</p:attrName>
                                        </p:attrNameLst>
                                      </p:cBhvr>
                                      <p:tavLst>
                                        <p:tav tm="0">
                                          <p:val>
                                            <p:fltVal val="0"/>
                                          </p:val>
                                        </p:tav>
                                        <p:tav tm="100000">
                                          <p:val>
                                            <p:strVal val="#ppt_w"/>
                                          </p:val>
                                        </p:tav>
                                      </p:tavLst>
                                    </p:anim>
                                    <p:anim calcmode="lin" valueType="num">
                                      <p:cBhvr>
                                        <p:cTn id="94" dur="500" fill="hold"/>
                                        <p:tgtEl>
                                          <p:spTgt spid="20"/>
                                        </p:tgtEl>
                                        <p:attrNameLst>
                                          <p:attrName>ppt_h</p:attrName>
                                        </p:attrNameLst>
                                      </p:cBhvr>
                                      <p:tavLst>
                                        <p:tav tm="0">
                                          <p:val>
                                            <p:fltVal val="0"/>
                                          </p:val>
                                        </p:tav>
                                        <p:tav tm="100000">
                                          <p:val>
                                            <p:strVal val="#ppt_h"/>
                                          </p:val>
                                        </p:tav>
                                      </p:tavLst>
                                    </p:anim>
                                    <p:animEffect transition="in" filter="fade">
                                      <p:cBhvr>
                                        <p:cTn id="95" dur="500"/>
                                        <p:tgtEl>
                                          <p:spTgt spid="20"/>
                                        </p:tgtEl>
                                      </p:cBhvr>
                                    </p:animEffect>
                                  </p:childTnLst>
                                </p:cTn>
                              </p:par>
                              <p:par>
                                <p:cTn id="96" presetID="2" presetClass="entr" presetSubtype="8"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 calcmode="lin" valueType="num">
                                      <p:cBhvr additive="base">
                                        <p:cTn id="98" dur="500" fill="hold"/>
                                        <p:tgtEl>
                                          <p:spTgt spid="26"/>
                                        </p:tgtEl>
                                        <p:attrNameLst>
                                          <p:attrName>ppt_x</p:attrName>
                                        </p:attrNameLst>
                                      </p:cBhvr>
                                      <p:tavLst>
                                        <p:tav tm="0">
                                          <p:val>
                                            <p:strVal val="0-#ppt_w/2"/>
                                          </p:val>
                                        </p:tav>
                                        <p:tav tm="100000">
                                          <p:val>
                                            <p:strVal val="#ppt_x"/>
                                          </p:val>
                                        </p:tav>
                                      </p:tavLst>
                                    </p:anim>
                                    <p:anim calcmode="lin" valueType="num">
                                      <p:cBhvr additive="base">
                                        <p:cTn id="99" dur="500" fill="hold"/>
                                        <p:tgtEl>
                                          <p:spTgt spid="26"/>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additive="base">
                                        <p:cTn id="102" dur="500" fill="hold"/>
                                        <p:tgtEl>
                                          <p:spTgt spid="29"/>
                                        </p:tgtEl>
                                        <p:attrNameLst>
                                          <p:attrName>ppt_x</p:attrName>
                                        </p:attrNameLst>
                                      </p:cBhvr>
                                      <p:tavLst>
                                        <p:tav tm="0">
                                          <p:val>
                                            <p:strVal val="1+#ppt_w/2"/>
                                          </p:val>
                                        </p:tav>
                                        <p:tav tm="100000">
                                          <p:val>
                                            <p:strVal val="#ppt_x"/>
                                          </p:val>
                                        </p:tav>
                                      </p:tavLst>
                                    </p:anim>
                                    <p:anim calcmode="lin" valueType="num">
                                      <p:cBhvr additive="base">
                                        <p:cTn id="103" dur="500" fill="hold"/>
                                        <p:tgtEl>
                                          <p:spTgt spid="29"/>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1+#ppt_w/2"/>
                                          </p:val>
                                        </p:tav>
                                        <p:tav tm="100000">
                                          <p:val>
                                            <p:strVal val="#ppt_x"/>
                                          </p:val>
                                        </p:tav>
                                      </p:tavLst>
                                    </p:anim>
                                    <p:anim calcmode="lin" valueType="num">
                                      <p:cBhvr additive="base">
                                        <p:cTn id="10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p:bldP spid="29" grpId="0"/>
      <p:bldP spid="3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598863" y="2248852"/>
            <a:ext cx="4994275" cy="1201738"/>
          </a:xfrm>
          <a:prstGeom prst="rect">
            <a:avLst/>
          </a:prstGeom>
          <a:noFill/>
          <a:effectLst>
            <a:outerShdw blurRad="63500" dist="25400" algn="ctr" rotWithShape="0">
              <a:prstClr val="black">
                <a:alpha val="40000"/>
              </a:prstClr>
            </a:outerShdw>
          </a:effectLst>
        </p:spPr>
        <p:txBody>
          <a:bodyPr wrap="none">
            <a:spAutoFit/>
          </a:bodyPr>
          <a:lstStyle/>
          <a:p>
            <a:pPr algn="ctr" fontAlgn="auto">
              <a:spcBef>
                <a:spcPts val="0"/>
              </a:spcBef>
              <a:spcAft>
                <a:spcPts val="0"/>
              </a:spcAft>
              <a:defRPr/>
            </a:pPr>
            <a:r>
              <a:rPr lang="zh-CN" altLang="en-US" sz="7200" spc="300" dirty="0">
                <a:solidFill>
                  <a:schemeClr val="tx1">
                    <a:lumMod val="75000"/>
                    <a:lumOff val="25000"/>
                  </a:schemeClr>
                </a:solidFill>
                <a:effectLst>
                  <a:outerShdw blurRad="38100" dist="38100" dir="2700000" algn="tl">
                    <a:srgbClr val="000000">
                      <a:alpha val="43137"/>
                    </a:srgbClr>
                  </a:outerShdw>
                </a:effectLst>
                <a:latin typeface="方正正黑简体" panose="02000000000000000000" pitchFamily="2" charset="-122"/>
                <a:ea typeface="方正正黑简体" panose="02000000000000000000" pitchFamily="2" charset="-122"/>
                <a:cs typeface="+mn-ea"/>
                <a:sym typeface="+mn-lt"/>
              </a:rPr>
              <a:t>谢谢观看！</a:t>
            </a:r>
            <a:endParaRPr lang="zh-CN" altLang="en-US" sz="7200" spc="300" dirty="0">
              <a:solidFill>
                <a:schemeClr val="tx1">
                  <a:lumMod val="75000"/>
                  <a:lumOff val="25000"/>
                </a:schemeClr>
              </a:solidFill>
              <a:effectLst>
                <a:outerShdw blurRad="38100" dist="38100" dir="2700000" algn="tl">
                  <a:srgbClr val="000000">
                    <a:alpha val="43137"/>
                  </a:srgbClr>
                </a:outerShdw>
              </a:effectLst>
              <a:latin typeface="方正正黑简体" panose="02000000000000000000" pitchFamily="2" charset="-122"/>
              <a:ea typeface="方正正黑简体" panose="02000000000000000000" pitchFamily="2" charset="-122"/>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什么是图</a:t>
            </a:r>
            <a:endParaRPr lang="zh-CN" altLang="en-US" dirty="0">
              <a:latin typeface="+mn-lt"/>
              <a:ea typeface="+mn-ea"/>
              <a:cs typeface="+mn-ea"/>
              <a:sym typeface="+mn-lt"/>
            </a:endParaRPr>
          </a:p>
        </p:txBody>
      </p:sp>
      <p:sp>
        <p:nvSpPr>
          <p:cNvPr id="11" name="文本框 10"/>
          <p:cNvSpPr txBox="1"/>
          <p:nvPr/>
        </p:nvSpPr>
        <p:spPr>
          <a:xfrm>
            <a:off x="6632575" y="1152525"/>
            <a:ext cx="4759325" cy="2400300"/>
          </a:xfrm>
          <a:prstGeom prst="rect">
            <a:avLst/>
          </a:prstGeom>
          <a:noFill/>
        </p:spPr>
        <p:txBody>
          <a:bodyPr>
            <a:spAutoFit/>
          </a:bodyPr>
          <a:lstStyle/>
          <a:p>
            <a:pPr fontAlgn="auto">
              <a:lnSpc>
                <a:spcPct val="150000"/>
              </a:lnSpc>
              <a:spcBef>
                <a:spcPts val="0"/>
              </a:spcBef>
              <a:spcAft>
                <a:spcPts val="0"/>
              </a:spcAft>
              <a:defRPr/>
            </a:pPr>
            <a:r>
              <a:rPr lang="zh-CN" altLang="en-US" sz="2000" b="1">
                <a:solidFill>
                  <a:schemeClr val="tx1">
                    <a:lumMod val="75000"/>
                    <a:lumOff val="25000"/>
                  </a:schemeClr>
                </a:solidFill>
                <a:latin typeface="+mn-lt"/>
                <a:ea typeface="+mn-ea"/>
                <a:cs typeface="+mn-ea"/>
                <a:sym typeface="+mn-lt"/>
              </a:rPr>
              <a:t>图（</a:t>
            </a:r>
            <a:r>
              <a:rPr lang="en-US" altLang="zh-CN" sz="2000" b="1">
                <a:solidFill>
                  <a:schemeClr val="tx1">
                    <a:lumMod val="75000"/>
                    <a:lumOff val="25000"/>
                  </a:schemeClr>
                </a:solidFill>
                <a:latin typeface="+mn-lt"/>
                <a:ea typeface="+mn-ea"/>
                <a:cs typeface="+mn-ea"/>
                <a:sym typeface="+mn-lt"/>
              </a:rPr>
              <a:t>graph</a:t>
            </a:r>
            <a:r>
              <a:rPr lang="zh-CN" altLang="en-US" sz="2000" b="1">
                <a:solidFill>
                  <a:schemeClr val="tx1">
                    <a:lumMod val="75000"/>
                    <a:lumOff val="25000"/>
                  </a:schemeClr>
                </a:solidFill>
                <a:latin typeface="+mn-lt"/>
                <a:ea typeface="+mn-ea"/>
                <a:cs typeface="+mn-ea"/>
                <a:sym typeface="+mn-lt"/>
              </a:rPr>
              <a:t>）</a:t>
            </a:r>
            <a:r>
              <a:rPr lang="zh-CN" altLang="en-US" sz="2000">
                <a:solidFill>
                  <a:schemeClr val="tx1">
                    <a:lumMod val="75000"/>
                    <a:lumOff val="25000"/>
                  </a:schemeClr>
                </a:solidFill>
                <a:latin typeface="+mn-lt"/>
                <a:ea typeface="+mn-ea"/>
                <a:cs typeface="+mn-ea"/>
                <a:sym typeface="+mn-lt"/>
              </a:rPr>
              <a:t>就是表示一些</a:t>
            </a:r>
            <a:r>
              <a:rPr lang="zh-CN" altLang="en-US" sz="2000" b="1">
                <a:solidFill>
                  <a:schemeClr val="tx1">
                    <a:lumMod val="75000"/>
                    <a:lumOff val="25000"/>
                  </a:schemeClr>
                </a:solidFill>
                <a:latin typeface="+mn-lt"/>
                <a:ea typeface="+mn-ea"/>
                <a:cs typeface="+mn-ea"/>
                <a:sym typeface="+mn-lt"/>
              </a:rPr>
              <a:t>实体（</a:t>
            </a:r>
            <a:r>
              <a:rPr lang="en-US" altLang="zh-CN" sz="2000" b="1">
                <a:solidFill>
                  <a:schemeClr val="tx1">
                    <a:lumMod val="75000"/>
                    <a:lumOff val="25000"/>
                  </a:schemeClr>
                </a:solidFill>
                <a:latin typeface="+mn-lt"/>
                <a:ea typeface="+mn-ea"/>
                <a:cs typeface="+mn-ea"/>
                <a:sym typeface="+mn-lt"/>
              </a:rPr>
              <a:t>entity)</a:t>
            </a:r>
            <a:r>
              <a:rPr lang="zh-CN" altLang="en-US" sz="2000">
                <a:solidFill>
                  <a:schemeClr val="tx1">
                    <a:lumMod val="75000"/>
                    <a:lumOff val="25000"/>
                  </a:schemeClr>
                </a:solidFill>
                <a:latin typeface="+mn-lt"/>
                <a:ea typeface="+mn-ea"/>
                <a:cs typeface="+mn-ea"/>
                <a:sym typeface="+mn-lt"/>
              </a:rPr>
              <a:t>之间关系的一种数据结构，实体在图中用</a:t>
            </a:r>
            <a:r>
              <a:rPr lang="zh-CN" altLang="en-US" sz="2000" b="1">
                <a:solidFill>
                  <a:schemeClr val="tx1">
                    <a:lumMod val="75000"/>
                    <a:lumOff val="25000"/>
                  </a:schemeClr>
                </a:solidFill>
                <a:latin typeface="+mn-lt"/>
                <a:ea typeface="+mn-ea"/>
                <a:cs typeface="+mn-ea"/>
                <a:sym typeface="+mn-lt"/>
              </a:rPr>
              <a:t>节点（</a:t>
            </a:r>
            <a:r>
              <a:rPr lang="en-US" altLang="zh-CN" sz="2000" b="1">
                <a:solidFill>
                  <a:schemeClr val="tx1">
                    <a:lumMod val="75000"/>
                    <a:lumOff val="25000"/>
                  </a:schemeClr>
                </a:solidFill>
                <a:latin typeface="+mn-lt"/>
                <a:ea typeface="+mn-ea"/>
                <a:cs typeface="+mn-ea"/>
                <a:sym typeface="+mn-lt"/>
              </a:rPr>
              <a:t>nodes</a:t>
            </a:r>
            <a:r>
              <a:rPr lang="zh-CN" altLang="en-US" sz="2000" b="1">
                <a:solidFill>
                  <a:schemeClr val="tx1">
                    <a:lumMod val="75000"/>
                    <a:lumOff val="25000"/>
                  </a:schemeClr>
                </a:solidFill>
                <a:latin typeface="+mn-lt"/>
                <a:ea typeface="+mn-ea"/>
                <a:cs typeface="+mn-ea"/>
                <a:sym typeface="+mn-lt"/>
              </a:rPr>
              <a:t>）</a:t>
            </a:r>
            <a:r>
              <a:rPr lang="zh-CN" altLang="en-US" sz="2000">
                <a:solidFill>
                  <a:schemeClr val="tx1">
                    <a:lumMod val="75000"/>
                    <a:lumOff val="25000"/>
                  </a:schemeClr>
                </a:solidFill>
                <a:latin typeface="+mn-lt"/>
                <a:ea typeface="+mn-ea"/>
                <a:cs typeface="+mn-ea"/>
                <a:sym typeface="+mn-lt"/>
              </a:rPr>
              <a:t>表示，它们之间的关系用</a:t>
            </a:r>
            <a:r>
              <a:rPr lang="zh-CN" altLang="en-US" sz="2000" b="1">
                <a:solidFill>
                  <a:schemeClr val="tx1">
                    <a:lumMod val="75000"/>
                    <a:lumOff val="25000"/>
                  </a:schemeClr>
                </a:solidFill>
                <a:latin typeface="+mn-lt"/>
                <a:ea typeface="+mn-ea"/>
                <a:cs typeface="+mn-ea"/>
                <a:sym typeface="+mn-lt"/>
              </a:rPr>
              <a:t>边（</a:t>
            </a:r>
            <a:r>
              <a:rPr lang="en-US" altLang="zh-CN" sz="2000" b="1">
                <a:solidFill>
                  <a:schemeClr val="tx1">
                    <a:lumMod val="75000"/>
                    <a:lumOff val="25000"/>
                  </a:schemeClr>
                </a:solidFill>
                <a:latin typeface="+mn-lt"/>
                <a:ea typeface="+mn-ea"/>
                <a:cs typeface="+mn-ea"/>
                <a:sym typeface="+mn-lt"/>
              </a:rPr>
              <a:t>edges</a:t>
            </a:r>
            <a:r>
              <a:rPr lang="zh-CN" altLang="en-US" sz="2000" b="1">
                <a:solidFill>
                  <a:schemeClr val="tx1">
                    <a:lumMod val="75000"/>
                    <a:lumOff val="25000"/>
                  </a:schemeClr>
                </a:solidFill>
                <a:latin typeface="+mn-lt"/>
                <a:ea typeface="+mn-ea"/>
                <a:cs typeface="+mn-ea"/>
                <a:sym typeface="+mn-lt"/>
              </a:rPr>
              <a:t>）</a:t>
            </a:r>
            <a:r>
              <a:rPr lang="zh-CN" altLang="en-US" sz="2000">
                <a:solidFill>
                  <a:schemeClr val="tx1">
                    <a:lumMod val="75000"/>
                    <a:lumOff val="25000"/>
                  </a:schemeClr>
                </a:solidFill>
                <a:latin typeface="+mn-lt"/>
                <a:ea typeface="+mn-ea"/>
                <a:cs typeface="+mn-ea"/>
                <a:sym typeface="+mn-lt"/>
              </a:rPr>
              <a:t>表示。其中，节点用</a:t>
            </a:r>
            <a:r>
              <a:rPr lang="en-US" altLang="zh-CN" sz="2000" b="1">
                <a:solidFill>
                  <a:schemeClr val="tx1">
                    <a:lumMod val="75000"/>
                    <a:lumOff val="25000"/>
                  </a:schemeClr>
                </a:solidFill>
                <a:latin typeface="+mn-lt"/>
                <a:ea typeface="+mn-ea"/>
                <a:cs typeface="+mn-ea"/>
                <a:sym typeface="+mn-lt"/>
              </a:rPr>
              <a:t>V</a:t>
            </a:r>
            <a:r>
              <a:rPr lang="zh-CN" altLang="en-US" sz="2000">
                <a:solidFill>
                  <a:schemeClr val="tx1">
                    <a:lumMod val="75000"/>
                    <a:lumOff val="25000"/>
                  </a:schemeClr>
                </a:solidFill>
                <a:latin typeface="+mn-lt"/>
                <a:ea typeface="+mn-ea"/>
                <a:cs typeface="+mn-ea"/>
                <a:sym typeface="+mn-lt"/>
              </a:rPr>
              <a:t>来表示，边用</a:t>
            </a:r>
            <a:r>
              <a:rPr lang="en-US" altLang="zh-CN" sz="2000" b="1">
                <a:solidFill>
                  <a:schemeClr val="tx1">
                    <a:lumMod val="75000"/>
                    <a:lumOff val="25000"/>
                  </a:schemeClr>
                </a:solidFill>
                <a:latin typeface="+mn-lt"/>
                <a:ea typeface="+mn-ea"/>
                <a:cs typeface="+mn-ea"/>
                <a:sym typeface="+mn-lt"/>
              </a:rPr>
              <a:t>E</a:t>
            </a:r>
            <a:r>
              <a:rPr lang="zh-CN" altLang="en-US" sz="2000">
                <a:solidFill>
                  <a:schemeClr val="tx1">
                    <a:lumMod val="75000"/>
                    <a:lumOff val="25000"/>
                  </a:schemeClr>
                </a:solidFill>
                <a:latin typeface="+mn-lt"/>
                <a:ea typeface="+mn-ea"/>
                <a:cs typeface="+mn-ea"/>
                <a:sym typeface="+mn-lt"/>
              </a:rPr>
              <a:t>来表示，全局图用</a:t>
            </a:r>
            <a:r>
              <a:rPr lang="en-US" altLang="zh-CN" sz="2000" b="1">
                <a:solidFill>
                  <a:schemeClr val="tx1">
                    <a:lumMod val="75000"/>
                    <a:lumOff val="25000"/>
                  </a:schemeClr>
                </a:solidFill>
                <a:latin typeface="+mn-lt"/>
                <a:ea typeface="+mn-ea"/>
                <a:cs typeface="+mn-ea"/>
                <a:sym typeface="+mn-lt"/>
              </a:rPr>
              <a:t>U</a:t>
            </a:r>
            <a:r>
              <a:rPr lang="zh-CN" altLang="en-US" sz="2000">
                <a:solidFill>
                  <a:schemeClr val="tx1">
                    <a:lumMod val="75000"/>
                    <a:lumOff val="25000"/>
                  </a:schemeClr>
                </a:solidFill>
                <a:latin typeface="+mn-lt"/>
                <a:ea typeface="+mn-ea"/>
                <a:cs typeface="+mn-ea"/>
                <a:sym typeface="+mn-lt"/>
              </a:rPr>
              <a:t>来表示。</a:t>
            </a:r>
            <a:endParaRPr lang="zh-CN" altLang="en-US" sz="2000" dirty="0">
              <a:solidFill>
                <a:schemeClr val="tx1">
                  <a:lumMod val="75000"/>
                  <a:lumOff val="25000"/>
                </a:schemeClr>
              </a:solidFill>
              <a:latin typeface="+mn-lt"/>
              <a:ea typeface="+mn-ea"/>
              <a:cs typeface="+mn-ea"/>
              <a:sym typeface="+mn-lt"/>
            </a:endParaRPr>
          </a:p>
        </p:txBody>
      </p:sp>
      <p:pic>
        <p:nvPicPr>
          <p:cNvPr id="163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200" y="1189038"/>
            <a:ext cx="6011863" cy="37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9" name="TextBox 1"/>
          <p:cNvSpPr txBox="1">
            <a:spLocks noChangeArrowheads="1"/>
          </p:cNvSpPr>
          <p:nvPr/>
        </p:nvSpPr>
        <p:spPr bwMode="auto">
          <a:xfrm>
            <a:off x="6632575" y="4065588"/>
            <a:ext cx="496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左图是一个含有</a:t>
            </a:r>
            <a:r>
              <a:rPr lang="en-US" altLang="zh-CN" sz="2000">
                <a:ea typeface="微软雅黑" panose="020B0503020204020204" pitchFamily="34" charset="-122"/>
              </a:rPr>
              <a:t>5</a:t>
            </a:r>
            <a:r>
              <a:rPr lang="zh-CN" altLang="en-US" sz="2000">
                <a:ea typeface="微软雅黑" panose="020B0503020204020204" pitchFamily="34" charset="-122"/>
              </a:rPr>
              <a:t>个节点，</a:t>
            </a:r>
            <a:r>
              <a:rPr lang="en-US" altLang="zh-CN" sz="2000">
                <a:ea typeface="微软雅黑" panose="020B0503020204020204" pitchFamily="34" charset="-122"/>
              </a:rPr>
              <a:t>6</a:t>
            </a:r>
            <a:r>
              <a:rPr lang="zh-CN" altLang="en-US" sz="2000">
                <a:ea typeface="微软雅黑" panose="020B0503020204020204" pitchFamily="34" charset="-122"/>
              </a:rPr>
              <a:t>条边的图</a:t>
            </a:r>
            <a:endParaRPr lang="zh-CN" altLang="en-US" sz="2000">
              <a:ea typeface="微软雅黑" panose="020B0503020204020204" pitchFamily="34" charset="-122"/>
            </a:endParaRPr>
          </a:p>
        </p:txBody>
      </p:sp>
      <p:sp>
        <p:nvSpPr>
          <p:cNvPr id="16390" name="TextBox 2"/>
          <p:cNvSpPr txBox="1">
            <a:spLocks noChangeArrowheads="1"/>
          </p:cNvSpPr>
          <p:nvPr/>
        </p:nvSpPr>
        <p:spPr bwMode="auto">
          <a:xfrm>
            <a:off x="330200" y="5099050"/>
            <a:ext cx="11266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为了进一步描述图，我们在图中各个部分存储一些信息。每个节点用一个长度为</a:t>
            </a:r>
            <a:r>
              <a:rPr lang="en-US" altLang="zh-CN" sz="2000">
                <a:ea typeface="微软雅黑" panose="020B0503020204020204" pitchFamily="34" charset="-122"/>
              </a:rPr>
              <a:t>n</a:t>
            </a:r>
            <a:r>
              <a:rPr lang="zh-CN" altLang="en-US" sz="2000">
                <a:ea typeface="微软雅黑" panose="020B0503020204020204" pitchFamily="34" charset="-122"/>
              </a:rPr>
              <a:t>的向量来表示，每条边用长度为</a:t>
            </a:r>
            <a:r>
              <a:rPr lang="en-US" altLang="zh-CN" sz="2000">
                <a:ea typeface="微软雅黑" panose="020B0503020204020204" pitchFamily="34" charset="-122"/>
              </a:rPr>
              <a:t>m</a:t>
            </a:r>
            <a:r>
              <a:rPr lang="zh-CN" altLang="en-US" sz="2000">
                <a:ea typeface="微软雅黑" panose="020B0503020204020204" pitchFamily="34" charset="-122"/>
              </a:rPr>
              <a:t>的向量来表示，全局图用长度为</a:t>
            </a:r>
            <a:r>
              <a:rPr lang="en-US" altLang="zh-CN" sz="2000">
                <a:ea typeface="微软雅黑" panose="020B0503020204020204" pitchFamily="34" charset="-122"/>
              </a:rPr>
              <a:t>t</a:t>
            </a:r>
            <a:r>
              <a:rPr lang="zh-CN" altLang="en-US" sz="2000">
                <a:ea typeface="微软雅黑" panose="020B0503020204020204" pitchFamily="34" charset="-122"/>
              </a:rPr>
              <a:t>的向量表示，上图中</a:t>
            </a:r>
            <a:r>
              <a:rPr lang="en-US" altLang="zh-CN" sz="2000">
                <a:ea typeface="微软雅黑" panose="020B0503020204020204" pitchFamily="34" charset="-122"/>
              </a:rPr>
              <a:t>(n,m,t)=(6,8,5)</a:t>
            </a:r>
            <a:endParaRPr lang="zh-CN" altLang="en-US" sz="2000">
              <a:ea typeface="微软雅黑" panose="020B0503020204020204" pitchFamily="34" charset="-122"/>
            </a:endParaRPr>
          </a:p>
        </p:txBody>
      </p:sp>
      <p:sp>
        <p:nvSpPr>
          <p:cNvPr id="16391" name="TextBox 11"/>
          <p:cNvSpPr txBox="1">
            <a:spLocks noChangeArrowheads="1"/>
          </p:cNvSpPr>
          <p:nvPr/>
        </p:nvSpPr>
        <p:spPr bwMode="auto">
          <a:xfrm>
            <a:off x="330200" y="6110288"/>
            <a:ext cx="11437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此外，根据边（</a:t>
            </a:r>
            <a:r>
              <a:rPr lang="en-US" altLang="zh-CN" sz="2000">
                <a:ea typeface="微软雅黑" panose="020B0503020204020204" pitchFamily="34" charset="-122"/>
              </a:rPr>
              <a:t>edges</a:t>
            </a:r>
            <a:r>
              <a:rPr lang="zh-CN" altLang="en-US" sz="2000">
                <a:ea typeface="微软雅黑" panose="020B0503020204020204" pitchFamily="34" charset="-122"/>
              </a:rPr>
              <a:t>）是否具备有向性（</a:t>
            </a:r>
            <a:r>
              <a:rPr lang="en-US" altLang="zh-CN" sz="2000">
                <a:ea typeface="微软雅黑" panose="020B0503020204020204" pitchFamily="34" charset="-122"/>
              </a:rPr>
              <a:t>directed or undirected</a:t>
            </a:r>
            <a:r>
              <a:rPr lang="zh-CN" altLang="en-US" sz="2000">
                <a:ea typeface="微软雅黑" panose="020B0503020204020204" pitchFamily="34" charset="-122"/>
              </a:rPr>
              <a:t>）将图划分为</a:t>
            </a:r>
            <a:r>
              <a:rPr lang="zh-CN" altLang="en-US" sz="2000">
                <a:solidFill>
                  <a:srgbClr val="FF0000"/>
                </a:solidFill>
                <a:ea typeface="微软雅黑" panose="020B0503020204020204" pitchFamily="34" charset="-122"/>
              </a:rPr>
              <a:t>有向图</a:t>
            </a:r>
            <a:r>
              <a:rPr lang="zh-CN" altLang="en-US" sz="2000">
                <a:ea typeface="微软雅黑" panose="020B0503020204020204" pitchFamily="34" charset="-122"/>
              </a:rPr>
              <a:t>和</a:t>
            </a:r>
            <a:r>
              <a:rPr lang="zh-CN" altLang="en-US" sz="2000">
                <a:solidFill>
                  <a:srgbClr val="FF0000"/>
                </a:solidFill>
                <a:ea typeface="微软雅黑" panose="020B0503020204020204" pitchFamily="34" charset="-122"/>
              </a:rPr>
              <a:t>无向图</a:t>
            </a:r>
            <a:r>
              <a:rPr lang="zh-CN" altLang="en-US">
                <a:ea typeface="微软雅黑" panose="020B0503020204020204" pitchFamily="34" charset="-122"/>
              </a:rPr>
              <a:t>。</a:t>
            </a:r>
            <a:endParaRPr lang="zh-CN" altLang="en-US">
              <a:ea typeface="微软雅黑" panose="020B0503020204020204" pitchFamily="34"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iterate type="lt">
                                    <p:tmPct val="7000"/>
                                  </p:iterate>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76213"/>
            <a:ext cx="7032625"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如何将数据表示成图（将图片表示成图）</a:t>
            </a:r>
            <a:endParaRPr lang="zh-CN" altLang="en-US" dirty="0">
              <a:latin typeface="+mn-lt"/>
              <a:ea typeface="+mn-ea"/>
              <a:cs typeface="+mn-ea"/>
              <a:sym typeface="+mn-lt"/>
            </a:endParaRPr>
          </a:p>
        </p:txBody>
      </p:sp>
      <p:pic>
        <p:nvPicPr>
          <p:cNvPr id="174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2297113"/>
            <a:ext cx="2995612"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16"/>
          <p:cNvSpPr txBox="1">
            <a:spLocks noChangeArrowheads="1"/>
          </p:cNvSpPr>
          <p:nvPr/>
        </p:nvSpPr>
        <p:spPr bwMode="auto">
          <a:xfrm>
            <a:off x="820738" y="1216025"/>
            <a:ext cx="10807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smtClean="0">
                <a:ea typeface="微软雅黑" panose="020B0503020204020204" pitchFamily="34" charset="-122"/>
              </a:rPr>
              <a:t>在</a:t>
            </a:r>
            <a:r>
              <a:rPr lang="zh-CN" altLang="en-US" sz="2000">
                <a:ea typeface="微软雅黑" panose="020B0503020204020204" pitchFamily="34" charset="-122"/>
              </a:rPr>
              <a:t>图神经网络中，我们将每一个像素映射为图中的一个节点，相邻像素之间视为有连接关系，这种连接关系映射为图中的一条边，如图</a:t>
            </a:r>
            <a:r>
              <a:rPr lang="en-US" altLang="zh-CN" sz="2000">
                <a:ea typeface="微软雅黑" panose="020B0503020204020204" pitchFamily="34" charset="-122"/>
              </a:rPr>
              <a:t>2</a:t>
            </a:r>
            <a:r>
              <a:rPr lang="zh-CN" altLang="en-US" sz="2000">
                <a:ea typeface="微软雅黑" panose="020B0503020204020204" pitchFamily="34" charset="-122"/>
              </a:rPr>
              <a:t>所示，这种映射关系可通过一个</a:t>
            </a:r>
            <a:r>
              <a:rPr lang="zh-CN" altLang="en-US" sz="2000">
                <a:solidFill>
                  <a:srgbClr val="FF0000"/>
                </a:solidFill>
                <a:ea typeface="微软雅黑" panose="020B0503020204020204" pitchFamily="34" charset="-122"/>
              </a:rPr>
              <a:t>邻接矩阵</a:t>
            </a:r>
            <a:r>
              <a:rPr lang="en-US" altLang="zh-CN" sz="2000">
                <a:solidFill>
                  <a:srgbClr val="FF0000"/>
                </a:solidFill>
                <a:ea typeface="微软雅黑" panose="020B0503020204020204" pitchFamily="34" charset="-122"/>
              </a:rPr>
              <a:t>(adjacency matrix)</a:t>
            </a:r>
            <a:r>
              <a:rPr lang="zh-CN" altLang="en-US" sz="2000">
                <a:ea typeface="微软雅黑" panose="020B0503020204020204" pitchFamily="34" charset="-122"/>
              </a:rPr>
              <a:t>来表示</a:t>
            </a:r>
            <a:endParaRPr lang="zh-CN" altLang="en-US" sz="2000">
              <a:ea typeface="微软雅黑" panose="020B0503020204020204" pitchFamily="34" charset="-122"/>
            </a:endParaRPr>
          </a:p>
        </p:txBody>
      </p:sp>
      <p:sp>
        <p:nvSpPr>
          <p:cNvPr id="18" name="右箭头 17"/>
          <p:cNvSpPr/>
          <p:nvPr/>
        </p:nvSpPr>
        <p:spPr>
          <a:xfrm>
            <a:off x="5557838" y="3451225"/>
            <a:ext cx="1335087"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1438" y="2282825"/>
            <a:ext cx="3130550"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5" name="TextBox 18"/>
          <p:cNvSpPr txBox="1">
            <a:spLocks noChangeArrowheads="1"/>
          </p:cNvSpPr>
          <p:nvPr/>
        </p:nvSpPr>
        <p:spPr bwMode="auto">
          <a:xfrm>
            <a:off x="820738" y="5722938"/>
            <a:ext cx="10260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如图</a:t>
            </a:r>
            <a:r>
              <a:rPr lang="en-US" altLang="zh-CN" sz="2000">
                <a:ea typeface="微软雅黑" panose="020B0503020204020204" pitchFamily="34" charset="-122"/>
              </a:rPr>
              <a:t>2</a:t>
            </a:r>
            <a:r>
              <a:rPr lang="zh-CN" altLang="en-US" sz="2000">
                <a:ea typeface="微软雅黑" panose="020B0503020204020204" pitchFamily="34" charset="-122"/>
              </a:rPr>
              <a:t>，横轴和纵轴均为像素的标号，两个像素之间存在连接关系时便标为蓝色。</a:t>
            </a:r>
            <a:endParaRPr lang="zh-CN" altLang="en-US" sz="20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76213"/>
            <a:ext cx="7032625"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如何将数据表示成图（将文本表示成图）</a:t>
            </a:r>
            <a:endParaRPr lang="zh-CN" altLang="en-US" dirty="0">
              <a:latin typeface="+mn-lt"/>
              <a:ea typeface="+mn-ea"/>
              <a:cs typeface="+mn-ea"/>
              <a:sym typeface="+mn-lt"/>
            </a:endParaRPr>
          </a:p>
        </p:txBody>
      </p:sp>
      <p:sp>
        <p:nvSpPr>
          <p:cNvPr id="18435" name="TextBox 16"/>
          <p:cNvSpPr txBox="1">
            <a:spLocks noChangeArrowheads="1"/>
          </p:cNvSpPr>
          <p:nvPr/>
        </p:nvSpPr>
        <p:spPr bwMode="auto">
          <a:xfrm>
            <a:off x="820738" y="1216025"/>
            <a:ext cx="10807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文本可以认为是一个序列，我们可以把其中每一个词表示一个顶点，那么一个词跟下一次词之间有一条有向边，比如如下的句子是</a:t>
            </a:r>
            <a:r>
              <a:rPr lang="en-US" altLang="zh-CN" sz="2000">
                <a:ea typeface="微软雅黑" panose="020B0503020204020204" pitchFamily="34" charset="-122"/>
              </a:rPr>
              <a:t>Graphs are all around us</a:t>
            </a:r>
            <a:endParaRPr lang="zh-CN" altLang="en-US" sz="2000">
              <a:ea typeface="微软雅黑" panose="020B0503020204020204" pitchFamily="34" charset="-122"/>
            </a:endParaRPr>
          </a:p>
        </p:txBody>
      </p:sp>
      <p:pic>
        <p:nvPicPr>
          <p:cNvPr id="184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575" y="3119438"/>
            <a:ext cx="6546850"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225" y="2544763"/>
            <a:ext cx="3282950"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6959600" y="3398838"/>
            <a:ext cx="947738" cy="430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439" name="矩形 3"/>
          <p:cNvSpPr>
            <a:spLocks noChangeArrowheads="1"/>
          </p:cNvSpPr>
          <p:nvPr/>
        </p:nvSpPr>
        <p:spPr bwMode="auto">
          <a:xfrm>
            <a:off x="1476375" y="5341938"/>
            <a:ext cx="839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ea typeface="微软雅黑" panose="020B0503020204020204" pitchFamily="34" charset="-122"/>
              </a:rPr>
              <a:t>两个单词之间存在前后的连接关系的话邻接矩阵对应的位置便标为蓝色。</a:t>
            </a:r>
            <a:endParaRPr lang="zh-CN" altLang="en-US" sz="20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fade">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76213"/>
            <a:ext cx="7032625"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如何将数据表示成图（将社交网络表示成图）</a:t>
            </a:r>
            <a:endParaRPr lang="zh-CN" altLang="en-US" dirty="0">
              <a:latin typeface="+mn-lt"/>
              <a:ea typeface="+mn-ea"/>
              <a:cs typeface="+mn-ea"/>
              <a:sym typeface="+mn-lt"/>
            </a:endParaRPr>
          </a:p>
        </p:txBody>
      </p:sp>
      <p:sp>
        <p:nvSpPr>
          <p:cNvPr id="19459" name="TextBox 16"/>
          <p:cNvSpPr txBox="1">
            <a:spLocks noChangeArrowheads="1"/>
          </p:cNvSpPr>
          <p:nvPr/>
        </p:nvSpPr>
        <p:spPr bwMode="auto">
          <a:xfrm>
            <a:off x="820738" y="1085396"/>
            <a:ext cx="10807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下图是奥赛德这个剧里头所有人物之间的交互图，在这个剧里面有任何人物如果在一个场景里面同时出现的话，就会把他们演绎成一条边</a:t>
            </a:r>
            <a:endParaRPr lang="zh-CN" altLang="en-US" sz="2000">
              <a:ea typeface="微软雅黑" panose="020B0503020204020204" pitchFamily="34" charset="-122"/>
            </a:endParaRPr>
          </a:p>
        </p:txBody>
      </p:sp>
      <p:pic>
        <p:nvPicPr>
          <p:cNvPr id="194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8050" y="1924050"/>
            <a:ext cx="10313988" cy="401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TextBox 2"/>
          <p:cNvSpPr txBox="1">
            <a:spLocks noChangeArrowheads="1"/>
          </p:cNvSpPr>
          <p:nvPr/>
        </p:nvSpPr>
        <p:spPr bwMode="auto">
          <a:xfrm>
            <a:off x="1108075" y="6164263"/>
            <a:ext cx="992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当两个人物同时存在于一个场景下，则两个人物对应的邻接矩阵的位置则标记为蓝色</a:t>
            </a:r>
            <a:endParaRPr lang="zh-CN" altLang="en-US" sz="20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可以在图上面定义什么问题？</a:t>
            </a:r>
            <a:endParaRPr lang="zh-CN" altLang="en-US" dirty="0">
              <a:latin typeface="+mn-lt"/>
              <a:ea typeface="+mn-ea"/>
              <a:cs typeface="+mn-ea"/>
              <a:sym typeface="+mn-lt"/>
            </a:endParaRPr>
          </a:p>
        </p:txBody>
      </p:sp>
      <p:cxnSp>
        <p:nvCxnSpPr>
          <p:cNvPr id="5" name="直接连接符 4"/>
          <p:cNvCxnSpPr/>
          <p:nvPr/>
        </p:nvCxnSpPr>
        <p:spPr>
          <a:xfrm>
            <a:off x="5227638" y="1925638"/>
            <a:ext cx="0" cy="47688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024438" y="2225675"/>
            <a:ext cx="404812" cy="406400"/>
          </a:xfrm>
          <a:prstGeom prst="ellipse">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b="1" dirty="0">
                <a:solidFill>
                  <a:schemeClr val="bg1"/>
                </a:solidFill>
                <a:cs typeface="+mn-ea"/>
                <a:sym typeface="+mn-lt"/>
              </a:rPr>
              <a:t>1</a:t>
            </a:r>
            <a:endParaRPr lang="en-US" altLang="zh-CN" sz="2000" b="1" dirty="0">
              <a:solidFill>
                <a:schemeClr val="bg1"/>
              </a:solidFill>
              <a:cs typeface="+mn-ea"/>
              <a:sym typeface="+mn-lt"/>
            </a:endParaRPr>
          </a:p>
        </p:txBody>
      </p:sp>
      <p:sp>
        <p:nvSpPr>
          <p:cNvPr id="7" name="椭圆 6"/>
          <p:cNvSpPr/>
          <p:nvPr/>
        </p:nvSpPr>
        <p:spPr>
          <a:xfrm>
            <a:off x="5024438" y="3905250"/>
            <a:ext cx="404812" cy="404813"/>
          </a:xfrm>
          <a:prstGeom prst="ellipse">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b="1">
                <a:solidFill>
                  <a:schemeClr val="bg1"/>
                </a:solidFill>
                <a:cs typeface="+mn-ea"/>
                <a:sym typeface="+mn-lt"/>
              </a:rPr>
              <a:t>2</a:t>
            </a:r>
            <a:endParaRPr lang="en-US" altLang="zh-CN" sz="2000" b="1">
              <a:solidFill>
                <a:schemeClr val="bg1"/>
              </a:solidFill>
              <a:cs typeface="+mn-ea"/>
              <a:sym typeface="+mn-lt"/>
            </a:endParaRPr>
          </a:p>
        </p:txBody>
      </p:sp>
      <p:sp>
        <p:nvSpPr>
          <p:cNvPr id="8" name="椭圆 7"/>
          <p:cNvSpPr/>
          <p:nvPr/>
        </p:nvSpPr>
        <p:spPr>
          <a:xfrm>
            <a:off x="5024438" y="5421313"/>
            <a:ext cx="404812" cy="404812"/>
          </a:xfrm>
          <a:prstGeom prst="ellipse">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b="1">
                <a:solidFill>
                  <a:schemeClr val="bg1"/>
                </a:solidFill>
                <a:cs typeface="+mn-ea"/>
                <a:sym typeface="+mn-lt"/>
              </a:rPr>
              <a:t>3</a:t>
            </a:r>
            <a:endParaRPr lang="en-US" altLang="zh-CN" sz="2000" b="1">
              <a:solidFill>
                <a:schemeClr val="bg1"/>
              </a:solidFill>
              <a:cs typeface="+mn-ea"/>
              <a:sym typeface="+mn-lt"/>
            </a:endParaRPr>
          </a:p>
        </p:txBody>
      </p:sp>
      <p:sp>
        <p:nvSpPr>
          <p:cNvPr id="10" name="文本框 9"/>
          <p:cNvSpPr txBox="1"/>
          <p:nvPr/>
        </p:nvSpPr>
        <p:spPr>
          <a:xfrm>
            <a:off x="406400" y="2020888"/>
            <a:ext cx="4416425" cy="1246187"/>
          </a:xfrm>
          <a:prstGeom prst="rect">
            <a:avLst/>
          </a:prstGeom>
          <a:noFill/>
        </p:spPr>
        <p:txBody>
          <a:bodyPr>
            <a:spAutoFit/>
          </a:bodyPr>
          <a:lstStyle/>
          <a:p>
            <a:pPr algn="r" fontAlgn="auto">
              <a:lnSpc>
                <a:spcPct val="150000"/>
              </a:lnSpc>
              <a:spcBef>
                <a:spcPts val="0"/>
              </a:spcBef>
              <a:spcAft>
                <a:spcPts val="0"/>
              </a:spcAft>
              <a:defRPr/>
            </a:pPr>
            <a:r>
              <a:rPr lang="zh-CN" altLang="en-US" b="1">
                <a:solidFill>
                  <a:srgbClr val="0070C0"/>
                </a:solidFill>
                <a:latin typeface="+mn-lt"/>
                <a:ea typeface="+mn-ea"/>
                <a:cs typeface="+mn-ea"/>
                <a:sym typeface="+mn-lt"/>
              </a:rPr>
              <a:t>图层面</a:t>
            </a:r>
            <a:endParaRPr lang="en-US" altLang="zh-CN" b="1" dirty="0">
              <a:solidFill>
                <a:srgbClr val="0070C0"/>
              </a:solidFill>
              <a:latin typeface="+mn-lt"/>
              <a:ea typeface="+mn-ea"/>
              <a:cs typeface="+mn-ea"/>
              <a:sym typeface="+mn-lt"/>
            </a:endParaRPr>
          </a:p>
          <a:p>
            <a:pPr algn="r" fontAlgn="auto">
              <a:spcBef>
                <a:spcPts val="0"/>
              </a:spcBef>
              <a:spcAft>
                <a:spcPts val="0"/>
              </a:spcAft>
              <a:defRPr/>
            </a:pPr>
            <a:r>
              <a:rPr lang="zh-CN" altLang="en-US" sz="1600">
                <a:solidFill>
                  <a:schemeClr val="tx1">
                    <a:lumMod val="75000"/>
                    <a:lumOff val="25000"/>
                  </a:schemeClr>
                </a:solidFill>
                <a:latin typeface="+mn-lt"/>
                <a:ea typeface="+mn-ea"/>
                <a:cs typeface="+mn-ea"/>
                <a:sym typeface="+mn-lt"/>
              </a:rPr>
              <a:t>右</a:t>
            </a:r>
            <a:r>
              <a:rPr lang="zh-CN" altLang="en-US" sz="1600" smtClean="0">
                <a:solidFill>
                  <a:schemeClr val="tx1">
                    <a:lumMod val="75000"/>
                    <a:lumOff val="25000"/>
                  </a:schemeClr>
                </a:solidFill>
                <a:latin typeface="+mn-lt"/>
                <a:ea typeface="+mn-ea"/>
                <a:cs typeface="+mn-ea"/>
                <a:sym typeface="+mn-lt"/>
              </a:rPr>
              <a:t>边</a:t>
            </a:r>
            <a:r>
              <a:rPr lang="zh-CN" altLang="en-US" sz="1600">
                <a:solidFill>
                  <a:schemeClr val="tx1">
                    <a:lumMod val="75000"/>
                    <a:lumOff val="25000"/>
                  </a:schemeClr>
                </a:solidFill>
                <a:latin typeface="+mn-lt"/>
                <a:ea typeface="+mn-ea"/>
                <a:cs typeface="+mn-ea"/>
                <a:sym typeface="+mn-lt"/>
              </a:rPr>
              <a:t>的话是一些原始的图，我们需要在里面识别哪一个图里面还有两个环，哪个图里面没有</a:t>
            </a:r>
            <a:endParaRPr lang="en-US" altLang="zh-CN" sz="1600" dirty="0">
              <a:solidFill>
                <a:schemeClr val="tx1">
                  <a:lumMod val="75000"/>
                  <a:lumOff val="25000"/>
                </a:schemeClr>
              </a:solidFill>
              <a:latin typeface="+mn-lt"/>
              <a:ea typeface="+mn-ea"/>
              <a:cs typeface="+mn-ea"/>
              <a:sym typeface="+mn-lt"/>
            </a:endParaRPr>
          </a:p>
          <a:p>
            <a:pPr algn="ctr" fontAlgn="auto">
              <a:spcBef>
                <a:spcPts val="0"/>
              </a:spcBef>
              <a:spcAft>
                <a:spcPts val="0"/>
              </a:spcAft>
              <a:defRPr/>
            </a:pPr>
            <a:r>
              <a:rPr lang="zh-CN" altLang="en-US" sz="1600">
                <a:solidFill>
                  <a:schemeClr val="tx1">
                    <a:lumMod val="75000"/>
                    <a:lumOff val="25000"/>
                  </a:schemeClr>
                </a:solidFill>
                <a:latin typeface="+mn-lt"/>
                <a:ea typeface="+mn-ea"/>
                <a:cs typeface="+mn-ea"/>
                <a:sym typeface="+mn-lt"/>
              </a:rPr>
              <a:t>相当于给你一堆图，你需要对图进行分类</a:t>
            </a:r>
            <a:endParaRPr lang="zh-CN" altLang="en-US" sz="1600" dirty="0">
              <a:solidFill>
                <a:schemeClr val="tx1">
                  <a:lumMod val="75000"/>
                  <a:lumOff val="25000"/>
                </a:schemeClr>
              </a:solidFill>
              <a:latin typeface="+mn-lt"/>
              <a:ea typeface="+mn-ea"/>
              <a:cs typeface="+mn-ea"/>
              <a:sym typeface="+mn-lt"/>
            </a:endParaRPr>
          </a:p>
        </p:txBody>
      </p:sp>
      <p:sp>
        <p:nvSpPr>
          <p:cNvPr id="11" name="文本框 10"/>
          <p:cNvSpPr txBox="1"/>
          <p:nvPr/>
        </p:nvSpPr>
        <p:spPr>
          <a:xfrm>
            <a:off x="406400" y="3638550"/>
            <a:ext cx="4416425" cy="1246188"/>
          </a:xfrm>
          <a:prstGeom prst="rect">
            <a:avLst/>
          </a:prstGeom>
          <a:noFill/>
        </p:spPr>
        <p:txBody>
          <a:bodyPr>
            <a:spAutoFit/>
          </a:bodyPr>
          <a:lstStyle/>
          <a:p>
            <a:pPr algn="r" fontAlgn="auto">
              <a:lnSpc>
                <a:spcPct val="150000"/>
              </a:lnSpc>
              <a:spcBef>
                <a:spcPts val="0"/>
              </a:spcBef>
              <a:spcAft>
                <a:spcPts val="0"/>
              </a:spcAft>
              <a:defRPr/>
            </a:pPr>
            <a:r>
              <a:rPr lang="zh-CN" altLang="en-US" b="1">
                <a:solidFill>
                  <a:srgbClr val="0070C0"/>
                </a:solidFill>
                <a:latin typeface="+mn-lt"/>
                <a:ea typeface="+mn-ea"/>
                <a:cs typeface="+mn-ea"/>
                <a:sym typeface="+mn-lt"/>
              </a:rPr>
              <a:t>顶点层面</a:t>
            </a:r>
            <a:endParaRPr lang="en-US" altLang="zh-CN" b="1" dirty="0">
              <a:solidFill>
                <a:srgbClr val="0070C0"/>
              </a:solidFill>
              <a:latin typeface="+mn-lt"/>
              <a:ea typeface="+mn-ea"/>
              <a:cs typeface="+mn-ea"/>
              <a:sym typeface="+mn-lt"/>
            </a:endParaRPr>
          </a:p>
          <a:p>
            <a:pPr algn="ctr" fontAlgn="auto">
              <a:spcBef>
                <a:spcPts val="0"/>
              </a:spcBef>
              <a:spcAft>
                <a:spcPts val="0"/>
              </a:spcAft>
              <a:defRPr/>
            </a:pPr>
            <a:r>
              <a:rPr lang="zh-CN" altLang="en-US" sz="1600">
                <a:solidFill>
                  <a:schemeClr val="tx1">
                    <a:lumMod val="75000"/>
                    <a:lumOff val="25000"/>
                  </a:schemeClr>
                </a:solidFill>
                <a:latin typeface="+mn-lt"/>
                <a:ea typeface="+mn-ea"/>
                <a:cs typeface="+mn-ea"/>
                <a:sym typeface="+mn-lt"/>
              </a:rPr>
              <a:t>举个例子，假设左图的话是所有学生与</a:t>
            </a:r>
            <a:r>
              <a:rPr lang="en-US" altLang="zh-CN" sz="1600">
                <a:solidFill>
                  <a:schemeClr val="tx1">
                    <a:lumMod val="75000"/>
                    <a:lumOff val="25000"/>
                  </a:schemeClr>
                </a:solidFill>
                <a:latin typeface="+mn-lt"/>
                <a:ea typeface="+mn-ea"/>
                <a:cs typeface="+mn-ea"/>
                <a:sym typeface="+mn-lt"/>
              </a:rPr>
              <a:t>A,B</a:t>
            </a:r>
            <a:r>
              <a:rPr lang="zh-CN" altLang="en-US" sz="1600">
                <a:solidFill>
                  <a:schemeClr val="tx1">
                    <a:lumMod val="75000"/>
                    <a:lumOff val="25000"/>
                  </a:schemeClr>
                </a:solidFill>
                <a:latin typeface="+mn-lt"/>
                <a:ea typeface="+mn-ea"/>
                <a:cs typeface="+mn-ea"/>
                <a:sym typeface="+mn-lt"/>
              </a:rPr>
              <a:t>两个老师的社交图，我们需要判断出这些学生属于</a:t>
            </a:r>
            <a:r>
              <a:rPr lang="en-US" altLang="zh-CN" sz="1600">
                <a:solidFill>
                  <a:schemeClr val="tx1">
                    <a:lumMod val="75000"/>
                    <a:lumOff val="25000"/>
                  </a:schemeClr>
                </a:solidFill>
                <a:latin typeface="+mn-lt"/>
                <a:ea typeface="+mn-ea"/>
                <a:cs typeface="+mn-ea"/>
                <a:sym typeface="+mn-lt"/>
              </a:rPr>
              <a:t>A</a:t>
            </a:r>
            <a:r>
              <a:rPr lang="zh-CN" altLang="en-US" sz="1600">
                <a:solidFill>
                  <a:schemeClr val="tx1">
                    <a:lumMod val="75000"/>
                    <a:lumOff val="25000"/>
                  </a:schemeClr>
                </a:solidFill>
                <a:latin typeface="+mn-lt"/>
                <a:ea typeface="+mn-ea"/>
                <a:cs typeface="+mn-ea"/>
                <a:sym typeface="+mn-lt"/>
              </a:rPr>
              <a:t>阵营还是</a:t>
            </a:r>
            <a:r>
              <a:rPr lang="en-US" altLang="zh-CN" sz="1600">
                <a:solidFill>
                  <a:schemeClr val="tx1">
                    <a:lumMod val="75000"/>
                    <a:lumOff val="25000"/>
                  </a:schemeClr>
                </a:solidFill>
                <a:latin typeface="+mn-lt"/>
                <a:ea typeface="+mn-ea"/>
                <a:cs typeface="+mn-ea"/>
                <a:sym typeface="+mn-lt"/>
              </a:rPr>
              <a:t>B</a:t>
            </a:r>
            <a:r>
              <a:rPr lang="zh-CN" altLang="en-US" sz="1600">
                <a:solidFill>
                  <a:schemeClr val="tx1">
                    <a:lumMod val="75000"/>
                    <a:lumOff val="25000"/>
                  </a:schemeClr>
                </a:solidFill>
                <a:latin typeface="+mn-lt"/>
                <a:ea typeface="+mn-ea"/>
                <a:cs typeface="+mn-ea"/>
                <a:sym typeface="+mn-lt"/>
              </a:rPr>
              <a:t>阵营</a:t>
            </a:r>
            <a:endParaRPr lang="zh-CN" altLang="en-US" sz="1600" dirty="0">
              <a:solidFill>
                <a:schemeClr val="tx1">
                  <a:lumMod val="75000"/>
                  <a:lumOff val="25000"/>
                </a:schemeClr>
              </a:solidFill>
              <a:latin typeface="+mn-lt"/>
              <a:ea typeface="+mn-ea"/>
              <a:cs typeface="+mn-ea"/>
              <a:sym typeface="+mn-lt"/>
            </a:endParaRPr>
          </a:p>
        </p:txBody>
      </p:sp>
      <p:sp>
        <p:nvSpPr>
          <p:cNvPr id="12" name="文本框 11"/>
          <p:cNvSpPr txBox="1"/>
          <p:nvPr/>
        </p:nvSpPr>
        <p:spPr>
          <a:xfrm>
            <a:off x="406400" y="5005388"/>
            <a:ext cx="4416425" cy="1738312"/>
          </a:xfrm>
          <a:prstGeom prst="rect">
            <a:avLst/>
          </a:prstGeom>
          <a:noFill/>
        </p:spPr>
        <p:txBody>
          <a:bodyPr>
            <a:spAutoFit/>
          </a:bodyPr>
          <a:lstStyle/>
          <a:p>
            <a:pPr algn="r" fontAlgn="auto">
              <a:lnSpc>
                <a:spcPct val="150000"/>
              </a:lnSpc>
              <a:spcBef>
                <a:spcPts val="0"/>
              </a:spcBef>
              <a:spcAft>
                <a:spcPts val="0"/>
              </a:spcAft>
              <a:defRPr/>
            </a:pPr>
            <a:r>
              <a:rPr lang="zh-CN" altLang="en-US" b="1">
                <a:solidFill>
                  <a:srgbClr val="0070C0"/>
                </a:solidFill>
                <a:latin typeface="+mn-lt"/>
                <a:ea typeface="+mn-ea"/>
                <a:cs typeface="+mn-ea"/>
                <a:sym typeface="+mn-lt"/>
              </a:rPr>
              <a:t>边层面</a:t>
            </a:r>
            <a:endParaRPr lang="en-US" altLang="zh-CN" b="1" dirty="0">
              <a:solidFill>
                <a:srgbClr val="0070C0"/>
              </a:solidFill>
              <a:latin typeface="+mn-lt"/>
              <a:ea typeface="+mn-ea"/>
              <a:cs typeface="+mn-ea"/>
              <a:sym typeface="+mn-lt"/>
            </a:endParaRPr>
          </a:p>
          <a:p>
            <a:pPr algn="ctr" fontAlgn="auto">
              <a:spcBef>
                <a:spcPts val="0"/>
              </a:spcBef>
              <a:spcAft>
                <a:spcPts val="0"/>
              </a:spcAft>
              <a:defRPr/>
            </a:pPr>
            <a:r>
              <a:rPr lang="zh-CN" altLang="en-US" sz="1600">
                <a:solidFill>
                  <a:schemeClr val="tx1">
                    <a:lumMod val="75000"/>
                    <a:lumOff val="25000"/>
                  </a:schemeClr>
                </a:solidFill>
                <a:latin typeface="+mn-lt"/>
                <a:ea typeface="+mn-ea"/>
                <a:cs typeface="+mn-ea"/>
                <a:sym typeface="+mn-lt"/>
              </a:rPr>
              <a:t>根据一张图片，我们通过语义分割把图片里面的人物与背景提取出来，然后去判断人物之间是什么样的关系，相当于图的顶点已经有了，而我们需要去学习顶点之间那条边的属性是什么</a:t>
            </a:r>
            <a:endParaRPr lang="zh-CN" altLang="en-US" sz="1600" dirty="0">
              <a:solidFill>
                <a:schemeClr val="tx1">
                  <a:lumMod val="75000"/>
                  <a:lumOff val="25000"/>
                </a:schemeClr>
              </a:solidFill>
              <a:latin typeface="+mn-lt"/>
              <a:ea typeface="+mn-ea"/>
              <a:cs typeface="+mn-ea"/>
              <a:sym typeface="+mn-lt"/>
            </a:endParaRPr>
          </a:p>
        </p:txBody>
      </p:sp>
      <p:pic>
        <p:nvPicPr>
          <p:cNvPr id="20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6913" y="1430338"/>
            <a:ext cx="57658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TextBox 2"/>
          <p:cNvSpPr txBox="1">
            <a:spLocks noChangeArrowheads="1"/>
          </p:cNvSpPr>
          <p:nvPr/>
        </p:nvSpPr>
        <p:spPr bwMode="auto">
          <a:xfrm>
            <a:off x="406400" y="1060134"/>
            <a:ext cx="10606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ea typeface="微软雅黑" panose="020B0503020204020204" pitchFamily="34" charset="-122"/>
              </a:rPr>
              <a:t>三</a:t>
            </a:r>
            <a:r>
              <a:rPr lang="zh-CN" altLang="en-US" b="1">
                <a:ea typeface="微软雅黑" panose="020B0503020204020204" pitchFamily="34" charset="-122"/>
              </a:rPr>
              <a:t>大类问题：</a:t>
            </a:r>
            <a:r>
              <a:rPr lang="en-US" altLang="zh-CN" b="1">
                <a:solidFill>
                  <a:srgbClr val="FF0000"/>
                </a:solidFill>
                <a:ea typeface="微软雅黑" panose="020B0503020204020204" pitchFamily="34" charset="-122"/>
              </a:rPr>
              <a:t>1.</a:t>
            </a:r>
            <a:r>
              <a:rPr lang="zh-CN" altLang="en-US" b="1">
                <a:solidFill>
                  <a:srgbClr val="FF0000"/>
                </a:solidFill>
                <a:ea typeface="微软雅黑" panose="020B0503020204020204" pitchFamily="34" charset="-122"/>
              </a:rPr>
              <a:t>图层面上的   </a:t>
            </a:r>
            <a:r>
              <a:rPr lang="en-US" altLang="zh-CN" b="1">
                <a:solidFill>
                  <a:srgbClr val="FF0000"/>
                </a:solidFill>
                <a:ea typeface="微软雅黑" panose="020B0503020204020204" pitchFamily="34" charset="-122"/>
              </a:rPr>
              <a:t>2.</a:t>
            </a:r>
            <a:r>
              <a:rPr lang="zh-CN" altLang="en-US" b="1">
                <a:solidFill>
                  <a:srgbClr val="FF0000"/>
                </a:solidFill>
                <a:ea typeface="微软雅黑" panose="020B0503020204020204" pitchFamily="34" charset="-122"/>
              </a:rPr>
              <a:t>顶点层面上的   </a:t>
            </a:r>
            <a:r>
              <a:rPr lang="en-US" altLang="zh-CN" b="1">
                <a:solidFill>
                  <a:srgbClr val="FF0000"/>
                </a:solidFill>
                <a:ea typeface="微软雅黑" panose="020B0503020204020204" pitchFamily="34" charset="-122"/>
              </a:rPr>
              <a:t>3.</a:t>
            </a:r>
            <a:r>
              <a:rPr lang="zh-CN" altLang="en-US" b="1">
                <a:solidFill>
                  <a:srgbClr val="FF0000"/>
                </a:solidFill>
                <a:ea typeface="微软雅黑" panose="020B0503020204020204" pitchFamily="34" charset="-122"/>
              </a:rPr>
              <a:t>边层面上的</a:t>
            </a:r>
            <a:endParaRPr lang="zh-CN" altLang="en-US" b="1">
              <a:solidFill>
                <a:srgbClr val="FF0000"/>
              </a:solidFill>
              <a:ea typeface="微软雅黑" panose="020B0503020204020204" pitchFamily="34" charset="-122"/>
            </a:endParaRPr>
          </a:p>
        </p:txBody>
      </p:sp>
      <p:pic>
        <p:nvPicPr>
          <p:cNvPr id="204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913" y="3267075"/>
            <a:ext cx="576580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913" y="5059363"/>
            <a:ext cx="2332037"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9813" y="5092700"/>
            <a:ext cx="3417887"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右箭头 14"/>
          <p:cNvSpPr/>
          <p:nvPr/>
        </p:nvSpPr>
        <p:spPr>
          <a:xfrm>
            <a:off x="8210550" y="5702300"/>
            <a:ext cx="449263" cy="34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1"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1"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9" presetClass="entr" presetSubtype="0" fill="hold" grpId="0" nodeType="afterEffect">
                                  <p:stCondLst>
                                    <p:cond delay="0"/>
                                  </p:stCondLst>
                                  <p:iterate type="lt">
                                    <p:tmPct val="7000"/>
                                  </p:iterate>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par>
                          <p:cTn id="30" fill="hold">
                            <p:stCondLst>
                              <p:cond delay="4599"/>
                            </p:stCondLst>
                            <p:childTnLst>
                              <p:par>
                                <p:cTn id="31" presetID="9" presetClass="entr" presetSubtype="0" fill="hold" grpId="0" nodeType="afterEffect">
                                  <p:stCondLst>
                                    <p:cond delay="0"/>
                                  </p:stCondLst>
                                  <p:iterate type="lt">
                                    <p:tmPct val="7000"/>
                                  </p:iterate>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6954"/>
                            </p:stCondLst>
                            <p:childTnLst>
                              <p:par>
                                <p:cTn id="35" presetID="9" presetClass="entr" presetSubtype="0" fill="hold" grpId="0" nodeType="afterEffect">
                                  <p:stCondLst>
                                    <p:cond delay="0"/>
                                  </p:stCondLst>
                                  <p:iterate type="lt">
                                    <p:tmPct val="7000"/>
                                  </p:iterate>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在神经网络中使用图的挑战</a:t>
            </a:r>
            <a:endParaRPr lang="zh-CN" altLang="en-US" dirty="0">
              <a:latin typeface="+mn-lt"/>
              <a:ea typeface="+mn-ea"/>
              <a:cs typeface="+mn-ea"/>
              <a:sym typeface="+mn-lt"/>
            </a:endParaRPr>
          </a:p>
        </p:txBody>
      </p:sp>
      <p:sp>
        <p:nvSpPr>
          <p:cNvPr id="21507" name="TextBox 23"/>
          <p:cNvSpPr txBox="1">
            <a:spLocks noChangeArrowheads="1"/>
          </p:cNvSpPr>
          <p:nvPr/>
        </p:nvSpPr>
        <p:spPr bwMode="auto">
          <a:xfrm>
            <a:off x="601663" y="1000125"/>
            <a:ext cx="811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首先需要考虑的问题是，如何表示一张图使得其与神经网络兼容？</a:t>
            </a:r>
            <a:endParaRPr lang="zh-CN" altLang="en-US" sz="2000">
              <a:ea typeface="微软雅黑" panose="020B0503020204020204" pitchFamily="34" charset="-122"/>
            </a:endParaRPr>
          </a:p>
        </p:txBody>
      </p:sp>
      <p:sp>
        <p:nvSpPr>
          <p:cNvPr id="21508" name="TextBox 24"/>
          <p:cNvSpPr txBox="1">
            <a:spLocks noChangeArrowheads="1"/>
          </p:cNvSpPr>
          <p:nvPr/>
        </p:nvSpPr>
        <p:spPr bwMode="auto">
          <a:xfrm>
            <a:off x="601663" y="1409700"/>
            <a:ext cx="105219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图的四种属性是非常重要的：</a:t>
            </a:r>
            <a:r>
              <a:rPr lang="zh-CN" altLang="en-US" sz="2000" b="1">
                <a:solidFill>
                  <a:srgbClr val="FF0000"/>
                </a:solidFill>
                <a:ea typeface="微软雅黑" panose="020B0503020204020204" pitchFamily="34" charset="-122"/>
              </a:rPr>
              <a:t>节点（</a:t>
            </a:r>
            <a:r>
              <a:rPr lang="en-US" altLang="zh-CN" sz="2000" b="1">
                <a:solidFill>
                  <a:srgbClr val="FF0000"/>
                </a:solidFill>
                <a:ea typeface="微软雅黑" panose="020B0503020204020204" pitchFamily="34" charset="-122"/>
              </a:rPr>
              <a:t>nodes</a:t>
            </a:r>
            <a:r>
              <a:rPr lang="zh-CN" altLang="en-US" sz="2000" b="1">
                <a:solidFill>
                  <a:srgbClr val="FF0000"/>
                </a:solidFill>
                <a:ea typeface="微软雅黑" panose="020B0503020204020204" pitchFamily="34" charset="-122"/>
              </a:rPr>
              <a:t>）</a:t>
            </a:r>
            <a:r>
              <a:rPr lang="en-US" altLang="zh-CN" sz="2000" b="1">
                <a:solidFill>
                  <a:srgbClr val="FF0000"/>
                </a:solidFill>
                <a:ea typeface="微软雅黑" panose="020B0503020204020204" pitchFamily="34" charset="-122"/>
              </a:rPr>
              <a:t>,</a:t>
            </a:r>
            <a:r>
              <a:rPr lang="zh-CN" altLang="en-US" sz="2000" b="1">
                <a:solidFill>
                  <a:srgbClr val="FF0000"/>
                </a:solidFill>
                <a:ea typeface="微软雅黑" panose="020B0503020204020204" pitchFamily="34" charset="-122"/>
              </a:rPr>
              <a:t>边（</a:t>
            </a:r>
            <a:r>
              <a:rPr lang="en-US" altLang="zh-CN" sz="2000" b="1">
                <a:solidFill>
                  <a:srgbClr val="FF0000"/>
                </a:solidFill>
                <a:ea typeface="微软雅黑" panose="020B0503020204020204" pitchFamily="34" charset="-122"/>
              </a:rPr>
              <a:t>edges</a:t>
            </a:r>
            <a:r>
              <a:rPr lang="zh-CN" altLang="en-US" sz="2000" b="1">
                <a:solidFill>
                  <a:srgbClr val="FF0000"/>
                </a:solidFill>
                <a:ea typeface="微软雅黑" panose="020B0503020204020204" pitchFamily="34" charset="-122"/>
              </a:rPr>
              <a:t>）</a:t>
            </a:r>
            <a:r>
              <a:rPr lang="en-US" altLang="zh-CN" sz="2000" b="1">
                <a:solidFill>
                  <a:srgbClr val="FF0000"/>
                </a:solidFill>
                <a:ea typeface="微软雅黑" panose="020B0503020204020204" pitchFamily="34" charset="-122"/>
              </a:rPr>
              <a:t>,</a:t>
            </a:r>
            <a:r>
              <a:rPr lang="zh-CN" altLang="en-US" sz="2000" b="1">
                <a:solidFill>
                  <a:srgbClr val="FF0000"/>
                </a:solidFill>
                <a:ea typeface="微软雅黑" panose="020B0503020204020204" pitchFamily="34" charset="-122"/>
              </a:rPr>
              <a:t>全局信息（</a:t>
            </a:r>
            <a:r>
              <a:rPr lang="en-US" altLang="zh-CN" sz="2000" b="1">
                <a:solidFill>
                  <a:srgbClr val="FF0000"/>
                </a:solidFill>
                <a:ea typeface="微软雅黑" panose="020B0503020204020204" pitchFamily="34" charset="-122"/>
              </a:rPr>
              <a:t>global-context</a:t>
            </a:r>
            <a:r>
              <a:rPr lang="zh-CN" altLang="en-US" sz="2000" b="1">
                <a:solidFill>
                  <a:srgbClr val="FF0000"/>
                </a:solidFill>
                <a:ea typeface="微软雅黑" panose="020B0503020204020204" pitchFamily="34" charset="-122"/>
              </a:rPr>
              <a:t>）</a:t>
            </a:r>
            <a:r>
              <a:rPr lang="en-US" altLang="zh-CN" sz="2000" b="1">
                <a:solidFill>
                  <a:srgbClr val="FF0000"/>
                </a:solidFill>
                <a:ea typeface="微软雅黑" panose="020B0503020204020204" pitchFamily="34" charset="-122"/>
              </a:rPr>
              <a:t>,</a:t>
            </a:r>
            <a:r>
              <a:rPr lang="zh-CN" altLang="en-US" sz="2000" b="1">
                <a:solidFill>
                  <a:srgbClr val="FF0000"/>
                </a:solidFill>
                <a:ea typeface="微软雅黑" panose="020B0503020204020204" pitchFamily="34" charset="-122"/>
              </a:rPr>
              <a:t>连接性（</a:t>
            </a:r>
            <a:r>
              <a:rPr lang="en-US" altLang="zh-CN" sz="2000" b="1">
                <a:solidFill>
                  <a:srgbClr val="FF0000"/>
                </a:solidFill>
                <a:ea typeface="微软雅黑" panose="020B0503020204020204" pitchFamily="34" charset="-122"/>
              </a:rPr>
              <a:t>connectivity</a:t>
            </a:r>
            <a:r>
              <a:rPr lang="zh-CN" altLang="en-US" sz="2000" b="1">
                <a:solidFill>
                  <a:srgbClr val="FF0000"/>
                </a:solidFill>
                <a:ea typeface="微软雅黑" panose="020B0503020204020204" pitchFamily="34" charset="-122"/>
              </a:rPr>
              <a:t>）</a:t>
            </a:r>
            <a:r>
              <a:rPr lang="zh-CN" altLang="en-US" sz="2000">
                <a:ea typeface="微软雅黑" panose="020B0503020204020204" pitchFamily="34" charset="-122"/>
              </a:rPr>
              <a:t>。前三者只要各自采用特征向量的形式就可以与神经网络相兼容了，但是连接性表征的是哪两个节点之间有连接关系，这用向量并不容易表示。</a:t>
            </a:r>
            <a:endParaRPr lang="zh-CN" altLang="en-US" sz="2000">
              <a:ea typeface="微软雅黑" panose="020B0503020204020204" pitchFamily="34" charset="-122"/>
            </a:endParaRPr>
          </a:p>
        </p:txBody>
      </p:sp>
      <p:sp>
        <p:nvSpPr>
          <p:cNvPr id="21509" name="TextBox 25"/>
          <p:cNvSpPr txBox="1">
            <a:spLocks noChangeArrowheads="1"/>
          </p:cNvSpPr>
          <p:nvPr/>
        </p:nvSpPr>
        <p:spPr bwMode="auto">
          <a:xfrm>
            <a:off x="601663" y="2527300"/>
            <a:ext cx="10348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smtClean="0">
                <a:ea typeface="微软雅黑" panose="020B0503020204020204" pitchFamily="34" charset="-122"/>
              </a:rPr>
              <a:t>是否可以使用邻接矩阵来表示图的连接性？</a:t>
            </a:r>
            <a:endParaRPr lang="zh-CN" altLang="en-US" sz="2000" b="1">
              <a:ea typeface="微软雅黑" panose="020B0503020204020204" pitchFamily="34" charset="-122"/>
            </a:endParaRPr>
          </a:p>
        </p:txBody>
      </p:sp>
      <p:sp>
        <p:nvSpPr>
          <p:cNvPr id="21510" name="TextBox 26"/>
          <p:cNvSpPr txBox="1">
            <a:spLocks noChangeArrowheads="1"/>
          </p:cNvSpPr>
          <p:nvPr/>
        </p:nvSpPr>
        <p:spPr bwMode="auto">
          <a:xfrm>
            <a:off x="573088" y="3114675"/>
            <a:ext cx="10683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ea typeface="微软雅黑" panose="020B0503020204020204" pitchFamily="34" charset="-122"/>
              </a:rPr>
              <a:t>1.</a:t>
            </a:r>
            <a:r>
              <a:rPr lang="zh-CN" altLang="en-US" sz="2000" b="1">
                <a:solidFill>
                  <a:srgbClr val="FF0000"/>
                </a:solidFill>
                <a:ea typeface="微软雅黑" panose="020B0503020204020204" pitchFamily="34" charset="-122"/>
              </a:rPr>
              <a:t>邻接矩阵的大小是节点数</a:t>
            </a:r>
            <a:r>
              <a:rPr lang="en-US" altLang="zh-CN" sz="2000" b="1">
                <a:solidFill>
                  <a:srgbClr val="FF0000"/>
                </a:solidFill>
                <a:ea typeface="微软雅黑" panose="020B0503020204020204" pitchFamily="34" charset="-122"/>
              </a:rPr>
              <a:t>x</a:t>
            </a:r>
            <a:r>
              <a:rPr lang="zh-CN" altLang="en-US" sz="2000" b="1">
                <a:solidFill>
                  <a:srgbClr val="FF0000"/>
                </a:solidFill>
                <a:ea typeface="微软雅黑" panose="020B0503020204020204" pitchFamily="34" charset="-122"/>
              </a:rPr>
              <a:t>节点数的方阵，当节点数很多时，那邻接矩阵就会非常的大，可以参考一下社交网络，并且在邻接矩阵中很多节点之间并没有连接关系，所以其是一个稀疏矩阵，然而要想高效地计算稀疏矩阵一直是一个比较困难的问题</a:t>
            </a:r>
            <a:endParaRPr lang="zh-CN" altLang="en-US" sz="2000" b="1">
              <a:solidFill>
                <a:srgbClr val="FF0000"/>
              </a:solidFill>
              <a:ea typeface="微软雅黑" panose="020B0503020204020204" pitchFamily="34" charset="-122"/>
            </a:endParaRPr>
          </a:p>
        </p:txBody>
      </p:sp>
      <p:pic>
        <p:nvPicPr>
          <p:cNvPr id="215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17169" y="4250373"/>
            <a:ext cx="35179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在神经网络中使用图的挑战</a:t>
            </a:r>
            <a:endParaRPr lang="zh-CN" altLang="en-US" dirty="0">
              <a:latin typeface="+mn-lt"/>
              <a:ea typeface="+mn-ea"/>
              <a:cs typeface="+mn-ea"/>
              <a:sym typeface="+mn-lt"/>
            </a:endParaRPr>
          </a:p>
        </p:txBody>
      </p:sp>
      <p:sp>
        <p:nvSpPr>
          <p:cNvPr id="22531" name="TextBox 23"/>
          <p:cNvSpPr txBox="1">
            <a:spLocks noChangeArrowheads="1"/>
          </p:cNvSpPr>
          <p:nvPr/>
        </p:nvSpPr>
        <p:spPr bwMode="auto">
          <a:xfrm>
            <a:off x="752475" y="960438"/>
            <a:ext cx="9758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ea typeface="微软雅黑" panose="020B0503020204020204" pitchFamily="34" charset="-122"/>
              </a:rPr>
              <a:t>2.</a:t>
            </a:r>
            <a:r>
              <a:rPr lang="zh-CN" altLang="en-US" sz="2000" b="1">
                <a:solidFill>
                  <a:srgbClr val="FF0000"/>
                </a:solidFill>
                <a:ea typeface="微软雅黑" panose="020B0503020204020204" pitchFamily="34" charset="-122"/>
              </a:rPr>
              <a:t>邻接矩阵中其实将任何的行的顺序或者列的顺序交换都不会影响图本身表达的性质</a:t>
            </a:r>
            <a:endParaRPr lang="zh-CN" altLang="en-US" sz="2000" b="1">
              <a:solidFill>
                <a:srgbClr val="FF0000"/>
              </a:solidFill>
              <a:ea typeface="微软雅黑" panose="020B0503020204020204" pitchFamily="34" charset="-122"/>
            </a:endParaRPr>
          </a:p>
        </p:txBody>
      </p:sp>
      <p:pic>
        <p:nvPicPr>
          <p:cNvPr id="225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6563" y="3126423"/>
            <a:ext cx="7577137"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TextBox 3"/>
          <p:cNvSpPr txBox="1">
            <a:spLocks noChangeArrowheads="1"/>
          </p:cNvSpPr>
          <p:nvPr/>
        </p:nvSpPr>
        <p:spPr bwMode="auto">
          <a:xfrm>
            <a:off x="752475" y="1574800"/>
            <a:ext cx="11156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比如：下面两张图都是表示了之前奥赛德里面的社交网络，就是哪些任务在同一场景里面出现，虽然视觉上看上去都不一样但是实际上表示的是一个东西，这也意味着说你如果设计一个神经网络，无论是用左边这个还是右边这个，当放弃神经网络之后，我们都得保证你最后的结果是一样的，因为它们二者都代表的是同一张图</a:t>
            </a:r>
            <a:endParaRPr lang="zh-CN" altLang="en-US" sz="20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a:cs typeface="+mn-ea"/>
                <a:sym typeface="+mn-lt"/>
              </a:rPr>
              <a:t>在神经网络中使用图的挑战</a:t>
            </a:r>
            <a:endParaRPr lang="zh-CN" altLang="en-US" dirty="0">
              <a:latin typeface="+mn-lt"/>
              <a:ea typeface="+mn-ea"/>
              <a:cs typeface="+mn-ea"/>
              <a:sym typeface="+mn-lt"/>
            </a:endParaRPr>
          </a:p>
        </p:txBody>
      </p:sp>
      <p:sp>
        <p:nvSpPr>
          <p:cNvPr id="23555" name="TextBox 14"/>
          <p:cNvSpPr txBox="1">
            <a:spLocks noChangeArrowheads="1"/>
          </p:cNvSpPr>
          <p:nvPr/>
        </p:nvSpPr>
        <p:spPr bwMode="auto">
          <a:xfrm>
            <a:off x="731838" y="892175"/>
            <a:ext cx="10875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那么这时候我们既想要计算高效，存储高效的同时，又想让整个图的节点排序不会影响图神经网络的结果的话，可以用下面的这个存储结构</a:t>
            </a:r>
            <a:endParaRPr lang="zh-CN" altLang="en-US" sz="2000">
              <a:ea typeface="微软雅黑" panose="020B0503020204020204" pitchFamily="34" charset="-122"/>
            </a:endParaRPr>
          </a:p>
        </p:txBody>
      </p:sp>
      <p:pic>
        <p:nvPicPr>
          <p:cNvPr id="2355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838" y="1600200"/>
            <a:ext cx="6253162"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TextBox 15"/>
          <p:cNvSpPr txBox="1">
            <a:spLocks noChangeArrowheads="1"/>
          </p:cNvSpPr>
          <p:nvPr/>
        </p:nvSpPr>
        <p:spPr bwMode="auto">
          <a:xfrm>
            <a:off x="7196138" y="1740536"/>
            <a:ext cx="46593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ea typeface="微软雅黑" panose="020B0503020204020204" pitchFamily="34" charset="-122"/>
              </a:rPr>
              <a:t>这个图一共有</a:t>
            </a:r>
            <a:r>
              <a:rPr lang="en-US" altLang="zh-CN" sz="2000">
                <a:ea typeface="微软雅黑" panose="020B0503020204020204" pitchFamily="34" charset="-122"/>
              </a:rPr>
              <a:t>8</a:t>
            </a:r>
            <a:r>
              <a:rPr lang="zh-CN" altLang="en-US" sz="2000">
                <a:ea typeface="微软雅黑" panose="020B0503020204020204" pitchFamily="34" charset="-122"/>
              </a:rPr>
              <a:t>个顶点，然后有</a:t>
            </a:r>
            <a:r>
              <a:rPr lang="en-US" altLang="zh-CN" sz="2000">
                <a:ea typeface="微软雅黑" panose="020B0503020204020204" pitchFamily="34" charset="-122"/>
              </a:rPr>
              <a:t>7</a:t>
            </a:r>
            <a:r>
              <a:rPr lang="zh-CN" altLang="en-US" sz="2000">
                <a:ea typeface="微软雅黑" panose="020B0503020204020204" pitchFamily="34" charset="-122"/>
              </a:rPr>
              <a:t>条边，然后每个点的属性用的是一个标量来表示，当然我们也可以把它换成个向量，同样的每条边也是用一个标量来表示，全局的信息也是如此</a:t>
            </a:r>
            <a:endParaRPr lang="zh-CN" altLang="en-US" sz="2000">
              <a:ea typeface="微软雅黑" panose="020B0503020204020204" pitchFamily="34" charset="-122"/>
            </a:endParaRPr>
          </a:p>
        </p:txBody>
      </p:sp>
      <p:sp>
        <p:nvSpPr>
          <p:cNvPr id="23558" name="TextBox 16"/>
          <p:cNvSpPr txBox="1">
            <a:spLocks noChangeArrowheads="1"/>
          </p:cNvSpPr>
          <p:nvPr/>
        </p:nvSpPr>
        <p:spPr bwMode="auto">
          <a:xfrm>
            <a:off x="664528" y="5027295"/>
            <a:ext cx="1101058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pitchFamily="34" charset="-122"/>
              </a:rPr>
              <a:t>接下来其维护一个叫做</a:t>
            </a:r>
            <a:r>
              <a:rPr lang="zh-CN" altLang="en-US" b="1">
                <a:solidFill>
                  <a:srgbClr val="FF0000"/>
                </a:solidFill>
                <a:ea typeface="微软雅黑" panose="020B0503020204020204" pitchFamily="34" charset="-122"/>
              </a:rPr>
              <a:t>邻接列表</a:t>
            </a:r>
            <a:r>
              <a:rPr lang="zh-CN" altLang="en-US">
                <a:ea typeface="微软雅黑" panose="020B0503020204020204" pitchFamily="34" charset="-122"/>
              </a:rPr>
              <a:t>的东西，其长度与边数是一样的，它的第</a:t>
            </a:r>
            <a:r>
              <a:rPr lang="en-US" altLang="zh-CN">
                <a:ea typeface="微软雅黑" panose="020B0503020204020204" pitchFamily="34" charset="-122"/>
              </a:rPr>
              <a:t>i</a:t>
            </a:r>
            <a:r>
              <a:rPr lang="zh-CN" altLang="en-US">
                <a:ea typeface="微软雅黑" panose="020B0503020204020204" pitchFamily="34" charset="-122"/>
              </a:rPr>
              <a:t>个项表示的是第</a:t>
            </a:r>
            <a:r>
              <a:rPr lang="en-US" altLang="zh-CN">
                <a:ea typeface="微软雅黑" panose="020B0503020204020204" pitchFamily="34" charset="-122"/>
              </a:rPr>
              <a:t>i</a:t>
            </a:r>
            <a:r>
              <a:rPr lang="zh-CN" altLang="en-US">
                <a:ea typeface="微软雅黑" panose="020B0503020204020204" pitchFamily="34" charset="-122"/>
              </a:rPr>
              <a:t>条边所连接的哪两个节点，这样可以看到在存储上他只有把边和所有的属性都保存下来，所以在存储上是高效的，其次它对于顺序是不敏感的，我们可以把边的顺序任意打乱，我们只要把邻接列表相应的位置进行改变就行了，对于顶点也是同理的，所以这样子的一个表示，它既是储存高效的也是对顺序无关的</a:t>
            </a:r>
            <a:endParaRPr lang="en-US" altLang="zh-CN">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图神经网络</a:t>
            </a:r>
            <a:endParaRPr lang="zh-CN" altLang="en-US" dirty="0">
              <a:latin typeface="+mn-lt"/>
              <a:ea typeface="+mn-ea"/>
              <a:cs typeface="+mn-ea"/>
              <a:sym typeface="+mn-lt"/>
            </a:endParaRPr>
          </a:p>
        </p:txBody>
      </p:sp>
      <p:sp>
        <p:nvSpPr>
          <p:cNvPr id="24579" name="TextBox 24"/>
          <p:cNvSpPr txBox="1">
            <a:spLocks noChangeArrowheads="1"/>
          </p:cNvSpPr>
          <p:nvPr/>
        </p:nvSpPr>
        <p:spPr bwMode="auto">
          <a:xfrm>
            <a:off x="763588" y="841375"/>
            <a:ext cx="9693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ea typeface="微软雅黑" panose="020B0503020204020204" pitchFamily="34" charset="-122"/>
              </a:rPr>
              <a:t>那么对于这样的一个输入形式，我们怎么用神经网络来处理它？</a:t>
            </a:r>
            <a:endParaRPr lang="zh-CN" altLang="en-US" sz="2000" b="1">
              <a:solidFill>
                <a:srgbClr val="FF0000"/>
              </a:solidFill>
              <a:ea typeface="微软雅黑" panose="020B0503020204020204" pitchFamily="34" charset="-122"/>
            </a:endParaRPr>
          </a:p>
        </p:txBody>
      </p:sp>
      <p:sp>
        <p:nvSpPr>
          <p:cNvPr id="24580" name="TextBox 2"/>
          <p:cNvSpPr txBox="1">
            <a:spLocks noChangeArrowheads="1"/>
          </p:cNvSpPr>
          <p:nvPr/>
        </p:nvSpPr>
        <p:spPr bwMode="auto">
          <a:xfrm>
            <a:off x="763587" y="1235075"/>
            <a:ext cx="108979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图神经网络（</a:t>
            </a:r>
            <a:r>
              <a:rPr lang="en-US" altLang="zh-CN" sz="2000" b="1">
                <a:latin typeface="宋体" panose="02010600030101010101" pitchFamily="2" charset="-122"/>
              </a:rPr>
              <a:t>GNN</a:t>
            </a:r>
            <a:r>
              <a:rPr lang="zh-CN" altLang="en-US" sz="2000" b="1">
                <a:latin typeface="宋体" panose="02010600030101010101" pitchFamily="2" charset="-122"/>
              </a:rPr>
              <a:t>）最早由</a:t>
            </a:r>
            <a:r>
              <a:rPr lang="en-US" altLang="zh-CN" sz="2000" b="1">
                <a:latin typeface="宋体" panose="02010600030101010101" pitchFamily="2" charset="-122"/>
              </a:rPr>
              <a:t>Marco Gori,Franco Scarselli</a:t>
            </a:r>
            <a:r>
              <a:rPr lang="zh-CN" altLang="en-US" sz="2000" b="1">
                <a:latin typeface="宋体" panose="02010600030101010101" pitchFamily="2" charset="-122"/>
              </a:rPr>
              <a:t>等人提出，他们将神经网络方法拓展到了图数据计算领域</a:t>
            </a:r>
            <a:endParaRPr lang="zh-CN" altLang="en-US" sz="2000" b="1">
              <a:latin typeface="宋体" panose="02010600030101010101" pitchFamily="2" charset="-122"/>
            </a:endParaRPr>
          </a:p>
        </p:txBody>
      </p:sp>
      <p:pic>
        <p:nvPicPr>
          <p:cNvPr id="245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3588" y="3276600"/>
            <a:ext cx="4400550"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588" y="3386138"/>
            <a:ext cx="4265612"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5" name="TextBox 5"/>
          <p:cNvSpPr txBox="1">
            <a:spLocks noChangeArrowheads="1"/>
          </p:cNvSpPr>
          <p:nvPr/>
        </p:nvSpPr>
        <p:spPr bwMode="auto">
          <a:xfrm>
            <a:off x="6986588" y="2936875"/>
            <a:ext cx="4265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ea typeface="微软雅黑" panose="020B0503020204020204" pitchFamily="34" charset="-122"/>
              </a:rPr>
              <a:t>举例，假设对于节点</a:t>
            </a:r>
            <a:r>
              <a:rPr lang="en-US" altLang="zh-CN" sz="1400" b="1">
                <a:ea typeface="微软雅黑" panose="020B0503020204020204" pitchFamily="34" charset="-122"/>
              </a:rPr>
              <a:t>5</a:t>
            </a:r>
            <a:r>
              <a:rPr lang="zh-CN" altLang="en-US" sz="1400" b="1">
                <a:ea typeface="微软雅黑" panose="020B0503020204020204" pitchFamily="34" charset="-122"/>
              </a:rPr>
              <a:t>，其隐藏状态的更新函数如下</a:t>
            </a:r>
            <a:endParaRPr lang="zh-CN" altLang="en-US" sz="1400" b="1">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TextBox 9"/>
              <p:cNvSpPr txBox="1"/>
              <p:nvPr/>
            </p:nvSpPr>
            <p:spPr>
              <a:xfrm>
                <a:off x="763792" y="1880844"/>
                <a:ext cx="11058862" cy="1029064"/>
              </a:xfrm>
              <a:prstGeom prst="rect">
                <a:avLst/>
              </a:prstGeom>
              <a:noFill/>
            </p:spPr>
            <p:txBody>
              <a:bodyPr wrap="square" rtlCol="0">
                <a:spAutoFit/>
              </a:bodyPr>
              <a:lstStyle/>
              <a:p>
                <a:r>
                  <a:rPr lang="zh-CN" altLang="en-US" sz="2000" smtClean="0"/>
                  <a:t>在图结构中，每个节点由它自身的特征以及与其相连的节点的特征来定义该节点</a:t>
                </a:r>
                <a14:m>
                  <m:oMath xmlns:m="http://schemas.openxmlformats.org/officeDocument/2006/math">
                    <m:r>
                      <a:rPr lang="zh-CN" altLang="en-US" sz="2000" b="0" i="1" smtClean="0">
                        <a:latin typeface="Cambria Math" panose="02040503050406030204"/>
                      </a:rPr>
                      <m:t>，</m:t>
                    </m:r>
                  </m:oMath>
                </a14:m>
                <a:r>
                  <a:rPr lang="zh-CN" altLang="en-US" sz="2000" smtClean="0"/>
                  <a:t>给定一张图</a:t>
                </a:r>
                <a:r>
                  <a:rPr lang="en-US" altLang="zh-CN" sz="2000" smtClean="0"/>
                  <a:t>G</a:t>
                </a:r>
                <a:r>
                  <a:rPr lang="zh-CN" altLang="en-US" sz="2000" smtClean="0"/>
                  <a:t>，用</a:t>
                </a:r>
                <a14:m>
                  <m:oMath xmlns:m="http://schemas.openxmlformats.org/officeDocument/2006/math">
                    <m:sSub>
                      <m:sSubPr>
                        <m:ctrlPr>
                          <a:rPr lang="en-US" altLang="zh-CN" sz="2000" i="1" smtClean="0">
                            <a:latin typeface="Cambria Math" panose="02040503050406030204"/>
                          </a:rPr>
                        </m:ctrlPr>
                      </m:sSubPr>
                      <m:e>
                        <m:r>
                          <a:rPr lang="en-US" altLang="zh-CN" sz="2000" b="0" i="1" smtClean="0">
                            <a:latin typeface="Cambria Math" panose="02040503050406030204"/>
                          </a:rPr>
                          <m:t>𝑥</m:t>
                        </m:r>
                      </m:e>
                      <m:sub>
                        <m:r>
                          <a:rPr lang="en-US" altLang="zh-CN" sz="2000" b="0" i="1" smtClean="0">
                            <a:latin typeface="Cambria Math" panose="02040503050406030204"/>
                          </a:rPr>
                          <m:t>𝑣</m:t>
                        </m:r>
                      </m:sub>
                    </m:sSub>
                    <m:r>
                      <a:rPr lang="zh-CN" altLang="en-US" sz="2000" i="1">
                        <a:latin typeface="Cambria Math" panose="02040503050406030204"/>
                      </a:rPr>
                      <m:t>表示</m:t>
                    </m:r>
                    <m:r>
                      <a:rPr lang="zh-CN" altLang="en-US" sz="2000" i="1" smtClean="0">
                        <a:latin typeface="Cambria Math" panose="02040503050406030204"/>
                      </a:rPr>
                      <m:t>节点</m:t>
                    </m:r>
                    <m:r>
                      <a:rPr lang="en-US" altLang="zh-CN" sz="2000" b="0" i="1" smtClean="0">
                        <a:latin typeface="Cambria Math" panose="02040503050406030204"/>
                      </a:rPr>
                      <m:t>𝑣</m:t>
                    </m:r>
                    <m:r>
                      <a:rPr lang="zh-CN" altLang="en-US" sz="2000" i="1">
                        <a:latin typeface="Cambria Math" panose="02040503050406030204"/>
                      </a:rPr>
                      <m:t>自身</m:t>
                    </m:r>
                    <m:r>
                      <a:rPr lang="zh-CN" altLang="en-US" sz="2000" b="0" i="1" smtClean="0">
                        <a:latin typeface="Cambria Math" panose="02040503050406030204"/>
                      </a:rPr>
                      <m:t>的</m:t>
                    </m:r>
                  </m:oMath>
                </a14:m>
                <a:r>
                  <a:rPr lang="zh-CN" altLang="en-US" sz="2000" smtClean="0"/>
                  <a:t>特征，边特征用</a:t>
                </a:r>
                <a14:m>
                  <m:oMath xmlns:m="http://schemas.openxmlformats.org/officeDocument/2006/math">
                    <m:sSub>
                      <m:sSubPr>
                        <m:ctrlPr>
                          <a:rPr lang="en-US" altLang="zh-CN" sz="2000" i="1" smtClean="0">
                            <a:latin typeface="Cambria Math" panose="02040503050406030204"/>
                          </a:rPr>
                        </m:ctrlPr>
                      </m:sSubPr>
                      <m:e>
                        <m:r>
                          <a:rPr lang="en-US" altLang="zh-CN" sz="2000" b="0" i="1" smtClean="0">
                            <a:latin typeface="Cambria Math" panose="02040503050406030204"/>
                          </a:rPr>
                          <m:t>𝑥</m:t>
                        </m:r>
                      </m:e>
                      <m:sub>
                        <m:r>
                          <a:rPr lang="en-US" altLang="zh-CN" sz="2000" b="0" i="1" smtClean="0">
                            <a:latin typeface="Cambria Math" panose="02040503050406030204"/>
                          </a:rPr>
                          <m:t>𝑣</m:t>
                        </m:r>
                        <m:r>
                          <a:rPr lang="en-US" altLang="zh-CN" sz="2000" b="0" i="1" smtClean="0">
                            <a:latin typeface="Cambria Math" panose="02040503050406030204"/>
                          </a:rPr>
                          <m:t>,</m:t>
                        </m:r>
                        <m:r>
                          <a:rPr lang="en-US" altLang="zh-CN" sz="2000" b="0" i="1" smtClean="0">
                            <a:latin typeface="Cambria Math" panose="02040503050406030204"/>
                          </a:rPr>
                          <m:t>𝑢</m:t>
                        </m:r>
                      </m:sub>
                    </m:sSub>
                  </m:oMath>
                </a14:m>
                <a:r>
                  <a:rPr lang="zh-CN" altLang="en-US" sz="2000" smtClean="0"/>
                  <a:t>表示。</a:t>
                </a:r>
                <a:r>
                  <a:rPr lang="en-US" altLang="zh-CN" sz="2000" smtClean="0"/>
                  <a:t>GNN</a:t>
                </a:r>
                <a:r>
                  <a:rPr lang="zh-CN" altLang="en-US" sz="2000" smtClean="0"/>
                  <a:t>的学习目标是获得每个节点的隐藏状态</a:t>
                </a:r>
                <a14:m>
                  <m:oMath xmlns:m="http://schemas.openxmlformats.org/officeDocument/2006/math">
                    <m:sSub>
                      <m:sSubPr>
                        <m:ctrlPr>
                          <a:rPr lang="en-US" altLang="zh-CN" sz="2000" i="1" smtClean="0">
                            <a:latin typeface="Cambria Math" panose="02040503050406030204"/>
                          </a:rPr>
                        </m:ctrlPr>
                      </m:sSubPr>
                      <m:e>
                        <m:r>
                          <a:rPr lang="en-US" altLang="zh-CN" sz="2000" b="0" i="1" smtClean="0">
                            <a:latin typeface="Cambria Math" panose="02040503050406030204"/>
                          </a:rPr>
                          <m:t>ℎ</m:t>
                        </m:r>
                      </m:e>
                      <m:sub>
                        <m:r>
                          <a:rPr lang="en-US" altLang="zh-CN" sz="2000" b="0" i="1" smtClean="0">
                            <a:latin typeface="Cambria Math" panose="02040503050406030204"/>
                          </a:rPr>
                          <m:t>𝑣</m:t>
                        </m:r>
                      </m:sub>
                    </m:sSub>
                    <m:r>
                      <a:rPr lang="zh-CN" altLang="en-US" sz="2000" b="0" i="1" smtClean="0">
                        <a:latin typeface="Cambria Math" panose="02040503050406030204"/>
                      </a:rPr>
                      <m:t>∈</m:t>
                    </m:r>
                    <m:sSup>
                      <m:sSupPr>
                        <m:ctrlPr>
                          <a:rPr lang="en-US" altLang="zh-CN" sz="2000" i="1">
                            <a:latin typeface="Cambria Math" panose="02040503050406030204"/>
                          </a:rPr>
                        </m:ctrlPr>
                      </m:sSupPr>
                      <m:e>
                        <m:r>
                          <a:rPr lang="en-US" altLang="zh-CN" sz="2000" i="1">
                            <a:latin typeface="Cambria Math" panose="02040503050406030204"/>
                          </a:rPr>
                          <m:t>𝑅</m:t>
                        </m:r>
                      </m:e>
                      <m:sup>
                        <m:r>
                          <a:rPr lang="en-US" altLang="zh-CN" sz="2000" i="1">
                            <a:latin typeface="Cambria Math" panose="02040503050406030204"/>
                          </a:rPr>
                          <m:t>𝑠</m:t>
                        </m:r>
                      </m:sup>
                    </m:sSup>
                  </m:oMath>
                </a14:m>
                <a:r>
                  <a:rPr lang="zh-CN" altLang="en-US" sz="2000" smtClean="0"/>
                  <a:t>，则在</a:t>
                </a:r>
                <a:r>
                  <a:rPr lang="en-US" altLang="zh-CN" sz="2000" smtClean="0"/>
                  <a:t>t+1</a:t>
                </a:r>
                <a:r>
                  <a:rPr lang="zh-CN" altLang="en-US" sz="2000" smtClean="0"/>
                  <a:t>时刻，节点</a:t>
                </a:r>
                <a:r>
                  <a:rPr lang="en-US" altLang="zh-CN" sz="2000" smtClean="0"/>
                  <a:t>v</a:t>
                </a:r>
                <a:r>
                  <a:rPr lang="zh-CN" altLang="en-US" sz="2000" smtClean="0"/>
                  <a:t>的隐藏状态按照如下方式更新：</a:t>
                </a:r>
                <a:endParaRPr lang="zh-CN" altLang="en-US" sz="2000"/>
              </a:p>
            </p:txBody>
          </p:sp>
        </mc:Choice>
        <mc:Fallback>
          <p:sp>
            <p:nvSpPr>
              <p:cNvPr id="10" name="TextBox 9"/>
              <p:cNvSpPr txBox="1">
                <a:spLocks noRot="1" noChangeAspect="1" noMove="1" noResize="1" noEditPoints="1" noAdjustHandles="1" noChangeArrowheads="1" noChangeShapeType="1" noTextEdit="1"/>
              </p:cNvSpPr>
              <p:nvPr/>
            </p:nvSpPr>
            <p:spPr>
              <a:xfrm>
                <a:off x="763792" y="1880844"/>
                <a:ext cx="11058862" cy="1029064"/>
              </a:xfrm>
              <a:prstGeom prst="rect">
                <a:avLst/>
              </a:prstGeom>
              <a:blipFill rotWithShape="1">
                <a:blip r:embed="rId3"/>
                <a:stretch>
                  <a:fillRect l="-5" t="-59" r="2"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763792" y="4170395"/>
                <a:ext cx="4846322" cy="1771382"/>
              </a:xfrm>
              <a:prstGeom prst="rect">
                <a:avLst/>
              </a:prstGeom>
              <a:noFill/>
            </p:spPr>
            <p:txBody>
              <a:bodyPr wrap="square" rtlCol="0">
                <a:spAutoFit/>
              </a:bodyPr>
              <a:lstStyle/>
              <a:p>
                <a:pPr algn="ctr"/>
                <a:r>
                  <a:rPr lang="en-US" altLang="zh-CN" sz="1400" smtClean="0"/>
                  <a:t>f</a:t>
                </a:r>
                <a:r>
                  <a:rPr lang="zh-CN" altLang="en-US" sz="1400" smtClean="0"/>
                  <a:t>就是隐藏状态的状态更新函数</a:t>
                </a:r>
                <a:endParaRPr lang="en-US" altLang="zh-CN" sz="1400" smtClean="0"/>
              </a:p>
              <a:p>
                <a:endParaRPr lang="en-US" altLang="zh-CN" sz="1400"/>
              </a:p>
              <a:p>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a:rPr>
                          </m:ctrlPr>
                        </m:sSubPr>
                        <m:e>
                          <m:r>
                            <a:rPr lang="en-US" altLang="zh-CN" sz="1600" b="1" i="1" smtClean="0">
                              <a:solidFill>
                                <a:srgbClr val="FF0000"/>
                              </a:solidFill>
                              <a:latin typeface="Cambria Math" panose="02040503050406030204"/>
                            </a:rPr>
                            <m:t>𝒙</m:t>
                          </m:r>
                        </m:e>
                        <m:sub>
                          <m:r>
                            <a:rPr lang="en-US" altLang="zh-CN" sz="1600" b="1" i="1" smtClean="0">
                              <a:solidFill>
                                <a:srgbClr val="FF0000"/>
                              </a:solidFill>
                              <a:latin typeface="Cambria Math" panose="02040503050406030204"/>
                            </a:rPr>
                            <m:t>𝒄𝒐</m:t>
                          </m:r>
                          <m:d>
                            <m:dPr>
                              <m:begChr m:val="["/>
                              <m:endChr m:val="]"/>
                              <m:ctrlPr>
                                <a:rPr lang="en-US" altLang="zh-CN" sz="1600" b="1" i="1" smtClean="0">
                                  <a:solidFill>
                                    <a:srgbClr val="FF0000"/>
                                  </a:solidFill>
                                  <a:latin typeface="Cambria Math" panose="02040503050406030204"/>
                                </a:rPr>
                              </m:ctrlPr>
                            </m:dPr>
                            <m:e>
                              <m:r>
                                <a:rPr lang="en-US" altLang="zh-CN" sz="1600" b="1" i="1" smtClean="0">
                                  <a:solidFill>
                                    <a:srgbClr val="FF0000"/>
                                  </a:solidFill>
                                  <a:latin typeface="Cambria Math" panose="02040503050406030204"/>
                                </a:rPr>
                                <m:t>𝒗</m:t>
                              </m:r>
                            </m:e>
                          </m:d>
                        </m:sub>
                      </m:sSub>
                      <m:r>
                        <a:rPr lang="en-US" altLang="zh-CN" sz="1600" b="0" i="1" smtClean="0">
                          <a:solidFill>
                            <a:srgbClr val="FF0000"/>
                          </a:solidFill>
                          <a:latin typeface="Cambria Math" panose="02040503050406030204"/>
                        </a:rPr>
                        <m:t>:</m:t>
                      </m:r>
                      <m:r>
                        <a:rPr lang="zh-CN" altLang="en-US" sz="1600" i="1">
                          <a:latin typeface="Cambria Math" panose="02040503050406030204"/>
                        </a:rPr>
                        <m:t>表示</m:t>
                      </m:r>
                      <m:r>
                        <a:rPr lang="zh-CN" altLang="en-US" sz="1600" b="0" i="1" smtClean="0">
                          <a:latin typeface="Cambria Math" panose="02040503050406030204"/>
                        </a:rPr>
                        <m:t>与</m:t>
                      </m:r>
                      <m:r>
                        <a:rPr lang="zh-CN" altLang="en-US" sz="1600" i="1">
                          <a:latin typeface="Cambria Math" panose="02040503050406030204"/>
                        </a:rPr>
                        <m:t>节点</m:t>
                      </m:r>
                      <m:r>
                        <a:rPr lang="en-US" altLang="zh-CN" sz="1600" b="0" i="1" smtClean="0">
                          <a:latin typeface="Cambria Math" panose="02040503050406030204"/>
                        </a:rPr>
                        <m:t>𝑣</m:t>
                      </m:r>
                      <m:r>
                        <a:rPr lang="zh-CN" altLang="en-US" sz="1600" i="1">
                          <a:latin typeface="Cambria Math" panose="02040503050406030204"/>
                        </a:rPr>
                        <m:t>关联</m:t>
                      </m:r>
                      <m:r>
                        <a:rPr lang="zh-CN" altLang="en-US" sz="1600" b="0" i="1" smtClean="0">
                          <a:latin typeface="Cambria Math" panose="02040503050406030204"/>
                        </a:rPr>
                        <m:t>的边的</m:t>
                      </m:r>
                      <m:r>
                        <a:rPr lang="zh-CN" altLang="en-US" sz="1600" i="1">
                          <a:latin typeface="Cambria Math" panose="02040503050406030204"/>
                        </a:rPr>
                        <m:t>特征向量</m:t>
                      </m:r>
                    </m:oMath>
                  </m:oMathPara>
                </a14:m>
                <a:endParaRPr lang="en-US" altLang="zh-CN" sz="1600" smtClean="0"/>
              </a:p>
              <a:p>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a:rPr>
                          </m:ctrlPr>
                        </m:sSubPr>
                        <m:e>
                          <m:r>
                            <a:rPr lang="en-US" altLang="zh-CN" sz="1600" b="1" i="1" smtClean="0">
                              <a:solidFill>
                                <a:srgbClr val="FF0000"/>
                              </a:solidFill>
                              <a:latin typeface="Cambria Math" panose="02040503050406030204"/>
                            </a:rPr>
                            <m:t>𝒙</m:t>
                          </m:r>
                        </m:e>
                        <m:sub>
                          <m:r>
                            <a:rPr lang="en-US" altLang="zh-CN" sz="1600" b="1" i="1" smtClean="0">
                              <a:solidFill>
                                <a:srgbClr val="FF0000"/>
                              </a:solidFill>
                              <a:latin typeface="Cambria Math" panose="02040503050406030204"/>
                            </a:rPr>
                            <m:t>𝒏𝒆</m:t>
                          </m:r>
                          <m:r>
                            <a:rPr lang="en-US" altLang="zh-CN" sz="1600" b="1" i="1" smtClean="0">
                              <a:solidFill>
                                <a:srgbClr val="FF0000"/>
                              </a:solidFill>
                              <a:latin typeface="Cambria Math" panose="02040503050406030204"/>
                            </a:rPr>
                            <m:t>[</m:t>
                          </m:r>
                          <m:r>
                            <a:rPr lang="en-US" altLang="zh-CN" sz="1600" b="1" i="1" smtClean="0">
                              <a:solidFill>
                                <a:srgbClr val="FF0000"/>
                              </a:solidFill>
                              <a:latin typeface="Cambria Math" panose="02040503050406030204"/>
                            </a:rPr>
                            <m:t>𝒗</m:t>
                          </m:r>
                          <m:r>
                            <a:rPr lang="en-US" altLang="zh-CN" sz="1600" b="1" i="1" smtClean="0">
                              <a:solidFill>
                                <a:srgbClr val="FF0000"/>
                              </a:solidFill>
                              <a:latin typeface="Cambria Math" panose="02040503050406030204"/>
                            </a:rPr>
                            <m:t>]</m:t>
                          </m:r>
                        </m:sub>
                      </m:sSub>
                      <m:r>
                        <a:rPr lang="en-US" altLang="zh-CN" sz="1600" b="1" i="1" smtClean="0">
                          <a:solidFill>
                            <a:srgbClr val="FF0000"/>
                          </a:solidFill>
                          <a:latin typeface="Cambria Math" panose="02040503050406030204"/>
                        </a:rPr>
                        <m:t>:</m:t>
                      </m:r>
                      <m:r>
                        <a:rPr lang="zh-CN" altLang="en-US" sz="1600" i="1">
                          <a:latin typeface="Cambria Math" panose="02040503050406030204"/>
                        </a:rPr>
                        <m:t>表示</m:t>
                      </m:r>
                      <m:r>
                        <a:rPr lang="zh-CN" altLang="en-US" sz="1600" i="1" smtClean="0">
                          <a:latin typeface="Cambria Math" panose="02040503050406030204"/>
                        </a:rPr>
                        <m:t>节点</m:t>
                      </m:r>
                      <m:r>
                        <a:rPr lang="en-US" altLang="zh-CN" sz="1600" b="0" i="1" smtClean="0">
                          <a:latin typeface="Cambria Math" panose="02040503050406030204"/>
                        </a:rPr>
                        <m:t>𝑣</m:t>
                      </m:r>
                      <m:r>
                        <a:rPr lang="zh-CN" altLang="en-US" sz="1600" b="0" i="1" smtClean="0">
                          <a:latin typeface="Cambria Math" panose="02040503050406030204"/>
                        </a:rPr>
                        <m:t>的</m:t>
                      </m:r>
                      <m:r>
                        <a:rPr lang="zh-CN" altLang="en-US" sz="1600" i="1">
                          <a:latin typeface="Cambria Math" panose="02040503050406030204"/>
                        </a:rPr>
                        <m:t>邻居</m:t>
                      </m:r>
                      <m:r>
                        <a:rPr lang="zh-CN" altLang="en-US" sz="1600" i="1" smtClean="0">
                          <a:latin typeface="Cambria Math" panose="02040503050406030204"/>
                        </a:rPr>
                        <m:t>节点</m:t>
                      </m:r>
                      <m:r>
                        <a:rPr lang="zh-CN" altLang="en-US" sz="1600" i="1">
                          <a:latin typeface="Cambria Math" panose="02040503050406030204"/>
                        </a:rPr>
                        <m:t>特征</m:t>
                      </m:r>
                      <m:r>
                        <a:rPr lang="zh-CN" altLang="en-US" sz="1600" i="1" smtClean="0">
                          <a:latin typeface="Cambria Math" panose="02040503050406030204"/>
                        </a:rPr>
                        <m:t>向量</m:t>
                      </m:r>
                    </m:oMath>
                  </m:oMathPara>
                </a14:m>
                <a:endParaRPr lang="en-US" altLang="zh-CN" sz="1600" smtClean="0"/>
              </a:p>
              <a:p>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a:rPr>
                          </m:ctrlPr>
                        </m:sSubPr>
                        <m:e>
                          <m:r>
                            <a:rPr lang="en-US" altLang="zh-CN" sz="1600" b="1" i="1" smtClean="0">
                              <a:solidFill>
                                <a:srgbClr val="FF0000"/>
                              </a:solidFill>
                              <a:latin typeface="Cambria Math" panose="02040503050406030204"/>
                            </a:rPr>
                            <m:t>𝒉</m:t>
                          </m:r>
                        </m:e>
                        <m:sub>
                          <m:r>
                            <a:rPr lang="en-US" altLang="zh-CN" sz="1600" b="1" i="1" smtClean="0">
                              <a:solidFill>
                                <a:srgbClr val="FF0000"/>
                              </a:solidFill>
                              <a:latin typeface="Cambria Math" panose="02040503050406030204"/>
                            </a:rPr>
                            <m:t>𝒏𝒆</m:t>
                          </m:r>
                          <m:r>
                            <a:rPr lang="en-US" altLang="zh-CN" sz="1600" b="1" i="1" smtClean="0">
                              <a:solidFill>
                                <a:srgbClr val="FF0000"/>
                              </a:solidFill>
                              <a:latin typeface="Cambria Math" panose="02040503050406030204"/>
                            </a:rPr>
                            <m:t>[</m:t>
                          </m:r>
                          <m:r>
                            <a:rPr lang="en-US" altLang="zh-CN" sz="1600" b="1" i="1" smtClean="0">
                              <a:solidFill>
                                <a:srgbClr val="FF0000"/>
                              </a:solidFill>
                              <a:latin typeface="Cambria Math" panose="02040503050406030204"/>
                            </a:rPr>
                            <m:t>𝒗</m:t>
                          </m:r>
                          <m:r>
                            <a:rPr lang="en-US" altLang="zh-CN" sz="1600" b="1" i="1" smtClean="0">
                              <a:solidFill>
                                <a:srgbClr val="FF0000"/>
                              </a:solidFill>
                              <a:latin typeface="Cambria Math" panose="02040503050406030204"/>
                            </a:rPr>
                            <m:t>]</m:t>
                          </m:r>
                        </m:sub>
                      </m:sSub>
                      <m:r>
                        <a:rPr lang="en-US" altLang="zh-CN" sz="1600" b="1" i="1" smtClean="0">
                          <a:solidFill>
                            <a:srgbClr val="FF0000"/>
                          </a:solidFill>
                          <a:latin typeface="Cambria Math" panose="02040503050406030204"/>
                        </a:rPr>
                        <m:t>:</m:t>
                      </m:r>
                      <m:r>
                        <a:rPr lang="zh-CN" altLang="en-US" sz="1600" i="1">
                          <a:latin typeface="Cambria Math" panose="02040503050406030204"/>
                        </a:rPr>
                        <m:t>表示</m:t>
                      </m:r>
                      <m:r>
                        <a:rPr lang="zh-CN" altLang="en-US" sz="1600" i="1" smtClean="0">
                          <a:latin typeface="Cambria Math" panose="02040503050406030204"/>
                        </a:rPr>
                        <m:t>节点</m:t>
                      </m:r>
                      <m:r>
                        <a:rPr lang="en-US" altLang="zh-CN" sz="1600" b="0" i="1" smtClean="0">
                          <a:latin typeface="Cambria Math" panose="02040503050406030204"/>
                        </a:rPr>
                        <m:t>𝑣</m:t>
                      </m:r>
                      <m:r>
                        <a:rPr lang="zh-CN" altLang="en-US" sz="1600" b="0" i="1" smtClean="0">
                          <a:latin typeface="Cambria Math" panose="02040503050406030204"/>
                        </a:rPr>
                        <m:t>的</m:t>
                      </m:r>
                      <m:r>
                        <a:rPr lang="zh-CN" altLang="en-US" sz="1600" i="1">
                          <a:latin typeface="Cambria Math" panose="02040503050406030204"/>
                        </a:rPr>
                        <m:t>邻居</m:t>
                      </m:r>
                      <m:r>
                        <a:rPr lang="zh-CN" altLang="en-US" sz="1600" i="1" smtClean="0">
                          <a:latin typeface="Cambria Math" panose="02040503050406030204"/>
                        </a:rPr>
                        <m:t>节点</m:t>
                      </m:r>
                      <m:r>
                        <a:rPr lang="zh-CN" altLang="en-US" sz="1600" b="0" i="1" smtClean="0">
                          <a:latin typeface="Cambria Math" panose="02040503050406030204"/>
                        </a:rPr>
                        <m:t>在</m:t>
                      </m:r>
                      <m:r>
                        <a:rPr lang="en-US" altLang="zh-CN" sz="1600" b="0" i="1" smtClean="0">
                          <a:latin typeface="Cambria Math" panose="02040503050406030204"/>
                        </a:rPr>
                        <m:t>𝑡</m:t>
                      </m:r>
                      <m:r>
                        <a:rPr lang="zh-CN" altLang="en-US" sz="1600" i="1">
                          <a:latin typeface="Cambria Math" panose="02040503050406030204"/>
                        </a:rPr>
                        <m:t>时刻</m:t>
                      </m:r>
                      <m:r>
                        <a:rPr lang="zh-CN" altLang="en-US" sz="1600" b="0" i="1" smtClean="0">
                          <a:latin typeface="Cambria Math" panose="02040503050406030204"/>
                        </a:rPr>
                        <m:t>的</m:t>
                      </m:r>
                      <m:r>
                        <a:rPr lang="zh-CN" altLang="en-US" sz="1600" i="1">
                          <a:latin typeface="Cambria Math" panose="02040503050406030204"/>
                        </a:rPr>
                        <m:t>隐藏</m:t>
                      </m:r>
                      <m:r>
                        <a:rPr lang="zh-CN" altLang="en-US" sz="1600" i="1" smtClean="0">
                          <a:latin typeface="Cambria Math" panose="02040503050406030204"/>
                        </a:rPr>
                        <m:t>状态</m:t>
                      </m:r>
                    </m:oMath>
                  </m:oMathPara>
                </a14:m>
                <a:endParaRPr lang="en-US" altLang="zh-CN" sz="1600" smtClean="0"/>
              </a:p>
              <a:p>
                <a:endParaRPr lang="en-US" altLang="zh-CN" sz="1400"/>
              </a:p>
              <a:p>
                <a:endParaRPr lang="zh-CN" altLang="en-US" sz="1400"/>
              </a:p>
            </p:txBody>
          </p:sp>
        </mc:Choice>
        <mc:Fallback>
          <p:sp>
            <p:nvSpPr>
              <p:cNvPr id="11" name="TextBox 10"/>
              <p:cNvSpPr txBox="1">
                <a:spLocks noRot="1" noChangeAspect="1" noMove="1" noResize="1" noEditPoints="1" noAdjustHandles="1" noChangeArrowheads="1" noChangeShapeType="1" noTextEdit="1"/>
              </p:cNvSpPr>
              <p:nvPr/>
            </p:nvSpPr>
            <p:spPr>
              <a:xfrm>
                <a:off x="763792" y="4170395"/>
                <a:ext cx="4846322" cy="1771382"/>
              </a:xfrm>
              <a:prstGeom prst="rect">
                <a:avLst/>
              </a:prstGeom>
              <a:blipFill rotWithShape="1">
                <a:blip r:embed="rId4"/>
                <a:stretch>
                  <a:fillRect l="-11" t="-20" r="11" b="5"/>
                </a:stretch>
              </a:blipFill>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986338" y="969963"/>
            <a:ext cx="5276850" cy="646112"/>
          </a:xfrm>
          <a:prstGeom prst="rect">
            <a:avLst/>
          </a:prstGeom>
          <a:noFill/>
        </p:spPr>
        <p:txBody>
          <a:bodyPr>
            <a:spAutoFit/>
          </a:bodyPr>
          <a:lstStyle/>
          <a:p>
            <a:pPr fontAlgn="auto">
              <a:lnSpc>
                <a:spcPct val="150000"/>
              </a:lnSpc>
              <a:spcBef>
                <a:spcPts val="0"/>
              </a:spcBef>
              <a:spcAft>
                <a:spcPts val="0"/>
              </a:spcAft>
              <a:defRPr/>
            </a:pPr>
            <a:r>
              <a:rPr lang="en-US" altLang="zh-CN" sz="2400">
                <a:solidFill>
                  <a:schemeClr val="tx1">
                    <a:lumMod val="50000"/>
                    <a:lumOff val="50000"/>
                  </a:schemeClr>
                </a:solidFill>
                <a:latin typeface="+mn-lt"/>
                <a:ea typeface="+mn-ea"/>
                <a:cs typeface="+mn-ea"/>
                <a:sym typeface="+mn-lt"/>
              </a:rPr>
              <a:t>PART ONE/</a:t>
            </a:r>
            <a:r>
              <a:rPr lang="zh-CN" altLang="en-US" sz="2400">
                <a:solidFill>
                  <a:schemeClr val="tx1">
                    <a:lumMod val="50000"/>
                    <a:lumOff val="50000"/>
                  </a:schemeClr>
                </a:solidFill>
                <a:latin typeface="+mn-lt"/>
                <a:ea typeface="+mn-ea"/>
                <a:cs typeface="+mn-ea"/>
                <a:sym typeface="+mn-lt"/>
              </a:rPr>
              <a:t>为什么需要图神经网络</a:t>
            </a:r>
            <a:endParaRPr lang="zh-CN" altLang="en-US" sz="2400" dirty="0">
              <a:solidFill>
                <a:schemeClr val="tx1">
                  <a:lumMod val="50000"/>
                  <a:lumOff val="50000"/>
                </a:schemeClr>
              </a:solidFill>
              <a:latin typeface="+mn-lt"/>
              <a:ea typeface="+mn-ea"/>
              <a:cs typeface="+mn-ea"/>
              <a:sym typeface="+mn-lt"/>
            </a:endParaRPr>
          </a:p>
        </p:txBody>
      </p:sp>
      <p:sp>
        <p:nvSpPr>
          <p:cNvPr id="14" name="文本框 13"/>
          <p:cNvSpPr txBox="1"/>
          <p:nvPr/>
        </p:nvSpPr>
        <p:spPr>
          <a:xfrm>
            <a:off x="5318125" y="1893888"/>
            <a:ext cx="4384675" cy="646112"/>
          </a:xfrm>
          <a:prstGeom prst="rect">
            <a:avLst/>
          </a:prstGeom>
          <a:noFill/>
        </p:spPr>
        <p:txBody>
          <a:bodyPr>
            <a:spAutoFit/>
          </a:bodyPr>
          <a:lstStyle/>
          <a:p>
            <a:pPr fontAlgn="auto">
              <a:lnSpc>
                <a:spcPct val="150000"/>
              </a:lnSpc>
              <a:spcBef>
                <a:spcPts val="0"/>
              </a:spcBef>
              <a:spcAft>
                <a:spcPts val="0"/>
              </a:spcAft>
              <a:defRPr/>
            </a:pPr>
            <a:r>
              <a:rPr lang="en-US" altLang="zh-CN" sz="2400">
                <a:solidFill>
                  <a:schemeClr val="tx1">
                    <a:lumMod val="50000"/>
                    <a:lumOff val="50000"/>
                  </a:schemeClr>
                </a:solidFill>
                <a:latin typeface="+mn-lt"/>
                <a:ea typeface="+mn-ea"/>
                <a:cs typeface="+mn-ea"/>
                <a:sym typeface="+mn-lt"/>
              </a:rPr>
              <a:t>PART TWO/</a:t>
            </a:r>
            <a:r>
              <a:rPr lang="zh-CN" altLang="en-US" sz="2400">
                <a:solidFill>
                  <a:schemeClr val="tx1">
                    <a:lumMod val="50000"/>
                    <a:lumOff val="50000"/>
                  </a:schemeClr>
                </a:solidFill>
                <a:latin typeface="+mn-lt"/>
                <a:ea typeface="+mn-ea"/>
                <a:cs typeface="+mn-ea"/>
                <a:sym typeface="+mn-lt"/>
              </a:rPr>
              <a:t>什么是图神经网络</a:t>
            </a:r>
            <a:endParaRPr lang="zh-CN" altLang="en-US" sz="1100" dirty="0">
              <a:solidFill>
                <a:schemeClr val="tx1">
                  <a:lumMod val="50000"/>
                  <a:lumOff val="50000"/>
                </a:schemeClr>
              </a:solidFill>
              <a:latin typeface="+mn-lt"/>
              <a:ea typeface="+mn-ea"/>
              <a:cs typeface="+mn-ea"/>
              <a:sym typeface="+mn-lt"/>
            </a:endParaRPr>
          </a:p>
        </p:txBody>
      </p:sp>
      <p:sp>
        <p:nvSpPr>
          <p:cNvPr id="17" name="文本框 16"/>
          <p:cNvSpPr txBox="1"/>
          <p:nvPr/>
        </p:nvSpPr>
        <p:spPr>
          <a:xfrm>
            <a:off x="5505450" y="2913063"/>
            <a:ext cx="5273675" cy="646112"/>
          </a:xfrm>
          <a:prstGeom prst="rect">
            <a:avLst/>
          </a:prstGeom>
          <a:noFill/>
        </p:spPr>
        <p:txBody>
          <a:bodyPr>
            <a:spAutoFit/>
          </a:bodyPr>
          <a:lstStyle/>
          <a:p>
            <a:pPr fontAlgn="auto">
              <a:lnSpc>
                <a:spcPct val="150000"/>
              </a:lnSpc>
              <a:spcBef>
                <a:spcPts val="0"/>
              </a:spcBef>
              <a:spcAft>
                <a:spcPts val="0"/>
              </a:spcAft>
              <a:defRPr/>
            </a:pPr>
            <a:r>
              <a:rPr lang="en-US" altLang="zh-CN" sz="2400">
                <a:solidFill>
                  <a:schemeClr val="tx1">
                    <a:lumMod val="50000"/>
                    <a:lumOff val="50000"/>
                  </a:schemeClr>
                </a:solidFill>
                <a:latin typeface="+mn-lt"/>
                <a:ea typeface="+mn-ea"/>
                <a:cs typeface="+mn-ea"/>
                <a:sym typeface="+mn-lt"/>
              </a:rPr>
              <a:t>PART THREE/</a:t>
            </a:r>
            <a:r>
              <a:rPr lang="zh-CN" altLang="en-US" sz="2400">
                <a:solidFill>
                  <a:schemeClr val="tx1">
                    <a:lumMod val="50000"/>
                    <a:lumOff val="50000"/>
                  </a:schemeClr>
                </a:solidFill>
                <a:latin typeface="+mn-lt"/>
                <a:ea typeface="+mn-ea"/>
                <a:cs typeface="+mn-ea"/>
                <a:sym typeface="+mn-lt"/>
              </a:rPr>
              <a:t>图神经网络的变体</a:t>
            </a:r>
            <a:endParaRPr lang="zh-CN" altLang="en-US" sz="2400" dirty="0">
              <a:solidFill>
                <a:schemeClr val="tx1">
                  <a:lumMod val="50000"/>
                  <a:lumOff val="50000"/>
                </a:schemeClr>
              </a:solidFill>
              <a:latin typeface="+mn-lt"/>
              <a:ea typeface="+mn-ea"/>
              <a:cs typeface="+mn-ea"/>
              <a:sym typeface="+mn-lt"/>
            </a:endParaRPr>
          </a:p>
        </p:txBody>
      </p:sp>
      <p:sp>
        <p:nvSpPr>
          <p:cNvPr id="20" name="文本框 19"/>
          <p:cNvSpPr txBox="1"/>
          <p:nvPr/>
        </p:nvSpPr>
        <p:spPr>
          <a:xfrm>
            <a:off x="5318125" y="3943350"/>
            <a:ext cx="4384675" cy="577850"/>
          </a:xfrm>
          <a:prstGeom prst="rect">
            <a:avLst/>
          </a:prstGeom>
          <a:noFill/>
        </p:spPr>
        <p:txBody>
          <a:bodyPr>
            <a:spAutoFit/>
          </a:bodyPr>
          <a:lstStyle/>
          <a:p>
            <a:pPr fontAlgn="auto">
              <a:lnSpc>
                <a:spcPct val="150000"/>
              </a:lnSpc>
              <a:spcBef>
                <a:spcPts val="0"/>
              </a:spcBef>
              <a:spcAft>
                <a:spcPts val="0"/>
              </a:spcAft>
              <a:defRPr/>
            </a:pPr>
            <a:r>
              <a:rPr lang="en-US" altLang="zh-CN" sz="2400">
                <a:solidFill>
                  <a:schemeClr val="tx1">
                    <a:lumMod val="50000"/>
                    <a:lumOff val="50000"/>
                  </a:schemeClr>
                </a:solidFill>
                <a:latin typeface="+mn-lt"/>
                <a:ea typeface="+mn-ea"/>
                <a:cs typeface="+mn-ea"/>
                <a:sym typeface="+mn-lt"/>
              </a:rPr>
              <a:t>PART FOUR/</a:t>
            </a:r>
            <a:r>
              <a:rPr lang="zh-CN" altLang="en-US" sz="2400">
                <a:solidFill>
                  <a:schemeClr val="tx1">
                    <a:lumMod val="50000"/>
                    <a:lumOff val="50000"/>
                  </a:schemeClr>
                </a:solidFill>
                <a:latin typeface="+mn-lt"/>
                <a:ea typeface="+mn-ea"/>
                <a:cs typeface="+mn-ea"/>
                <a:sym typeface="+mn-lt"/>
              </a:rPr>
              <a:t>应用</a:t>
            </a:r>
            <a:endParaRPr lang="zh-CN" altLang="en-US" sz="1100" dirty="0">
              <a:solidFill>
                <a:schemeClr val="tx1">
                  <a:lumMod val="50000"/>
                  <a:lumOff val="50000"/>
                </a:schemeClr>
              </a:solidFill>
              <a:latin typeface="+mn-lt"/>
              <a:ea typeface="+mn-ea"/>
              <a:cs typeface="+mn-ea"/>
              <a:sym typeface="+mn-lt"/>
            </a:endParaRPr>
          </a:p>
        </p:txBody>
      </p:sp>
      <p:sp>
        <p:nvSpPr>
          <p:cNvPr id="5" name="椭圆 4"/>
          <p:cNvSpPr/>
          <p:nvPr/>
        </p:nvSpPr>
        <p:spPr>
          <a:xfrm>
            <a:off x="1439863" y="2146300"/>
            <a:ext cx="2255837" cy="2254250"/>
          </a:xfrm>
          <a:prstGeom prst="ellipse">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4000" b="1" dirty="0">
                <a:solidFill>
                  <a:schemeClr val="bg1"/>
                </a:solidFill>
                <a:cs typeface="+mn-ea"/>
                <a:sym typeface="+mn-lt"/>
              </a:rPr>
              <a:t>目录</a:t>
            </a:r>
            <a:endParaRPr lang="en-US" altLang="zh-CN" sz="4000" b="1" dirty="0">
              <a:solidFill>
                <a:schemeClr val="bg1"/>
              </a:solidFill>
              <a:cs typeface="+mn-ea"/>
              <a:sym typeface="+mn-lt"/>
            </a:endParaRPr>
          </a:p>
          <a:p>
            <a:pPr algn="ctr" fontAlgn="auto">
              <a:spcBef>
                <a:spcPts val="0"/>
              </a:spcBef>
              <a:spcAft>
                <a:spcPts val="0"/>
              </a:spcAft>
              <a:defRPr/>
            </a:pPr>
            <a:r>
              <a:rPr lang="en-US" altLang="zh-CN" sz="2000" b="1" dirty="0">
                <a:solidFill>
                  <a:schemeClr val="bg1"/>
                </a:solidFill>
                <a:cs typeface="+mn-ea"/>
                <a:sym typeface="+mn-lt"/>
              </a:rPr>
              <a:t>contents</a:t>
            </a:r>
            <a:endParaRPr lang="zh-CN" altLang="en-US" sz="2000" b="1" dirty="0">
              <a:solidFill>
                <a:schemeClr val="bg1"/>
              </a:solidFill>
              <a:cs typeface="+mn-ea"/>
              <a:sym typeface="+mn-lt"/>
            </a:endParaRPr>
          </a:p>
        </p:txBody>
      </p:sp>
      <p:sp>
        <p:nvSpPr>
          <p:cNvPr id="21" name="新月形 20"/>
          <p:cNvSpPr/>
          <p:nvPr/>
        </p:nvSpPr>
        <p:spPr>
          <a:xfrm rot="10800000">
            <a:off x="2732088" y="1019175"/>
            <a:ext cx="2168525" cy="4335463"/>
          </a:xfrm>
          <a:prstGeom prst="moon">
            <a:avLst>
              <a:gd name="adj" fmla="val 21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6" name="椭圆 35"/>
          <p:cNvSpPr/>
          <p:nvPr/>
        </p:nvSpPr>
        <p:spPr>
          <a:xfrm>
            <a:off x="3611563" y="1203325"/>
            <a:ext cx="407987" cy="407988"/>
          </a:xfrm>
          <a:prstGeom prst="ellipse">
            <a:avLst/>
          </a:prstGeom>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5400" b="1">
              <a:solidFill>
                <a:schemeClr val="bg1"/>
              </a:solidFill>
              <a:cs typeface="+mn-ea"/>
              <a:sym typeface="+mn-lt"/>
            </a:endParaRPr>
          </a:p>
        </p:txBody>
      </p:sp>
      <p:sp>
        <p:nvSpPr>
          <p:cNvPr id="37" name="椭圆 36"/>
          <p:cNvSpPr/>
          <p:nvPr/>
        </p:nvSpPr>
        <p:spPr>
          <a:xfrm>
            <a:off x="4414838" y="2027238"/>
            <a:ext cx="407987" cy="406400"/>
          </a:xfrm>
          <a:prstGeom prst="ellipse">
            <a:avLst/>
          </a:prstGeom>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5400" b="1">
              <a:solidFill>
                <a:schemeClr val="bg1"/>
              </a:solidFill>
              <a:cs typeface="+mn-ea"/>
              <a:sym typeface="+mn-lt"/>
            </a:endParaRPr>
          </a:p>
        </p:txBody>
      </p:sp>
      <p:sp>
        <p:nvSpPr>
          <p:cNvPr id="38" name="椭圆 37"/>
          <p:cNvSpPr/>
          <p:nvPr/>
        </p:nvSpPr>
        <p:spPr>
          <a:xfrm>
            <a:off x="4608513" y="3044825"/>
            <a:ext cx="407987" cy="407988"/>
          </a:xfrm>
          <a:prstGeom prst="ellipse">
            <a:avLst/>
          </a:prstGeom>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5400" b="1">
              <a:solidFill>
                <a:schemeClr val="bg1"/>
              </a:solidFill>
              <a:cs typeface="+mn-ea"/>
              <a:sym typeface="+mn-lt"/>
            </a:endParaRPr>
          </a:p>
        </p:txBody>
      </p:sp>
      <p:sp>
        <p:nvSpPr>
          <p:cNvPr id="39" name="椭圆 38"/>
          <p:cNvSpPr/>
          <p:nvPr/>
        </p:nvSpPr>
        <p:spPr>
          <a:xfrm>
            <a:off x="4391025" y="4062413"/>
            <a:ext cx="406400" cy="407987"/>
          </a:xfrm>
          <a:prstGeom prst="ellipse">
            <a:avLst/>
          </a:prstGeom>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5400" b="1">
              <a:solidFill>
                <a:schemeClr val="bg1"/>
              </a:solidFill>
              <a:cs typeface="+mn-ea"/>
              <a:sym typeface="+mn-lt"/>
            </a:endParaRPr>
          </a:p>
        </p:txBody>
      </p:sp>
    </p:spTree>
  </p:cSld>
  <p:clrMapOvr>
    <a:masterClrMapping/>
  </p:clrMapOvr>
  <p:transition spd="slow" advTm="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184275" y="293688"/>
            <a:ext cx="4737100" cy="457200"/>
          </a:xfrm>
        </p:spPr>
        <p:txBody>
          <a:bodyPr/>
          <a:lstStyle/>
          <a:p>
            <a:pPr eaLnBrk="1" hangingPunct="1"/>
            <a:r>
              <a:rPr lang="zh-CN" altLang="en-US" smtClean="0"/>
              <a:t>图神经网络</a:t>
            </a:r>
            <a:endParaRPr lang="zh-CN" altLang="en-US" smtClean="0"/>
          </a:p>
        </p:txBody>
      </p:sp>
      <p:sp>
        <p:nvSpPr>
          <p:cNvPr id="25603" name="TextBox 2"/>
          <p:cNvSpPr txBox="1">
            <a:spLocks noChangeArrowheads="1"/>
          </p:cNvSpPr>
          <p:nvPr/>
        </p:nvSpPr>
        <p:spPr bwMode="auto">
          <a:xfrm>
            <a:off x="630238" y="103505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ea typeface="微软雅黑" panose="020B0503020204020204" pitchFamily="34" charset="-122"/>
              </a:rPr>
              <a:t>跳脱出之前的公式，我们可以认为</a:t>
            </a:r>
            <a:r>
              <a:rPr lang="en-US" altLang="zh-CN" sz="2000" b="1">
                <a:ea typeface="微软雅黑" panose="020B0503020204020204" pitchFamily="34" charset="-122"/>
              </a:rPr>
              <a:t>GNN</a:t>
            </a:r>
            <a:r>
              <a:rPr lang="zh-CN" altLang="en-US" sz="2000" b="1">
                <a:ea typeface="微软雅黑" panose="020B0503020204020204" pitchFamily="34" charset="-122"/>
              </a:rPr>
              <a:t>的流程包括了</a:t>
            </a:r>
            <a:r>
              <a:rPr lang="en-US" altLang="zh-CN" sz="2000" b="1">
                <a:solidFill>
                  <a:srgbClr val="FF0000"/>
                </a:solidFill>
                <a:ea typeface="微软雅黑" panose="020B0503020204020204" pitchFamily="34" charset="-122"/>
              </a:rPr>
              <a:t>1.</a:t>
            </a:r>
            <a:r>
              <a:rPr lang="zh-CN" altLang="en-US" sz="2000" b="1">
                <a:solidFill>
                  <a:srgbClr val="FF0000"/>
                </a:solidFill>
                <a:ea typeface="微软雅黑" panose="020B0503020204020204" pitchFamily="34" charset="-122"/>
              </a:rPr>
              <a:t>聚合，</a:t>
            </a:r>
            <a:r>
              <a:rPr lang="en-US" altLang="zh-CN" sz="2000" b="1">
                <a:solidFill>
                  <a:srgbClr val="FF0000"/>
                </a:solidFill>
                <a:ea typeface="微软雅黑" panose="020B0503020204020204" pitchFamily="34" charset="-122"/>
              </a:rPr>
              <a:t>2.</a:t>
            </a:r>
            <a:r>
              <a:rPr lang="zh-CN" altLang="en-US" sz="2000" b="1">
                <a:solidFill>
                  <a:srgbClr val="FF0000"/>
                </a:solidFill>
                <a:ea typeface="微软雅黑" panose="020B0503020204020204" pitchFamily="34" charset="-122"/>
              </a:rPr>
              <a:t>更新，</a:t>
            </a:r>
            <a:r>
              <a:rPr lang="en-US" altLang="zh-CN" sz="2000" b="1">
                <a:solidFill>
                  <a:srgbClr val="FF0000"/>
                </a:solidFill>
                <a:ea typeface="微软雅黑" panose="020B0503020204020204" pitchFamily="34" charset="-122"/>
              </a:rPr>
              <a:t>3</a:t>
            </a:r>
            <a:r>
              <a:rPr lang="en-US" altLang="zh-CN" sz="2000" b="1" smtClean="0">
                <a:solidFill>
                  <a:srgbClr val="FF0000"/>
                </a:solidFill>
                <a:ea typeface="微软雅黑" panose="020B0503020204020204" pitchFamily="34" charset="-122"/>
              </a:rPr>
              <a:t>.</a:t>
            </a:r>
            <a:r>
              <a:rPr lang="zh-CN" altLang="en-US" sz="2000" b="1">
                <a:solidFill>
                  <a:srgbClr val="FF0000"/>
                </a:solidFill>
                <a:ea typeface="微软雅黑" panose="020B0503020204020204" pitchFamily="34" charset="-122"/>
              </a:rPr>
              <a:t>迭代</a:t>
            </a:r>
            <a:endParaRPr lang="zh-CN" altLang="en-US" sz="2000" b="1">
              <a:solidFill>
                <a:srgbClr val="FF0000"/>
              </a:solidFill>
              <a:ea typeface="微软雅黑" panose="020B0503020204020204" pitchFamily="34" charset="-122"/>
            </a:endParaRPr>
          </a:p>
        </p:txBody>
      </p:sp>
      <p:pic>
        <p:nvPicPr>
          <p:cNvPr id="2560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7075" y="2298453"/>
            <a:ext cx="51752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TextBox 3"/>
          <p:cNvSpPr txBox="1">
            <a:spLocks noChangeArrowheads="1"/>
          </p:cNvSpPr>
          <p:nvPr/>
        </p:nvSpPr>
        <p:spPr bwMode="auto">
          <a:xfrm>
            <a:off x="727075" y="1604963"/>
            <a:ext cx="10464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ea typeface="微软雅黑" panose="020B0503020204020204" pitchFamily="34" charset="-122"/>
              </a:rPr>
              <a:t>1.</a:t>
            </a:r>
            <a:r>
              <a:rPr lang="zh-CN" altLang="en-US" sz="2800" b="1">
                <a:solidFill>
                  <a:srgbClr val="FF0000"/>
                </a:solidFill>
                <a:ea typeface="微软雅黑" panose="020B0503020204020204" pitchFamily="34" charset="-122"/>
              </a:rPr>
              <a:t>聚合（将邻居的信息贴到自身身上来，作为自身特征的补足）</a:t>
            </a:r>
            <a:endParaRPr lang="zh-CN" altLang="en-US" sz="2800" b="1">
              <a:solidFill>
                <a:srgbClr val="FF0000"/>
              </a:solidFill>
              <a:ea typeface="微软雅黑" panose="020B0503020204020204" pitchFamily="34" charset="-122"/>
            </a:endParaRPr>
          </a:p>
        </p:txBody>
      </p:sp>
      <p:sp>
        <p:nvSpPr>
          <p:cNvPr id="25606" name="TextBox 4"/>
          <p:cNvSpPr txBox="1">
            <a:spLocks noChangeArrowheads="1"/>
          </p:cNvSpPr>
          <p:nvPr/>
        </p:nvSpPr>
        <p:spPr bwMode="auto">
          <a:xfrm>
            <a:off x="5959475" y="2738127"/>
            <a:ext cx="5730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经过一次</a:t>
            </a:r>
            <a:r>
              <a:rPr lang="zh-CN" altLang="en-US" sz="2400">
                <a:solidFill>
                  <a:srgbClr val="FF0000"/>
                </a:solidFill>
                <a:ea typeface="微软雅黑" panose="020B0503020204020204" pitchFamily="34" charset="-122"/>
              </a:rPr>
              <a:t>聚合</a:t>
            </a:r>
            <a:r>
              <a:rPr lang="zh-CN" altLang="en-US" sz="2400">
                <a:ea typeface="微软雅黑" panose="020B0503020204020204" pitchFamily="34" charset="-122"/>
              </a:rPr>
              <a:t>之后，</a:t>
            </a:r>
            <a:r>
              <a:rPr lang="en-US" altLang="zh-CN" sz="2400">
                <a:ea typeface="微软雅黑" panose="020B0503020204020204" pitchFamily="34" charset="-122"/>
              </a:rPr>
              <a:t>A</a:t>
            </a:r>
            <a:r>
              <a:rPr lang="zh-CN" altLang="en-US" sz="2400">
                <a:ea typeface="微软雅黑" panose="020B0503020204020204" pitchFamily="34" charset="-122"/>
              </a:rPr>
              <a:t>通过聚合邻居的信息的结果：</a:t>
            </a:r>
            <a:endParaRPr lang="zh-CN" altLang="en-US" sz="2400">
              <a:ea typeface="微软雅黑" panose="020B0503020204020204" pitchFamily="34" charset="-122"/>
            </a:endParaRPr>
          </a:p>
        </p:txBody>
      </p:sp>
      <p:sp>
        <p:nvSpPr>
          <p:cNvPr id="25607" name="TextBox 5"/>
          <p:cNvSpPr txBox="1">
            <a:spLocks noChangeArrowheads="1"/>
          </p:cNvSpPr>
          <p:nvPr/>
        </p:nvSpPr>
        <p:spPr bwMode="auto">
          <a:xfrm>
            <a:off x="5959475" y="4127500"/>
            <a:ext cx="6042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邻居信息</a:t>
            </a:r>
            <a:r>
              <a:rPr lang="en-US" altLang="zh-CN" sz="2400">
                <a:ea typeface="微软雅黑" panose="020B0503020204020204" pitchFamily="34" charset="-122"/>
              </a:rPr>
              <a:t>N=a*(2,2,2,2,2)+b*(3,3,3,3,3)+c</a:t>
            </a:r>
            <a:r>
              <a:rPr lang="zh-CN" altLang="en-US" sz="2400">
                <a:ea typeface="微软雅黑" panose="020B0503020204020204" pitchFamily="34" charset="-122"/>
              </a:rPr>
              <a:t>*</a:t>
            </a:r>
            <a:r>
              <a:rPr lang="en-US" altLang="zh-CN" sz="2400">
                <a:ea typeface="微软雅黑" panose="020B0503020204020204" pitchFamily="34" charset="-122"/>
              </a:rPr>
              <a:t>(4,4,4,4,4)</a:t>
            </a:r>
            <a:endParaRPr lang="zh-CN" altLang="en-US" sz="24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184275" y="293688"/>
            <a:ext cx="4737100" cy="457200"/>
          </a:xfrm>
        </p:spPr>
        <p:txBody>
          <a:bodyPr/>
          <a:lstStyle/>
          <a:p>
            <a:pPr eaLnBrk="1" hangingPunct="1"/>
            <a:r>
              <a:rPr lang="zh-CN" altLang="en-US" smtClean="0"/>
              <a:t>图神经网络</a:t>
            </a:r>
            <a:endParaRPr lang="zh-CN" altLang="en-US" smtClean="0"/>
          </a:p>
        </p:txBody>
      </p:sp>
      <p:sp>
        <p:nvSpPr>
          <p:cNvPr id="26627" name="TextBox 3"/>
          <p:cNvSpPr txBox="1">
            <a:spLocks noChangeArrowheads="1"/>
          </p:cNvSpPr>
          <p:nvPr/>
        </p:nvSpPr>
        <p:spPr bwMode="auto">
          <a:xfrm>
            <a:off x="982663" y="1311275"/>
            <a:ext cx="9728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ea typeface="微软雅黑" panose="020B0503020204020204" pitchFamily="34" charset="-122"/>
              </a:rPr>
              <a:t>2.</a:t>
            </a:r>
            <a:r>
              <a:rPr lang="zh-CN" altLang="en-US" sz="2800" b="1">
                <a:solidFill>
                  <a:srgbClr val="FF0000"/>
                </a:solidFill>
                <a:ea typeface="微软雅黑" panose="020B0503020204020204" pitchFamily="34" charset="-122"/>
              </a:rPr>
              <a:t>更新（根据自身特征和邻居聚合的信息更新自身的信息）</a:t>
            </a:r>
            <a:endParaRPr lang="zh-CN" altLang="en-US" sz="2800" b="1">
              <a:solidFill>
                <a:srgbClr val="FF0000"/>
              </a:solidFill>
              <a:ea typeface="微软雅黑" panose="020B0503020204020204" pitchFamily="34" charset="-122"/>
            </a:endParaRPr>
          </a:p>
        </p:txBody>
      </p:sp>
      <p:sp>
        <p:nvSpPr>
          <p:cNvPr id="26628" name="TextBox 5"/>
          <p:cNvSpPr txBox="1">
            <a:spLocks noChangeArrowheads="1"/>
          </p:cNvSpPr>
          <p:nvPr/>
        </p:nvSpPr>
        <p:spPr bwMode="auto">
          <a:xfrm>
            <a:off x="5959475" y="2039938"/>
            <a:ext cx="6042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邻居信息</a:t>
            </a:r>
            <a:r>
              <a:rPr lang="en-US" altLang="zh-CN" sz="2400">
                <a:ea typeface="微软雅黑" panose="020B0503020204020204" pitchFamily="34" charset="-122"/>
              </a:rPr>
              <a:t>N=a*(2,2,2,2,2)+b*(3,3,3,3,3)+c</a:t>
            </a:r>
            <a:r>
              <a:rPr lang="zh-CN" altLang="en-US" sz="2400">
                <a:ea typeface="微软雅黑" panose="020B0503020204020204" pitchFamily="34" charset="-122"/>
              </a:rPr>
              <a:t>*</a:t>
            </a:r>
            <a:r>
              <a:rPr lang="en-US" altLang="zh-CN" sz="2400">
                <a:ea typeface="微软雅黑" panose="020B0503020204020204" pitchFamily="34" charset="-122"/>
              </a:rPr>
              <a:t>(4,4,4,4,4)</a:t>
            </a:r>
            <a:endParaRPr lang="zh-CN" altLang="en-US" sz="2400">
              <a:ea typeface="微软雅黑" panose="020B0503020204020204" pitchFamily="34" charset="-122"/>
            </a:endParaRPr>
          </a:p>
        </p:txBody>
      </p:sp>
      <p:pic>
        <p:nvPicPr>
          <p:cNvPr id="2662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513" y="2039938"/>
            <a:ext cx="4822825" cy="316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a:spLocks noRot="1" noChangeAspect="1" noMove="1" noResize="1" noEditPoints="1" noAdjustHandles="1" noChangeArrowheads="1" noChangeShapeType="1" noTextEdit="1"/>
          </p:cNvSpPr>
          <p:nvPr/>
        </p:nvSpPr>
        <p:spPr>
          <a:xfrm>
            <a:off x="5959927" y="3177737"/>
            <a:ext cx="6041571" cy="461665"/>
          </a:xfrm>
          <a:prstGeom prst="rect">
            <a:avLst/>
          </a:prstGeom>
          <a:blipFill rotWithShape="1">
            <a:blip r:embed="rId2"/>
            <a:stretch>
              <a:fillRect l="-1615" t="-10526" b="-28947"/>
            </a:stretch>
          </a:blipFill>
        </p:spPr>
        <p:txBody>
          <a:bodyPr/>
          <a:lstStyle/>
          <a:p>
            <a:pPr>
              <a:defRPr/>
            </a:pPr>
            <a:r>
              <a:rPr lang="zh-CN" altLang="en-US">
                <a:noFill/>
              </a:rPr>
              <a:t> </a:t>
            </a:r>
            <a:endParaRPr lang="zh-CN" altLang="en-US">
              <a:noFill/>
            </a:endParaRPr>
          </a:p>
        </p:txBody>
      </p:sp>
      <p:sp>
        <p:nvSpPr>
          <p:cNvPr id="9" name="TextBox 8"/>
          <p:cNvSpPr txBox="1">
            <a:spLocks noRot="1" noChangeAspect="1" noMove="1" noResize="1" noEditPoints="1" noAdjustHandles="1" noChangeArrowheads="1" noChangeShapeType="1" noTextEdit="1"/>
          </p:cNvSpPr>
          <p:nvPr/>
        </p:nvSpPr>
        <p:spPr>
          <a:xfrm>
            <a:off x="5959928" y="4113860"/>
            <a:ext cx="5861958" cy="707886"/>
          </a:xfrm>
          <a:prstGeom prst="rect">
            <a:avLst/>
          </a:prstGeom>
          <a:blipFill rotWithShape="1">
            <a:blip r:embed="rId3"/>
            <a:stretch>
              <a:fillRect l="-1145" t="-4310" r="-728" b="-14655"/>
            </a:stretch>
          </a:blipFill>
        </p:spPr>
        <p:txBody>
          <a:bodyPr/>
          <a:lstStyle/>
          <a:p>
            <a:pPr>
              <a:defRPr/>
            </a:pPr>
            <a:r>
              <a:rPr lang="zh-CN" altLang="en-US">
                <a:noFill/>
              </a:rPr>
              <a:t> </a:t>
            </a:r>
            <a:endParaRPr lang="zh-CN" altLang="en-US">
              <a:noFill/>
            </a:endParaRPr>
          </a:p>
        </p:txBody>
      </p:sp>
    </p:spTree>
  </p:cSld>
  <p:clrMapOvr>
    <a:masterClrMapping/>
  </p:clrMapOvr>
  <p:transition spd="slow" advTm="0">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184275" y="293688"/>
            <a:ext cx="4737100" cy="457200"/>
          </a:xfrm>
        </p:spPr>
        <p:txBody>
          <a:bodyPr/>
          <a:lstStyle/>
          <a:p>
            <a:pPr eaLnBrk="1" hangingPunct="1"/>
            <a:r>
              <a:rPr lang="zh-CN" altLang="en-US" smtClean="0"/>
              <a:t>图神经网络</a:t>
            </a:r>
            <a:endParaRPr lang="zh-CN" altLang="en-US" smtClean="0"/>
          </a:p>
        </p:txBody>
      </p:sp>
      <p:sp>
        <p:nvSpPr>
          <p:cNvPr id="27651" name="TextBox 3"/>
          <p:cNvSpPr txBox="1">
            <a:spLocks noChangeArrowheads="1"/>
          </p:cNvSpPr>
          <p:nvPr/>
        </p:nvSpPr>
        <p:spPr bwMode="auto">
          <a:xfrm>
            <a:off x="750888" y="1233488"/>
            <a:ext cx="7019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ea typeface="微软雅黑" panose="020B0503020204020204" pitchFamily="34" charset="-122"/>
              </a:rPr>
              <a:t>3</a:t>
            </a:r>
            <a:r>
              <a:rPr lang="en-US" altLang="zh-CN" sz="2800" b="1" smtClean="0">
                <a:solidFill>
                  <a:srgbClr val="FF0000"/>
                </a:solidFill>
                <a:ea typeface="微软雅黑" panose="020B0503020204020204" pitchFamily="34" charset="-122"/>
              </a:rPr>
              <a:t>.</a:t>
            </a:r>
            <a:r>
              <a:rPr lang="zh-CN" altLang="en-US" sz="2800" b="1" smtClean="0">
                <a:solidFill>
                  <a:srgbClr val="FF0000"/>
                </a:solidFill>
                <a:ea typeface="微软雅黑" panose="020B0503020204020204" pitchFamily="34" charset="-122"/>
              </a:rPr>
              <a:t>迭代</a:t>
            </a:r>
            <a:endParaRPr lang="zh-CN" altLang="en-US" sz="2800" b="1">
              <a:solidFill>
                <a:srgbClr val="FF0000"/>
              </a:solidFill>
              <a:ea typeface="微软雅黑" panose="020B0503020204020204" pitchFamily="34" charset="-122"/>
            </a:endParaRPr>
          </a:p>
        </p:txBody>
      </p:sp>
      <p:sp>
        <p:nvSpPr>
          <p:cNvPr id="27652" name="TextBox 5"/>
          <p:cNvSpPr txBox="1">
            <a:spLocks noChangeArrowheads="1"/>
          </p:cNvSpPr>
          <p:nvPr/>
        </p:nvSpPr>
        <p:spPr bwMode="auto">
          <a:xfrm>
            <a:off x="6096000" y="2039938"/>
            <a:ext cx="60420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ea typeface="微软雅黑" panose="020B0503020204020204" pitchFamily="34" charset="-122"/>
              </a:rPr>
              <a:t>A</a:t>
            </a:r>
            <a:r>
              <a:rPr lang="zh-CN" altLang="en-US" sz="2400">
                <a:ea typeface="微软雅黑" panose="020B0503020204020204" pitchFamily="34" charset="-122"/>
              </a:rPr>
              <a:t>节点中有</a:t>
            </a:r>
            <a:r>
              <a:rPr lang="en-US" altLang="zh-CN" sz="2400">
                <a:ea typeface="微软雅黑" panose="020B0503020204020204" pitchFamily="34" charset="-122"/>
              </a:rPr>
              <a:t>B,C,D</a:t>
            </a:r>
            <a:r>
              <a:rPr lang="zh-CN" altLang="en-US" sz="2400">
                <a:ea typeface="微软雅黑" panose="020B0503020204020204" pitchFamily="34" charset="-122"/>
              </a:rPr>
              <a:t>的信息</a:t>
            </a:r>
            <a:endParaRPr lang="en-US" altLang="zh-CN" sz="2400">
              <a:ea typeface="微软雅黑" panose="020B0503020204020204" pitchFamily="34" charset="-122"/>
            </a:endParaRPr>
          </a:p>
          <a:p>
            <a:pPr eaLnBrk="1" hangingPunct="1"/>
            <a:r>
              <a:rPr lang="en-US" altLang="zh-CN" sz="2400">
                <a:ea typeface="微软雅黑" panose="020B0503020204020204" pitchFamily="34" charset="-122"/>
              </a:rPr>
              <a:t>B</a:t>
            </a:r>
            <a:r>
              <a:rPr lang="zh-CN" altLang="en-US" sz="2400">
                <a:ea typeface="微软雅黑" panose="020B0503020204020204" pitchFamily="34" charset="-122"/>
              </a:rPr>
              <a:t>节点中有</a:t>
            </a:r>
            <a:r>
              <a:rPr lang="en-US" altLang="zh-CN" sz="2400">
                <a:ea typeface="微软雅黑" panose="020B0503020204020204" pitchFamily="34" charset="-122"/>
              </a:rPr>
              <a:t>A,C</a:t>
            </a:r>
            <a:r>
              <a:rPr lang="zh-CN" altLang="en-US" sz="2400">
                <a:ea typeface="微软雅黑" panose="020B0503020204020204" pitchFamily="34" charset="-122"/>
              </a:rPr>
              <a:t>的信息</a:t>
            </a:r>
            <a:endParaRPr lang="en-US" altLang="zh-CN" sz="2400">
              <a:ea typeface="微软雅黑" panose="020B0503020204020204" pitchFamily="34" charset="-122"/>
            </a:endParaRPr>
          </a:p>
          <a:p>
            <a:pPr eaLnBrk="1" hangingPunct="1"/>
            <a:r>
              <a:rPr lang="en-US" altLang="zh-CN" sz="2400">
                <a:ea typeface="微软雅黑" panose="020B0503020204020204" pitchFamily="34" charset="-122"/>
              </a:rPr>
              <a:t>C</a:t>
            </a:r>
            <a:r>
              <a:rPr lang="zh-CN" altLang="en-US" sz="2400">
                <a:ea typeface="微软雅黑" panose="020B0503020204020204" pitchFamily="34" charset="-122"/>
              </a:rPr>
              <a:t>节点中有</a:t>
            </a:r>
            <a:r>
              <a:rPr lang="en-US" altLang="zh-CN" sz="2400">
                <a:ea typeface="微软雅黑" panose="020B0503020204020204" pitchFamily="34" charset="-122"/>
              </a:rPr>
              <a:t>A,B,D,E</a:t>
            </a:r>
            <a:r>
              <a:rPr lang="zh-CN" altLang="en-US" sz="2400">
                <a:ea typeface="微软雅黑" panose="020B0503020204020204" pitchFamily="34" charset="-122"/>
              </a:rPr>
              <a:t>的信息</a:t>
            </a:r>
            <a:endParaRPr lang="en-US" altLang="zh-CN" sz="2400">
              <a:ea typeface="微软雅黑" panose="020B0503020204020204" pitchFamily="34" charset="-122"/>
            </a:endParaRPr>
          </a:p>
          <a:p>
            <a:pPr eaLnBrk="1" hangingPunct="1"/>
            <a:r>
              <a:rPr lang="en-US" altLang="zh-CN" sz="2400">
                <a:ea typeface="微软雅黑" panose="020B0503020204020204" pitchFamily="34" charset="-122"/>
              </a:rPr>
              <a:t>E</a:t>
            </a:r>
            <a:r>
              <a:rPr lang="zh-CN" altLang="en-US" sz="2400">
                <a:ea typeface="微软雅黑" panose="020B0503020204020204" pitchFamily="34" charset="-122"/>
              </a:rPr>
              <a:t>节点中有</a:t>
            </a:r>
            <a:r>
              <a:rPr lang="en-US" altLang="zh-CN" sz="2400">
                <a:ea typeface="微软雅黑" panose="020B0503020204020204" pitchFamily="34" charset="-122"/>
              </a:rPr>
              <a:t>C</a:t>
            </a:r>
            <a:r>
              <a:rPr lang="zh-CN" altLang="en-US" sz="2400">
                <a:ea typeface="微软雅黑" panose="020B0503020204020204" pitchFamily="34" charset="-122"/>
              </a:rPr>
              <a:t>的信息</a:t>
            </a:r>
            <a:endParaRPr lang="en-US" altLang="zh-CN" sz="2400">
              <a:ea typeface="微软雅黑" panose="020B0503020204020204" pitchFamily="34" charset="-122"/>
            </a:endParaRPr>
          </a:p>
          <a:p>
            <a:pPr eaLnBrk="1" hangingPunct="1"/>
            <a:endParaRPr lang="zh-CN" altLang="en-US" sz="2400">
              <a:ea typeface="微软雅黑" panose="020B0503020204020204" pitchFamily="34" charset="-122"/>
            </a:endParaRPr>
          </a:p>
        </p:txBody>
      </p:sp>
      <p:pic>
        <p:nvPicPr>
          <p:cNvPr id="2765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888" y="1895475"/>
            <a:ext cx="5095875"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4" name="TextBox 8"/>
          <p:cNvSpPr txBox="1">
            <a:spLocks noChangeArrowheads="1"/>
          </p:cNvSpPr>
          <p:nvPr/>
        </p:nvSpPr>
        <p:spPr bwMode="auto">
          <a:xfrm>
            <a:off x="5959475" y="4113213"/>
            <a:ext cx="58626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微软雅黑" panose="020B0503020204020204" pitchFamily="34" charset="-122"/>
              </a:rPr>
              <a:t>第二次聚合之后以此类推，以</a:t>
            </a:r>
            <a:r>
              <a:rPr lang="en-US" altLang="zh-CN" sz="2400" b="1">
                <a:ea typeface="微软雅黑" panose="020B0503020204020204" pitchFamily="34" charset="-122"/>
              </a:rPr>
              <a:t>A</a:t>
            </a:r>
            <a:r>
              <a:rPr lang="zh-CN" altLang="en-US" sz="2400" b="1">
                <a:ea typeface="微软雅黑" panose="020B0503020204020204" pitchFamily="34" charset="-122"/>
              </a:rPr>
              <a:t>结点为例</a:t>
            </a:r>
            <a:endParaRPr lang="en-US" altLang="zh-CN" sz="2400" b="1">
              <a:ea typeface="微软雅黑" panose="020B0503020204020204" pitchFamily="34" charset="-122"/>
            </a:endParaRPr>
          </a:p>
          <a:p>
            <a:pPr eaLnBrk="1" hangingPunct="1"/>
            <a:endParaRPr lang="en-US" altLang="zh-CN" sz="2400" b="1">
              <a:ea typeface="微软雅黑" panose="020B0503020204020204" pitchFamily="34" charset="-122"/>
            </a:endParaRPr>
          </a:p>
          <a:p>
            <a:pPr eaLnBrk="1" hangingPunct="1"/>
            <a:r>
              <a:rPr lang="zh-CN" altLang="en-US" sz="2000">
                <a:ea typeface="微软雅黑" panose="020B0503020204020204" pitchFamily="34" charset="-122"/>
              </a:rPr>
              <a:t>此时</a:t>
            </a:r>
            <a:r>
              <a:rPr lang="en-US" altLang="zh-CN" sz="2000">
                <a:ea typeface="微软雅黑" panose="020B0503020204020204" pitchFamily="34" charset="-122"/>
              </a:rPr>
              <a:t>A</a:t>
            </a:r>
            <a:r>
              <a:rPr lang="zh-CN" altLang="en-US" sz="2000">
                <a:ea typeface="微软雅黑" panose="020B0503020204020204" pitchFamily="34" charset="-122"/>
              </a:rPr>
              <a:t>聚合</a:t>
            </a:r>
            <a:r>
              <a:rPr lang="en-US" altLang="zh-CN" sz="2000">
                <a:ea typeface="微软雅黑" panose="020B0503020204020204" pitchFamily="34" charset="-122"/>
              </a:rPr>
              <a:t>C</a:t>
            </a:r>
            <a:r>
              <a:rPr lang="zh-CN" altLang="en-US" sz="2000">
                <a:ea typeface="微软雅黑" panose="020B0503020204020204" pitchFamily="34" charset="-122"/>
              </a:rPr>
              <a:t>的时候，</a:t>
            </a:r>
            <a:r>
              <a:rPr lang="en-US" altLang="zh-CN" sz="2000">
                <a:ea typeface="微软雅黑" panose="020B0503020204020204" pitchFamily="34" charset="-122"/>
              </a:rPr>
              <a:t>C</a:t>
            </a:r>
            <a:r>
              <a:rPr lang="zh-CN" altLang="en-US" sz="2000">
                <a:ea typeface="微软雅黑" panose="020B0503020204020204" pitchFamily="34" charset="-122"/>
              </a:rPr>
              <a:t>中有上一层聚合到的</a:t>
            </a:r>
            <a:r>
              <a:rPr lang="en-US" altLang="zh-CN" sz="2000">
                <a:ea typeface="微软雅黑" panose="020B0503020204020204" pitchFamily="34" charset="-122"/>
              </a:rPr>
              <a:t>E</a:t>
            </a:r>
            <a:r>
              <a:rPr lang="zh-CN" altLang="en-US" sz="2000">
                <a:ea typeface="微软雅黑" panose="020B0503020204020204" pitchFamily="34" charset="-122"/>
              </a:rPr>
              <a:t>的信息，所以这是</a:t>
            </a:r>
            <a:r>
              <a:rPr lang="en-US" altLang="zh-CN" sz="2000">
                <a:ea typeface="微软雅黑" panose="020B0503020204020204" pitchFamily="34" charset="-122"/>
              </a:rPr>
              <a:t>A</a:t>
            </a:r>
            <a:r>
              <a:rPr lang="zh-CN" altLang="en-US" sz="2000">
                <a:ea typeface="微软雅黑" panose="020B0503020204020204" pitchFamily="34" charset="-122"/>
              </a:rPr>
              <a:t>获得了二阶邻居</a:t>
            </a:r>
            <a:r>
              <a:rPr lang="en-US" altLang="zh-CN" sz="2000">
                <a:ea typeface="微软雅黑" panose="020B0503020204020204" pitchFamily="34" charset="-122"/>
              </a:rPr>
              <a:t>E</a:t>
            </a:r>
            <a:r>
              <a:rPr lang="zh-CN" altLang="en-US" sz="2000">
                <a:ea typeface="微软雅黑" panose="020B0503020204020204" pitchFamily="34" charset="-122"/>
              </a:rPr>
              <a:t>的特征</a:t>
            </a:r>
            <a:endParaRPr lang="zh-CN" altLang="en-US" sz="2000">
              <a:ea typeface="微软雅黑" panose="020B0503020204020204" pitchFamily="34" charset="-122"/>
            </a:endParaRPr>
          </a:p>
        </p:txBody>
      </p:sp>
      <p:sp>
        <p:nvSpPr>
          <p:cNvPr id="27655" name="矩形 2"/>
          <p:cNvSpPr>
            <a:spLocks noChangeArrowheads="1"/>
          </p:cNvSpPr>
          <p:nvPr/>
        </p:nvSpPr>
        <p:spPr bwMode="auto">
          <a:xfrm>
            <a:off x="6096000" y="1525588"/>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ea typeface="微软雅黑" panose="020B0503020204020204" pitchFamily="34" charset="-122"/>
              </a:rPr>
              <a:t>经过一次聚合之后：</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275" y="293688"/>
            <a:ext cx="4737100" cy="457200"/>
          </a:xfrm>
        </p:spPr>
        <p:txBody>
          <a:bodyPr rtlCol="0">
            <a:normAutofit fontScale="90000"/>
          </a:bodyPr>
          <a:lstStyle/>
          <a:p>
            <a:pPr eaLnBrk="1" fontAlgn="auto" hangingPunct="1">
              <a:spcAft>
                <a:spcPts val="0"/>
              </a:spcAft>
              <a:defRPr/>
            </a:pPr>
            <a:r>
              <a:rPr lang="zh-CN" altLang="en-US" smtClean="0">
                <a:latin typeface="+mn-lt"/>
                <a:ea typeface="+mn-ea"/>
                <a:cs typeface="+mn-ea"/>
                <a:sym typeface="+mn-lt"/>
              </a:rPr>
              <a:t>图神经网络</a:t>
            </a:r>
            <a:endParaRPr lang="zh-CN" altLang="en-US" dirty="0">
              <a:latin typeface="+mn-lt"/>
              <a:ea typeface="+mn-ea"/>
              <a:cs typeface="+mn-ea"/>
              <a:sym typeface="+mn-lt"/>
            </a:endParaRPr>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9941" y="1615725"/>
            <a:ext cx="6989762"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941" y="1615725"/>
            <a:ext cx="7204075" cy="384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291" y="1623663"/>
            <a:ext cx="7197725"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291" y="1623663"/>
            <a:ext cx="7204075"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5"/>
                                        </p:tgtEl>
                                        <p:attrNameLst>
                                          <p:attrName>style.visibility</p:attrName>
                                        </p:attrNameLst>
                                      </p:cBhvr>
                                      <p:to>
                                        <p:strVal val="visible"/>
                                      </p:to>
                                    </p:set>
                                    <p:animEffect transition="in" filter="fade">
                                      <p:cBhvr>
                                        <p:cTn id="18" dur="500"/>
                                        <p:tgtEl>
                                          <p:spTgt spid="20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184275" y="293688"/>
            <a:ext cx="4737100" cy="457200"/>
          </a:xfrm>
        </p:spPr>
        <p:txBody>
          <a:bodyPr/>
          <a:lstStyle/>
          <a:p>
            <a:pPr eaLnBrk="1" hangingPunct="1"/>
            <a:r>
              <a:rPr lang="zh-CN" altLang="en-US" smtClean="0"/>
              <a:t>图神经网络</a:t>
            </a:r>
            <a:endParaRPr lang="zh-CN" altLang="en-US" smtClean="0"/>
          </a:p>
        </p:txBody>
      </p:sp>
      <p:sp>
        <p:nvSpPr>
          <p:cNvPr id="29699" name="TextBox 3"/>
          <p:cNvSpPr txBox="1">
            <a:spLocks noChangeArrowheads="1"/>
          </p:cNvSpPr>
          <p:nvPr/>
        </p:nvSpPr>
        <p:spPr bwMode="auto">
          <a:xfrm>
            <a:off x="609517" y="947346"/>
            <a:ext cx="1104830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smtClean="0">
                <a:ea typeface="微软雅黑" panose="020B0503020204020204" pitchFamily="34" charset="-122"/>
              </a:rPr>
              <a:t>在图神经网络中我们得到了每一个节点的隐藏状态，那么我们如何将这些表示向量应用到某些下游任务中（如节点的分类或者图的分类）？</a:t>
            </a:r>
            <a:endParaRPr lang="en-US" altLang="zh-CN" sz="2000" b="1" smtClean="0">
              <a:ea typeface="微软雅黑" panose="020B0503020204020204" pitchFamily="34" charset="-122"/>
            </a:endParaRPr>
          </a:p>
          <a:p>
            <a:pPr eaLnBrk="1" hangingPunct="1"/>
            <a:r>
              <a:rPr lang="zh-CN" altLang="en-US" sz="2000" b="1" smtClean="0">
                <a:ea typeface="微软雅黑" panose="020B0503020204020204" pitchFamily="34" charset="-122"/>
              </a:rPr>
              <a:t>利用</a:t>
            </a:r>
            <a:r>
              <a:rPr lang="zh-CN" altLang="en-US" sz="2000" b="1">
                <a:ea typeface="微软雅黑" panose="020B0503020204020204" pitchFamily="34" charset="-122"/>
              </a:rPr>
              <a:t>更新函数</a:t>
            </a:r>
            <a:r>
              <a:rPr lang="en-US" altLang="zh-CN" sz="2000" b="1">
                <a:ea typeface="微软雅黑" panose="020B0503020204020204" pitchFamily="34" charset="-122"/>
              </a:rPr>
              <a:t>f,</a:t>
            </a:r>
            <a:r>
              <a:rPr lang="zh-CN" altLang="en-US" sz="2000" b="1">
                <a:ea typeface="微软雅黑" panose="020B0503020204020204" pitchFamily="34" charset="-122"/>
              </a:rPr>
              <a:t>不断地利用当前时刻邻居节点的隐藏状态作为部分输入来生成下一时刻中心节点的隐藏状态</a:t>
            </a:r>
            <a:r>
              <a:rPr lang="zh-CN" altLang="en-US" sz="2000" b="1" smtClean="0">
                <a:ea typeface="微软雅黑" panose="020B0503020204020204" pitchFamily="34" charset="-122"/>
              </a:rPr>
              <a:t>，经过</a:t>
            </a:r>
            <a:r>
              <a:rPr lang="en-US" altLang="zh-CN" sz="2000" b="1" smtClean="0">
                <a:ea typeface="微软雅黑" panose="020B0503020204020204" pitchFamily="34" charset="-122"/>
              </a:rPr>
              <a:t>T</a:t>
            </a:r>
            <a:r>
              <a:rPr lang="zh-CN" altLang="en-US" sz="2000" b="1" smtClean="0">
                <a:ea typeface="微软雅黑" panose="020B0503020204020204" pitchFamily="34" charset="-122"/>
              </a:rPr>
              <a:t>轮的迭代我们发现节点的隐藏状态变化很小了，这时候就需要</a:t>
            </a:r>
            <a:r>
              <a:rPr lang="zh-CN" altLang="en-US" sz="2000" b="1">
                <a:ea typeface="微软雅黑" panose="020B0503020204020204" pitchFamily="34" charset="-122"/>
              </a:rPr>
              <a:t>一个输出函数，适应不同的下游任务，论文中称为局部输出函数，用</a:t>
            </a:r>
            <a:r>
              <a:rPr lang="en-US" altLang="zh-CN" sz="2000" b="1">
                <a:ea typeface="微软雅黑" panose="020B0503020204020204" pitchFamily="34" charset="-122"/>
              </a:rPr>
              <a:t>g</a:t>
            </a:r>
            <a:r>
              <a:rPr lang="zh-CN" altLang="en-US" sz="2000" b="1">
                <a:ea typeface="微软雅黑" panose="020B0503020204020204" pitchFamily="34" charset="-122"/>
              </a:rPr>
              <a:t>表示</a:t>
            </a:r>
            <a:endParaRPr lang="zh-CN" altLang="en-US" sz="2000" b="1">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0255" y="2881222"/>
            <a:ext cx="6134907" cy="219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TextBox 2"/>
              <p:cNvSpPr txBox="1"/>
              <p:nvPr/>
            </p:nvSpPr>
            <p:spPr bwMode="auto">
              <a:xfrm>
                <a:off x="3800166" y="5441539"/>
                <a:ext cx="41207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𝒐</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r>
                        <a:rPr lang="en-US" altLang="zh-CN" sz="3000" b="1" i="1" smtClean="0">
                          <a:solidFill>
                            <a:schemeClr val="tx1"/>
                          </a:solidFill>
                          <a:latin typeface="Cambria Math" panose="02040503050406030204"/>
                          <a:ea typeface="微软雅黑" panose="020B0503020204020204" pitchFamily="34" charset="-122"/>
                        </a:rPr>
                        <m:t>𝒈</m:t>
                      </m:r>
                      <m:r>
                        <a:rPr lang="en-US" altLang="zh-CN" sz="3000" b="1" i="1" smtClean="0">
                          <a:solidFill>
                            <a:schemeClr val="tx1"/>
                          </a:solidFill>
                          <a:latin typeface="Cambria Math" panose="02040503050406030204"/>
                          <a:ea typeface="微软雅黑" panose="020B0503020204020204" pitchFamily="34" charset="-122"/>
                        </a:rPr>
                        <m:t>(</m:t>
                      </m:r>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𝒍</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𝒙</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oMath>
                  </m:oMathPara>
                </a14:m>
                <a:endParaRPr lang="zh-CN" altLang="en-US" sz="3000" b="1">
                  <a:solidFill>
                    <a:schemeClr val="tx1"/>
                  </a:solidFill>
                  <a:ea typeface="微软雅黑" panose="020B0503020204020204" pitchFamily="34" charset="-122"/>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3800166" y="5441539"/>
                <a:ext cx="4120737" cy="553998"/>
              </a:xfrm>
              <a:prstGeom prst="rect">
                <a:avLst/>
              </a:prstGeom>
              <a:blipFill rotWithShape="1">
                <a:blip r:embed="rId2"/>
                <a:stretch>
                  <a:fillRect l="-8" t="-40" r="13" b="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TextBox 3"/>
          <p:cNvSpPr txBox="1"/>
          <p:nvPr/>
        </p:nvSpPr>
        <p:spPr bwMode="auto">
          <a:xfrm>
            <a:off x="5104516" y="6026334"/>
            <a:ext cx="34913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rgbClr val="FF0000"/>
                </a:solidFill>
                <a:ea typeface="微软雅黑" panose="020B0503020204020204" pitchFamily="34" charset="-122"/>
              </a:rPr>
              <a:t>局部输出函数</a:t>
            </a:r>
            <a:endParaRPr lang="zh-CN" altLang="en-US" sz="20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TextBox 1"/>
              <p:cNvSpPr txBox="1"/>
              <p:nvPr/>
            </p:nvSpPr>
            <p:spPr bwMode="auto">
              <a:xfrm>
                <a:off x="7243948" y="5656342"/>
                <a:ext cx="3526971" cy="33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a:ea typeface="微软雅黑" panose="020B0503020204020204" pitchFamily="34" charset="-122"/>
                            </a:rPr>
                          </m:ctrlPr>
                        </m:sSubPr>
                        <m:e>
                          <m:r>
                            <a:rPr lang="en-US" altLang="zh-CN" sz="1600" b="1" i="1" smtClean="0">
                              <a:solidFill>
                                <a:srgbClr val="FF0000"/>
                              </a:solidFill>
                              <a:latin typeface="Cambria Math" panose="02040503050406030204"/>
                              <a:ea typeface="微软雅黑" panose="020B0503020204020204" pitchFamily="34" charset="-122"/>
                            </a:rPr>
                            <m:t>𝒍</m:t>
                          </m:r>
                        </m:e>
                        <m:sub>
                          <m:r>
                            <a:rPr lang="en-US" altLang="zh-CN" sz="1600" b="1" i="1" smtClean="0">
                              <a:solidFill>
                                <a:srgbClr val="FF0000"/>
                              </a:solidFill>
                              <a:latin typeface="Cambria Math" panose="02040503050406030204"/>
                              <a:ea typeface="微软雅黑" panose="020B0503020204020204" pitchFamily="34" charset="-122"/>
                            </a:rPr>
                            <m:t>𝒗</m:t>
                          </m:r>
                        </m:sub>
                      </m:sSub>
                      <m:r>
                        <a:rPr lang="zh-CN" altLang="en-US" sz="1600" b="1" i="1" smtClean="0">
                          <a:solidFill>
                            <a:srgbClr val="FF0000"/>
                          </a:solidFill>
                          <a:latin typeface="Cambria Math" panose="02040503050406030204"/>
                          <a:ea typeface="微软雅黑" panose="020B0503020204020204" pitchFamily="34" charset="-122"/>
                        </a:rPr>
                        <m:t>为</m:t>
                      </m:r>
                      <m:r>
                        <a:rPr lang="zh-CN" altLang="en-US" sz="1600" b="1" i="1">
                          <a:solidFill>
                            <a:srgbClr val="FF0000"/>
                          </a:solidFill>
                          <a:latin typeface="Cambria Math" panose="02040503050406030204"/>
                          <a:ea typeface="微软雅黑" panose="020B0503020204020204" pitchFamily="34" charset="-122"/>
                        </a:rPr>
                        <m:t>节点</m:t>
                      </m:r>
                      <m:r>
                        <a:rPr lang="en-US" altLang="zh-CN" sz="1600" b="1" i="1" smtClean="0">
                          <a:solidFill>
                            <a:srgbClr val="FF0000"/>
                          </a:solidFill>
                          <a:latin typeface="Cambria Math" panose="02040503050406030204"/>
                          <a:ea typeface="微软雅黑" panose="020B0503020204020204" pitchFamily="34" charset="-122"/>
                        </a:rPr>
                        <m:t>𝒗</m:t>
                      </m:r>
                      <m:r>
                        <a:rPr lang="zh-CN" altLang="en-US" sz="1600" b="1" i="1" smtClean="0">
                          <a:solidFill>
                            <a:srgbClr val="FF0000"/>
                          </a:solidFill>
                          <a:latin typeface="Cambria Math" panose="02040503050406030204"/>
                          <a:ea typeface="微软雅黑" panose="020B0503020204020204" pitchFamily="34" charset="-122"/>
                        </a:rPr>
                        <m:t>的</m:t>
                      </m:r>
                      <m:r>
                        <a:rPr lang="zh-CN" altLang="en-US" sz="1600" b="1" i="1">
                          <a:solidFill>
                            <a:srgbClr val="FF0000"/>
                          </a:solidFill>
                          <a:latin typeface="Cambria Math" panose="02040503050406030204"/>
                          <a:ea typeface="微软雅黑" panose="020B0503020204020204" pitchFamily="34" charset="-122"/>
                        </a:rPr>
                        <m:t>特征</m:t>
                      </m:r>
                      <m:r>
                        <a:rPr lang="zh-CN" altLang="en-US" sz="1600" b="1" i="1" smtClean="0">
                          <a:solidFill>
                            <a:srgbClr val="FF0000"/>
                          </a:solidFill>
                          <a:latin typeface="Cambria Math" panose="02040503050406030204"/>
                          <a:ea typeface="微软雅黑" panose="020B0503020204020204" pitchFamily="34" charset="-122"/>
                        </a:rPr>
                        <m:t>向量，</m:t>
                      </m:r>
                      <m:sSub>
                        <m:sSubPr>
                          <m:ctrlPr>
                            <a:rPr lang="en-US" altLang="zh-CN" sz="1600" b="1" i="1" smtClean="0">
                              <a:solidFill>
                                <a:srgbClr val="FF0000"/>
                              </a:solidFill>
                              <a:latin typeface="Cambria Math" panose="02040503050406030204"/>
                              <a:ea typeface="微软雅黑" panose="020B0503020204020204" pitchFamily="34" charset="-122"/>
                            </a:rPr>
                          </m:ctrlPr>
                        </m:sSubPr>
                        <m:e>
                          <m:r>
                            <a:rPr lang="en-US" altLang="zh-CN" sz="1600" b="1" i="1" smtClean="0">
                              <a:solidFill>
                                <a:srgbClr val="FF0000"/>
                              </a:solidFill>
                              <a:latin typeface="Cambria Math" panose="02040503050406030204"/>
                              <a:ea typeface="微软雅黑" panose="020B0503020204020204" pitchFamily="34" charset="-122"/>
                            </a:rPr>
                            <m:t>𝒙</m:t>
                          </m:r>
                        </m:e>
                        <m:sub>
                          <m:r>
                            <a:rPr lang="en-US" altLang="zh-CN" sz="1600" b="1" i="1" smtClean="0">
                              <a:solidFill>
                                <a:srgbClr val="FF0000"/>
                              </a:solidFill>
                              <a:latin typeface="Cambria Math" panose="02040503050406030204"/>
                              <a:ea typeface="微软雅黑" panose="020B0503020204020204" pitchFamily="34" charset="-122"/>
                            </a:rPr>
                            <m:t>𝒗</m:t>
                          </m:r>
                        </m:sub>
                      </m:sSub>
                      <m:r>
                        <a:rPr lang="zh-CN" altLang="en-US" sz="1600" b="1" i="1" smtClean="0">
                          <a:solidFill>
                            <a:srgbClr val="FF0000"/>
                          </a:solidFill>
                          <a:latin typeface="Cambria Math" panose="02040503050406030204"/>
                          <a:ea typeface="微软雅黑" panose="020B0503020204020204" pitchFamily="34" charset="-122"/>
                        </a:rPr>
                        <m:t>为</m:t>
                      </m:r>
                      <m:r>
                        <a:rPr lang="zh-CN" altLang="en-US" sz="1600" b="1" i="1">
                          <a:solidFill>
                            <a:srgbClr val="FF0000"/>
                          </a:solidFill>
                          <a:latin typeface="Cambria Math" panose="02040503050406030204"/>
                          <a:ea typeface="微软雅黑" panose="020B0503020204020204" pitchFamily="34" charset="-122"/>
                        </a:rPr>
                        <m:t>节点</m:t>
                      </m:r>
                      <m:r>
                        <a:rPr lang="en-US" altLang="zh-CN" sz="1600" b="1" i="1" smtClean="0">
                          <a:solidFill>
                            <a:srgbClr val="FF0000"/>
                          </a:solidFill>
                          <a:latin typeface="Cambria Math" panose="02040503050406030204"/>
                          <a:ea typeface="微软雅黑" panose="020B0503020204020204" pitchFamily="34" charset="-122"/>
                        </a:rPr>
                        <m:t>𝒗</m:t>
                      </m:r>
                      <m:r>
                        <a:rPr lang="zh-CN" altLang="en-US" sz="1600" b="1" i="1" smtClean="0">
                          <a:solidFill>
                            <a:srgbClr val="FF0000"/>
                          </a:solidFill>
                          <a:latin typeface="Cambria Math" panose="02040503050406030204"/>
                          <a:ea typeface="微软雅黑" panose="020B0503020204020204" pitchFamily="34" charset="-122"/>
                        </a:rPr>
                        <m:t>的</m:t>
                      </m:r>
                      <m:r>
                        <a:rPr lang="zh-CN" altLang="en-US" sz="1600" b="1" i="1">
                          <a:solidFill>
                            <a:srgbClr val="FF0000"/>
                          </a:solidFill>
                          <a:latin typeface="Cambria Math" panose="02040503050406030204"/>
                          <a:ea typeface="微软雅黑" panose="020B0503020204020204" pitchFamily="34" charset="-122"/>
                        </a:rPr>
                        <m:t>隐藏</m:t>
                      </m:r>
                      <m:r>
                        <a:rPr lang="zh-CN" altLang="en-US" sz="1600" b="1" i="1" smtClean="0">
                          <a:solidFill>
                            <a:srgbClr val="FF0000"/>
                          </a:solidFill>
                          <a:latin typeface="Cambria Math" panose="02040503050406030204"/>
                          <a:ea typeface="微软雅黑" panose="020B0503020204020204" pitchFamily="34" charset="-122"/>
                        </a:rPr>
                        <m:t>状态</m:t>
                      </m:r>
                    </m:oMath>
                  </m:oMathPara>
                </a14:m>
                <a:endParaRPr lang="zh-CN" altLang="en-US" sz="1600" b="1">
                  <a:solidFill>
                    <a:srgbClr val="FF0000"/>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7243948" y="5656342"/>
                <a:ext cx="3526971" cy="339195"/>
              </a:xfrm>
              <a:prstGeom prst="rect">
                <a:avLst/>
              </a:prstGeom>
              <a:blipFill rotWithShape="1">
                <a:blip r:embed="rId3"/>
                <a:stretch>
                  <a:fillRect l="-14" t="-117" r="1" b="-54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184275" y="293688"/>
            <a:ext cx="4737100" cy="457200"/>
          </a:xfrm>
        </p:spPr>
        <p:txBody>
          <a:bodyPr/>
          <a:lstStyle/>
          <a:p>
            <a:pPr eaLnBrk="1" hangingPunct="1"/>
            <a:r>
              <a:rPr lang="zh-CN" altLang="en-US" smtClean="0"/>
              <a:t>图神经网络</a:t>
            </a:r>
            <a:endParaRPr lang="zh-CN" altLang="en-US" smtClean="0"/>
          </a:p>
        </p:txBody>
      </p:sp>
      <mc:AlternateContent xmlns:mc="http://schemas.openxmlformats.org/markup-compatibility/2006">
        <mc:Choice xmlns:a14="http://schemas.microsoft.com/office/drawing/2010/main" Requires="a14">
          <p:sp>
            <p:nvSpPr>
              <p:cNvPr id="3" name="TextBox 2"/>
              <p:cNvSpPr txBox="1"/>
              <p:nvPr/>
            </p:nvSpPr>
            <p:spPr bwMode="auto">
              <a:xfrm>
                <a:off x="5759532" y="4720646"/>
                <a:ext cx="41207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𝒐</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r>
                        <a:rPr lang="en-US" altLang="zh-CN" sz="3000" b="1" i="1" smtClean="0">
                          <a:solidFill>
                            <a:schemeClr val="tx1"/>
                          </a:solidFill>
                          <a:latin typeface="Cambria Math" panose="02040503050406030204"/>
                          <a:ea typeface="微软雅黑" panose="020B0503020204020204" pitchFamily="34" charset="-122"/>
                        </a:rPr>
                        <m:t>𝒈</m:t>
                      </m:r>
                      <m:r>
                        <a:rPr lang="en-US" altLang="zh-CN" sz="3000" b="1" i="1" smtClean="0">
                          <a:solidFill>
                            <a:schemeClr val="tx1"/>
                          </a:solidFill>
                          <a:latin typeface="Cambria Math" panose="02040503050406030204"/>
                          <a:ea typeface="微软雅黑" panose="020B0503020204020204" pitchFamily="34" charset="-122"/>
                        </a:rPr>
                        <m:t>(</m:t>
                      </m:r>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𝒍</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𝒙</m:t>
                          </m:r>
                        </m:e>
                        <m:sub>
                          <m:r>
                            <a:rPr lang="en-US" altLang="zh-CN" sz="3000" b="1" i="1" smtClean="0">
                              <a:solidFill>
                                <a:schemeClr val="tx1"/>
                              </a:solidFill>
                              <a:latin typeface="Cambria Math" panose="02040503050406030204"/>
                              <a:ea typeface="微软雅黑" panose="020B0503020204020204" pitchFamily="34" charset="-122"/>
                            </a:rPr>
                            <m:t>𝒗</m:t>
                          </m:r>
                        </m:sub>
                      </m:sSub>
                      <m:r>
                        <a:rPr lang="en-US" altLang="zh-CN" sz="3000" b="1" i="1" smtClean="0">
                          <a:solidFill>
                            <a:schemeClr val="tx1"/>
                          </a:solidFill>
                          <a:latin typeface="Cambria Math" panose="02040503050406030204"/>
                          <a:ea typeface="微软雅黑" panose="020B0503020204020204" pitchFamily="34" charset="-122"/>
                        </a:rPr>
                        <m:t>)</m:t>
                      </m:r>
                    </m:oMath>
                  </m:oMathPara>
                </a14:m>
                <a:endParaRPr lang="zh-CN" altLang="en-US" sz="3000" b="1">
                  <a:solidFill>
                    <a:schemeClr val="tx1"/>
                  </a:solidFill>
                  <a:ea typeface="微软雅黑" panose="020B0503020204020204" pitchFamily="34" charset="-122"/>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5759532" y="4720646"/>
                <a:ext cx="4120737" cy="553998"/>
              </a:xfrm>
              <a:prstGeom prst="rect">
                <a:avLst/>
              </a:prstGeom>
              <a:blipFill rotWithShape="1">
                <a:blip r:embed="rId1"/>
                <a:stretch>
                  <a:fillRect l="-2" t="-10" r="7" b="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4" y="2313938"/>
            <a:ext cx="4718122" cy="28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bwMode="auto">
          <a:xfrm>
            <a:off x="3633556" y="847287"/>
            <a:ext cx="45865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r>
              <a:rPr lang="en-US" altLang="zh-CN" sz="3000" b="1" smtClean="0">
                <a:ea typeface="微软雅黑" panose="020B0503020204020204" pitchFamily="34" charset="-122"/>
              </a:rPr>
              <a:t>Example:</a:t>
            </a:r>
            <a:r>
              <a:rPr lang="zh-CN" altLang="en-US" sz="3000" b="1" smtClean="0">
                <a:ea typeface="微软雅黑" panose="020B0503020204020204" pitchFamily="34" charset="-122"/>
              </a:rPr>
              <a:t>蛋白质活性分类</a:t>
            </a:r>
            <a:endParaRPr lang="zh-CN" altLang="en-US" sz="3000" b="1">
              <a:ea typeface="微软雅黑" panose="020B0503020204020204" pitchFamily="34" charset="-122"/>
            </a:endParaRPr>
          </a:p>
        </p:txBody>
      </p:sp>
      <p:sp>
        <p:nvSpPr>
          <p:cNvPr id="4" name="TextBox 3"/>
          <p:cNvSpPr txBox="1"/>
          <p:nvPr/>
        </p:nvSpPr>
        <p:spPr bwMode="auto">
          <a:xfrm>
            <a:off x="522514" y="1298275"/>
            <a:ext cx="108777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3000" b="1" smtClean="0">
                <a:ea typeface="微软雅黑" panose="020B0503020204020204" pitchFamily="34" charset="-122"/>
              </a:rPr>
              <a:t>下图根据蛋白质的化学分子结构构建了一张图，然后对每一张图进行分类，即该结构下的蛋白质是否具有活性</a:t>
            </a:r>
            <a:endParaRPr lang="zh-CN" altLang="en-US" sz="3000" b="1">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530" y="2433045"/>
            <a:ext cx="5925788" cy="212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bwMode="auto">
          <a:xfrm>
            <a:off x="522512" y="5595277"/>
            <a:ext cx="113884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ea typeface="微软雅黑" panose="020B0503020204020204" pitchFamily="34" charset="-122"/>
              </a:rPr>
              <a:t>首先图上每个节点都有一个特征向量，通过不断迭代，每个节点都会得到其对应的隐藏向量，当停止迭代时，就将这些隐藏状态输入到</a:t>
            </a:r>
            <a:r>
              <a:rPr lang="en-US" altLang="zh-CN" sz="2000" b="1" smtClean="0">
                <a:ea typeface="微软雅黑" panose="020B0503020204020204" pitchFamily="34" charset="-122"/>
              </a:rPr>
              <a:t>g</a:t>
            </a:r>
            <a:r>
              <a:rPr lang="zh-CN" altLang="en-US" sz="2000" b="1" smtClean="0">
                <a:ea typeface="微软雅黑" panose="020B0503020204020204" pitchFamily="34" charset="-122"/>
              </a:rPr>
              <a:t>这个函数，使用函数输出的值去做分类，然后利用反向传播去训练</a:t>
            </a:r>
            <a:r>
              <a:rPr lang="en-US" altLang="zh-CN" sz="2000" b="1" smtClean="0">
                <a:ea typeface="微软雅黑" panose="020B0503020204020204" pitchFamily="34" charset="-122"/>
              </a:rPr>
              <a:t>g</a:t>
            </a:r>
            <a:r>
              <a:rPr lang="zh-CN" altLang="en-US" sz="2000" b="1" smtClean="0">
                <a:ea typeface="微软雅黑" panose="020B0503020204020204" pitchFamily="34" charset="-122"/>
              </a:rPr>
              <a:t>和</a:t>
            </a:r>
            <a:r>
              <a:rPr lang="en-US" altLang="zh-CN" sz="2000" b="1" smtClean="0">
                <a:ea typeface="微软雅黑" panose="020B0503020204020204" pitchFamily="34" charset="-122"/>
              </a:rPr>
              <a:t>f</a:t>
            </a:r>
            <a:r>
              <a:rPr lang="zh-CN" altLang="en-US" sz="2000" b="1" smtClean="0">
                <a:ea typeface="微软雅黑" panose="020B0503020204020204" pitchFamily="34" charset="-122"/>
              </a:rPr>
              <a:t>这两个函数</a:t>
            </a:r>
            <a:endParaRPr lang="zh-CN" altLang="en-US" sz="20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3429000"/>
          </a:xfrm>
          <a:prstGeom prst="rect">
            <a:avLst/>
          </a:prstGeom>
          <a:blipFill dpi="0" rotWithShape="1">
            <a:blip r:embed="rId1" cstate="screen"/>
            <a:srcRec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矩形 5"/>
          <p:cNvSpPr/>
          <p:nvPr/>
        </p:nvSpPr>
        <p:spPr>
          <a:xfrm>
            <a:off x="1989138" y="4098925"/>
            <a:ext cx="1885950" cy="1885950"/>
          </a:xfrm>
          <a:prstGeom prst="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b="1" dirty="0">
                <a:solidFill>
                  <a:schemeClr val="bg1"/>
                </a:solidFill>
                <a:cs typeface="+mn-ea"/>
                <a:sym typeface="+mn-lt"/>
              </a:rPr>
              <a:t>PART </a:t>
            </a:r>
            <a:endParaRPr lang="en-US" altLang="zh-CN" sz="3200" b="1" dirty="0">
              <a:solidFill>
                <a:schemeClr val="bg1"/>
              </a:solidFill>
              <a:cs typeface="+mn-ea"/>
              <a:sym typeface="+mn-lt"/>
            </a:endParaRPr>
          </a:p>
          <a:p>
            <a:pPr algn="ctr" fontAlgn="auto">
              <a:spcBef>
                <a:spcPts val="0"/>
              </a:spcBef>
              <a:spcAft>
                <a:spcPts val="0"/>
              </a:spcAft>
              <a:defRPr/>
            </a:pPr>
            <a:r>
              <a:rPr lang="en-US" altLang="zh-CN" sz="3200" b="1" dirty="0">
                <a:solidFill>
                  <a:schemeClr val="bg1"/>
                </a:solidFill>
                <a:cs typeface="+mn-ea"/>
                <a:sym typeface="+mn-lt"/>
              </a:rPr>
              <a:t>THREE</a:t>
            </a:r>
            <a:endParaRPr lang="zh-CN" altLang="en-US" sz="3200" b="1" dirty="0">
              <a:solidFill>
                <a:schemeClr val="bg1"/>
              </a:solidFill>
              <a:cs typeface="+mn-ea"/>
              <a:sym typeface="+mn-lt"/>
            </a:endParaRPr>
          </a:p>
        </p:txBody>
      </p:sp>
      <p:sp>
        <p:nvSpPr>
          <p:cNvPr id="13" name="文本框 12"/>
          <p:cNvSpPr txBox="1"/>
          <p:nvPr/>
        </p:nvSpPr>
        <p:spPr>
          <a:xfrm>
            <a:off x="4535488" y="5213350"/>
            <a:ext cx="2084387" cy="369888"/>
          </a:xfrm>
          <a:prstGeom prst="rect">
            <a:avLst/>
          </a:prstGeom>
          <a:noFill/>
          <a:effectLst>
            <a:outerShdw blurRad="215900" algn="ctr" rotWithShape="0">
              <a:prstClr val="black">
                <a:alpha val="40000"/>
              </a:prstClr>
            </a:outerShdw>
          </a:effectLst>
        </p:spPr>
        <p:txBody>
          <a:bodyPr>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图卷积神经网络</a:t>
            </a:r>
            <a:endParaRPr lang="zh-CN" altLang="en-US" b="1" dirty="0">
              <a:solidFill>
                <a:schemeClr val="tx1">
                  <a:lumMod val="65000"/>
                  <a:lumOff val="35000"/>
                </a:schemeClr>
              </a:solidFill>
              <a:latin typeface="+mn-lt"/>
              <a:ea typeface="+mn-ea"/>
              <a:cs typeface="+mn-ea"/>
              <a:sym typeface="+mn-lt"/>
            </a:endParaRPr>
          </a:p>
        </p:txBody>
      </p:sp>
      <p:sp>
        <p:nvSpPr>
          <p:cNvPr id="19" name="文本框 18"/>
          <p:cNvSpPr txBox="1"/>
          <p:nvPr/>
        </p:nvSpPr>
        <p:spPr>
          <a:xfrm>
            <a:off x="4535487" y="5614988"/>
            <a:ext cx="3296080" cy="369332"/>
          </a:xfrm>
          <a:prstGeom prst="rect">
            <a:avLst/>
          </a:prstGeom>
          <a:noFill/>
          <a:effectLst>
            <a:outerShdw blurRad="2159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基于自编码器的图神经网络</a:t>
            </a:r>
            <a:endParaRPr lang="zh-CN" altLang="en-US" b="1" dirty="0">
              <a:solidFill>
                <a:schemeClr val="tx1">
                  <a:lumMod val="65000"/>
                  <a:lumOff val="35000"/>
                </a:schemeClr>
              </a:solidFill>
              <a:latin typeface="+mn-lt"/>
              <a:ea typeface="+mn-ea"/>
              <a:cs typeface="+mn-ea"/>
              <a:sym typeface="+mn-lt"/>
            </a:endParaRPr>
          </a:p>
        </p:txBody>
      </p:sp>
      <p:sp>
        <p:nvSpPr>
          <p:cNvPr id="9" name="文本框 6"/>
          <p:cNvSpPr txBox="1"/>
          <p:nvPr/>
        </p:nvSpPr>
        <p:spPr>
          <a:xfrm>
            <a:off x="4319588" y="4098925"/>
            <a:ext cx="5900737" cy="923925"/>
          </a:xfrm>
          <a:prstGeom prst="rect">
            <a:avLst/>
          </a:prstGeom>
          <a:noFill/>
          <a:effectLst>
            <a:outerShdw blurRad="203200" dist="38100" dir="2700000" algn="tl" rotWithShape="0">
              <a:prstClr val="black">
                <a:alpha val="40000"/>
              </a:prstClr>
            </a:outerShdw>
          </a:effectLst>
        </p:spPr>
        <p:txBody>
          <a:bodyPr>
            <a:spAutoFit/>
          </a:bodyPr>
          <a:lstStyle/>
          <a:p>
            <a:pPr algn="ctr" fontAlgn="auto">
              <a:spcBef>
                <a:spcPts val="0"/>
              </a:spcBef>
              <a:spcAft>
                <a:spcPts val="0"/>
              </a:spcAft>
              <a:defRPr/>
            </a:pPr>
            <a:r>
              <a:rPr lang="zh-CN" altLang="en-US" sz="5400" b="1">
                <a:solidFill>
                  <a:srgbClr val="0070C0"/>
                </a:solidFill>
                <a:latin typeface="+mn-lt"/>
                <a:ea typeface="+mn-ea"/>
                <a:cs typeface="+mn-ea"/>
                <a:sym typeface="+mn-lt"/>
              </a:rPr>
              <a:t>图神经网络的变体</a:t>
            </a:r>
            <a:endParaRPr lang="zh-CN" altLang="en-US" sz="5400" b="1" dirty="0">
              <a:solidFill>
                <a:srgbClr val="0070C0"/>
              </a:solidFill>
              <a:latin typeface="+mn-lt"/>
              <a:ea typeface="+mn-ea"/>
              <a:cs typeface="+mn-ea"/>
              <a:sym typeface="+mn-lt"/>
            </a:endParaRPr>
          </a:p>
        </p:txBody>
      </p:sp>
      <p:sp>
        <p:nvSpPr>
          <p:cNvPr id="10" name="文本框 13"/>
          <p:cNvSpPr txBox="1"/>
          <p:nvPr/>
        </p:nvSpPr>
        <p:spPr>
          <a:xfrm>
            <a:off x="7536067" y="5198872"/>
            <a:ext cx="2791273" cy="369332"/>
          </a:xfrm>
          <a:prstGeom prst="rect">
            <a:avLst/>
          </a:prstGeom>
          <a:noFill/>
          <a:effectLst>
            <a:outerShdw blurRad="2159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基于注意力的图神经网络</a:t>
            </a:r>
            <a:endParaRPr lang="zh-CN" altLang="en-US" b="1" dirty="0">
              <a:solidFill>
                <a:schemeClr val="tx1">
                  <a:lumMod val="65000"/>
                  <a:lumOff val="35000"/>
                </a:schemeClr>
              </a:solidFill>
              <a:latin typeface="+mn-lt"/>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9"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0"/>
          <p:cNvSpPr>
            <a:spLocks noGrp="1"/>
          </p:cNvSpPr>
          <p:nvPr>
            <p:ph type="title"/>
          </p:nvPr>
        </p:nvSpPr>
        <p:spPr>
          <a:xfrm>
            <a:off x="1184275" y="293688"/>
            <a:ext cx="4737100" cy="457200"/>
          </a:xfrm>
        </p:spPr>
        <p:txBody>
          <a:bodyPr/>
          <a:lstStyle/>
          <a:p>
            <a:pPr eaLnBrk="1" hangingPunct="1"/>
            <a:r>
              <a:rPr lang="zh-CN" altLang="en-US" b="1"/>
              <a:t>图</a:t>
            </a:r>
            <a:r>
              <a:rPr lang="zh-CN" altLang="en-US" b="1" smtClean="0"/>
              <a:t>神经网络变体</a:t>
            </a:r>
            <a:endParaRPr lang="zh-CN" altLang="en-US" b="1" smtClean="0"/>
          </a:p>
        </p:txBody>
      </p:sp>
      <p:sp>
        <p:nvSpPr>
          <p:cNvPr id="2" name="TextBox 1"/>
          <p:cNvSpPr txBox="1"/>
          <p:nvPr/>
        </p:nvSpPr>
        <p:spPr bwMode="auto">
          <a:xfrm>
            <a:off x="783771" y="1306286"/>
            <a:ext cx="108777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ea typeface="微软雅黑" panose="020B0503020204020204" pitchFamily="34" charset="-122"/>
              </a:rPr>
              <a:t>由于</a:t>
            </a:r>
            <a:r>
              <a:rPr lang="en-US" altLang="zh-CN" sz="2000" b="1" smtClean="0">
                <a:ea typeface="微软雅黑" panose="020B0503020204020204" pitchFamily="34" charset="-122"/>
              </a:rPr>
              <a:t>CNN</a:t>
            </a:r>
            <a:r>
              <a:rPr lang="zh-CN" altLang="en-US" sz="2000" b="1" smtClean="0">
                <a:ea typeface="微软雅黑" panose="020B0503020204020204" pitchFamily="34" charset="-122"/>
              </a:rPr>
              <a:t>已经在图像识别，自然语言处理等多个领域取得了不俗的成绩，但其只能高效地处理网格和序列等这样规则的欧式数据，不能有效地处理像社交多媒体网络数据，化学成分结构数据，等图结构的非欧式数据上，提出了</a:t>
            </a:r>
            <a:r>
              <a:rPr lang="zh-CN" altLang="en-US" sz="2000" b="1" smtClean="0">
                <a:solidFill>
                  <a:srgbClr val="FF0000"/>
                </a:solidFill>
                <a:ea typeface="微软雅黑" panose="020B0503020204020204" pitchFamily="34" charset="-122"/>
              </a:rPr>
              <a:t>图卷积神经网络（</a:t>
            </a:r>
            <a:r>
              <a:rPr lang="en-US" altLang="zh-CN" sz="2000" b="1" smtClean="0">
                <a:solidFill>
                  <a:srgbClr val="FF0000"/>
                </a:solidFill>
                <a:ea typeface="微软雅黑" panose="020B0503020204020204" pitchFamily="34" charset="-122"/>
              </a:rPr>
              <a:t>graph convolutional network,GCN</a:t>
            </a:r>
            <a:r>
              <a:rPr lang="zh-CN" altLang="en-US" sz="2000" b="1" smtClean="0">
                <a:ea typeface="微软雅黑" panose="020B0503020204020204" pitchFamily="34" charset="-122"/>
              </a:rPr>
              <a:t>），</a:t>
            </a:r>
            <a:r>
              <a:rPr lang="en-US" altLang="zh-CN" sz="2000" b="1" smtClean="0">
                <a:ea typeface="微软雅黑" panose="020B0503020204020204" pitchFamily="34" charset="-122"/>
              </a:rPr>
              <a:t>GCN</a:t>
            </a:r>
            <a:r>
              <a:rPr lang="zh-CN" altLang="en-US" sz="2000" b="1" smtClean="0">
                <a:ea typeface="微软雅黑" panose="020B0503020204020204" pitchFamily="34" charset="-122"/>
              </a:rPr>
              <a:t>是</a:t>
            </a:r>
            <a:r>
              <a:rPr lang="en-US" altLang="zh-CN" sz="2000" b="1" smtClean="0">
                <a:ea typeface="微软雅黑" panose="020B0503020204020204" pitchFamily="34" charset="-122"/>
              </a:rPr>
              <a:t>GNN</a:t>
            </a:r>
            <a:r>
              <a:rPr lang="zh-CN" altLang="en-US" sz="2000" b="1" smtClean="0">
                <a:ea typeface="微软雅黑" panose="020B0503020204020204" pitchFamily="34" charset="-122"/>
              </a:rPr>
              <a:t>种一个重要分支，现有的大多数模型基本都是基于此基础上变化推导而来。</a:t>
            </a:r>
            <a:endParaRPr lang="zh-CN" altLang="en-US" sz="2000" b="1">
              <a:ea typeface="微软雅黑" panose="020B0503020204020204" pitchFamily="34" charset="-122"/>
            </a:endParaRPr>
          </a:p>
        </p:txBody>
      </p:sp>
      <p:sp>
        <p:nvSpPr>
          <p:cNvPr id="4" name="TextBox 3"/>
          <p:cNvSpPr txBox="1"/>
          <p:nvPr/>
        </p:nvSpPr>
        <p:spPr bwMode="auto">
          <a:xfrm>
            <a:off x="783771" y="3123209"/>
            <a:ext cx="108777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ea typeface="微软雅黑" panose="020B0503020204020204" pitchFamily="34" charset="-122"/>
              </a:rPr>
              <a:t>同时又因为注意力机制的能够帮助模型只关心最重要的部分，最后做出决策处理，所以引入注意力机制可以通过改进卷积方法，从而构建一个强大的模型，在处理一些任务时能够取得更好的性能。所以有学者就将注意力机制引入到了图神经网络中对邻居节点聚合的过程中，提出了</a:t>
            </a:r>
            <a:r>
              <a:rPr lang="zh-CN" altLang="en-US" sz="2000" b="1" smtClean="0">
                <a:solidFill>
                  <a:srgbClr val="FF0000"/>
                </a:solidFill>
                <a:ea typeface="微软雅黑" panose="020B0503020204020204" pitchFamily="34" charset="-122"/>
              </a:rPr>
              <a:t>基于注意力的图神经网络</a:t>
            </a:r>
            <a:endParaRPr lang="zh-CN" altLang="en-US" sz="2000" b="1">
              <a:solidFill>
                <a:srgbClr val="FF0000"/>
              </a:solidFill>
              <a:ea typeface="微软雅黑" panose="020B0503020204020204" pitchFamily="34" charset="-122"/>
            </a:endParaRPr>
          </a:p>
        </p:txBody>
      </p:sp>
      <p:sp>
        <p:nvSpPr>
          <p:cNvPr id="5" name="TextBox 4"/>
          <p:cNvSpPr txBox="1"/>
          <p:nvPr/>
        </p:nvSpPr>
        <p:spPr bwMode="auto">
          <a:xfrm>
            <a:off x="783771" y="4809506"/>
            <a:ext cx="10800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ea typeface="微软雅黑" panose="020B0503020204020204" pitchFamily="34" charset="-122"/>
              </a:rPr>
              <a:t>在无监督的学习任务中，自编码器（</a:t>
            </a:r>
            <a:r>
              <a:rPr lang="en-US" altLang="zh-CN" sz="2000" b="1" smtClean="0">
                <a:ea typeface="微软雅黑" panose="020B0503020204020204" pitchFamily="34" charset="-122"/>
              </a:rPr>
              <a:t>autoencoder,AE</a:t>
            </a:r>
            <a:r>
              <a:rPr lang="zh-CN" altLang="en-US" sz="2000" b="1" smtClean="0">
                <a:ea typeface="微软雅黑" panose="020B0503020204020204" pitchFamily="34" charset="-122"/>
              </a:rPr>
              <a:t>）及其变体借助于神经网络模型实现隐表示学习，使其具有强大的数据特征提取能力，基于如上特点，有学者就提出了</a:t>
            </a:r>
            <a:r>
              <a:rPr lang="zh-CN" altLang="en-US" sz="2000" b="1" smtClean="0">
                <a:solidFill>
                  <a:srgbClr val="FF0000"/>
                </a:solidFill>
                <a:ea typeface="微软雅黑" panose="020B0503020204020204" pitchFamily="34" charset="-122"/>
              </a:rPr>
              <a:t>基于自编码器的图神经网络</a:t>
            </a:r>
            <a:r>
              <a:rPr lang="zh-CN" altLang="en-US" sz="2000" b="1" smtClean="0">
                <a:ea typeface="微软雅黑" panose="020B0503020204020204" pitchFamily="34" charset="-122"/>
              </a:rPr>
              <a:t>，其通过将变分自编码器应用到对图结构数据的处理上，利用隐变量学习出无向图的可解释隐表示</a:t>
            </a:r>
            <a:endParaRPr lang="zh-CN" altLang="en-US" sz="20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smtClean="0"/>
              <a:t>图神经网络分类</a:t>
            </a:r>
            <a:endParaRPr lang="zh-CN" altLang="en-US" b="1"/>
          </a:p>
        </p:txBody>
      </p:sp>
      <p:sp>
        <p:nvSpPr>
          <p:cNvPr id="5" name="矩形 4"/>
          <p:cNvSpPr/>
          <p:nvPr/>
        </p:nvSpPr>
        <p:spPr>
          <a:xfrm>
            <a:off x="690112" y="3209027"/>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bwMode="auto">
          <a:xfrm>
            <a:off x="966158" y="3278038"/>
            <a:ext cx="2682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chemeClr val="bg1"/>
                </a:solidFill>
                <a:ea typeface="微软雅黑" panose="020B0503020204020204" pitchFamily="34" charset="-122"/>
              </a:rPr>
              <a:t>图神经网络</a:t>
            </a:r>
            <a:endParaRPr lang="zh-CN" altLang="en-US" sz="2000" b="1">
              <a:solidFill>
                <a:schemeClr val="bg1"/>
              </a:solidFill>
              <a:ea typeface="微软雅黑" panose="020B0503020204020204" pitchFamily="34" charset="-122"/>
            </a:endParaRPr>
          </a:p>
        </p:txBody>
      </p:sp>
      <p:sp>
        <p:nvSpPr>
          <p:cNvPr id="15" name="矩形 14"/>
          <p:cNvSpPr/>
          <p:nvPr/>
        </p:nvSpPr>
        <p:spPr>
          <a:xfrm>
            <a:off x="3243530" y="5916030"/>
            <a:ext cx="2544794" cy="775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265096" y="4552796"/>
            <a:ext cx="2605179" cy="674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43531" y="1268084"/>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endCxn id="17" idx="1"/>
          </p:cNvCxnSpPr>
          <p:nvPr/>
        </p:nvCxnSpPr>
        <p:spPr>
          <a:xfrm flipV="1">
            <a:off x="2786331" y="1535503"/>
            <a:ext cx="457200" cy="1940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15" idx="1"/>
          </p:cNvCxnSpPr>
          <p:nvPr/>
        </p:nvCxnSpPr>
        <p:spPr>
          <a:xfrm>
            <a:off x="2786331" y="3476445"/>
            <a:ext cx="457199" cy="2827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bwMode="auto">
          <a:xfrm>
            <a:off x="3329795" y="1335447"/>
            <a:ext cx="2682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chemeClr val="bg1"/>
                </a:solidFill>
                <a:ea typeface="微软雅黑" panose="020B0503020204020204" pitchFamily="34" charset="-122"/>
              </a:rPr>
              <a:t>图卷积神经网络</a:t>
            </a:r>
            <a:endParaRPr lang="zh-CN" altLang="en-US" sz="2000" b="1">
              <a:solidFill>
                <a:schemeClr val="bg1"/>
              </a:solidFill>
              <a:ea typeface="微软雅黑" panose="020B0503020204020204" pitchFamily="34" charset="-122"/>
            </a:endParaRPr>
          </a:p>
        </p:txBody>
      </p:sp>
      <p:sp>
        <p:nvSpPr>
          <p:cNvPr id="25" name="TextBox 24"/>
          <p:cNvSpPr txBox="1"/>
          <p:nvPr/>
        </p:nvSpPr>
        <p:spPr bwMode="auto">
          <a:xfrm>
            <a:off x="3243531" y="4536107"/>
            <a:ext cx="26828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000" b="1" smtClean="0">
                <a:solidFill>
                  <a:schemeClr val="bg1"/>
                </a:solidFill>
                <a:ea typeface="微软雅黑" panose="020B0503020204020204" pitchFamily="34" charset="-122"/>
              </a:rPr>
              <a:t>基于注意力的图神经网络</a:t>
            </a:r>
            <a:endParaRPr lang="zh-CN" altLang="en-US" sz="2000" b="1">
              <a:solidFill>
                <a:schemeClr val="bg1"/>
              </a:solidFill>
              <a:ea typeface="微软雅黑" panose="020B0503020204020204" pitchFamily="34" charset="-122"/>
            </a:endParaRPr>
          </a:p>
        </p:txBody>
      </p:sp>
      <p:sp>
        <p:nvSpPr>
          <p:cNvPr id="28" name="TextBox 27"/>
          <p:cNvSpPr txBox="1"/>
          <p:nvPr/>
        </p:nvSpPr>
        <p:spPr bwMode="auto">
          <a:xfrm>
            <a:off x="3243531" y="6004086"/>
            <a:ext cx="26828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chemeClr val="bg1"/>
                </a:solidFill>
                <a:ea typeface="微软雅黑" panose="020B0503020204020204" pitchFamily="34" charset="-122"/>
              </a:rPr>
              <a:t>基于自编码器的图神经网络</a:t>
            </a:r>
            <a:endParaRPr lang="zh-CN" altLang="en-US" sz="2000" b="1">
              <a:solidFill>
                <a:schemeClr val="bg1"/>
              </a:solidFill>
              <a:ea typeface="微软雅黑" panose="020B0503020204020204" pitchFamily="34" charset="-122"/>
            </a:endParaRPr>
          </a:p>
        </p:txBody>
      </p:sp>
      <p:sp>
        <p:nvSpPr>
          <p:cNvPr id="31" name="矩形 30"/>
          <p:cNvSpPr/>
          <p:nvPr/>
        </p:nvSpPr>
        <p:spPr>
          <a:xfrm>
            <a:off x="6251269" y="1268084"/>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51271" y="2840969"/>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bwMode="auto">
          <a:xfrm>
            <a:off x="6376353" y="1326937"/>
            <a:ext cx="1846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400" b="1" smtClean="0">
                <a:solidFill>
                  <a:schemeClr val="bg1"/>
                </a:solidFill>
                <a:ea typeface="微软雅黑" panose="020B0503020204020204" pitchFamily="34" charset="-122"/>
              </a:rPr>
              <a:t>基于空间域的图卷积神经网络</a:t>
            </a:r>
            <a:endParaRPr lang="zh-CN" altLang="en-US" sz="1400" b="1">
              <a:solidFill>
                <a:schemeClr val="bg1"/>
              </a:solidFill>
              <a:ea typeface="微软雅黑" panose="020B0503020204020204" pitchFamily="34" charset="-122"/>
            </a:endParaRPr>
          </a:p>
        </p:txBody>
      </p:sp>
      <p:sp>
        <p:nvSpPr>
          <p:cNvPr id="34" name="TextBox 33"/>
          <p:cNvSpPr txBox="1"/>
          <p:nvPr/>
        </p:nvSpPr>
        <p:spPr bwMode="auto">
          <a:xfrm>
            <a:off x="6376356" y="2840969"/>
            <a:ext cx="1846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400" b="1" smtClean="0">
                <a:solidFill>
                  <a:schemeClr val="bg1"/>
                </a:solidFill>
                <a:ea typeface="微软雅黑" panose="020B0503020204020204" pitchFamily="34" charset="-122"/>
              </a:rPr>
              <a:t>基于谱域的图卷积神经网络</a:t>
            </a:r>
            <a:endParaRPr lang="zh-CN" altLang="en-US" sz="1400" b="1">
              <a:solidFill>
                <a:schemeClr val="bg1"/>
              </a:solidFill>
              <a:ea typeface="微软雅黑" panose="020B0503020204020204" pitchFamily="34" charset="-122"/>
            </a:endParaRPr>
          </a:p>
        </p:txBody>
      </p:sp>
      <p:sp>
        <p:nvSpPr>
          <p:cNvPr id="35" name="矩形 34"/>
          <p:cNvSpPr/>
          <p:nvPr/>
        </p:nvSpPr>
        <p:spPr>
          <a:xfrm>
            <a:off x="9294237" y="961845"/>
            <a:ext cx="1048109" cy="38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bwMode="auto">
          <a:xfrm>
            <a:off x="9444483" y="1019160"/>
            <a:ext cx="9230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smtClean="0">
                <a:solidFill>
                  <a:schemeClr val="bg1"/>
                </a:solidFill>
                <a:ea typeface="微软雅黑" panose="020B0503020204020204" pitchFamily="34" charset="-122"/>
              </a:rPr>
              <a:t>NN4G</a:t>
            </a:r>
            <a:endParaRPr lang="zh-CN" altLang="en-US" sz="1400" b="1">
              <a:solidFill>
                <a:schemeClr val="bg1"/>
              </a:solidFill>
              <a:ea typeface="微软雅黑" panose="020B0503020204020204" pitchFamily="34" charset="-122"/>
            </a:endParaRPr>
          </a:p>
        </p:txBody>
      </p:sp>
      <p:sp>
        <p:nvSpPr>
          <p:cNvPr id="37" name="TextBox 36"/>
          <p:cNvSpPr txBox="1"/>
          <p:nvPr/>
        </p:nvSpPr>
        <p:spPr bwMode="auto">
          <a:xfrm>
            <a:off x="9381941" y="1588547"/>
            <a:ext cx="9230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smtClean="0">
                <a:solidFill>
                  <a:schemeClr val="bg1"/>
                </a:solidFill>
                <a:ea typeface="微软雅黑" panose="020B0503020204020204" pitchFamily="34" charset="-122"/>
              </a:rPr>
              <a:t>NN4G</a:t>
            </a:r>
            <a:endParaRPr lang="zh-CN" altLang="en-US" sz="1400" b="1">
              <a:solidFill>
                <a:schemeClr val="bg1"/>
              </a:solidFill>
              <a:ea typeface="微软雅黑" panose="020B0503020204020204" pitchFamily="34" charset="-122"/>
            </a:endParaRPr>
          </a:p>
        </p:txBody>
      </p:sp>
      <p:sp>
        <p:nvSpPr>
          <p:cNvPr id="38" name="矩形 37"/>
          <p:cNvSpPr/>
          <p:nvPr/>
        </p:nvSpPr>
        <p:spPr>
          <a:xfrm>
            <a:off x="9319400" y="1532627"/>
            <a:ext cx="1048109" cy="38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endCxn id="25" idx="1"/>
          </p:cNvCxnSpPr>
          <p:nvPr/>
        </p:nvCxnSpPr>
        <p:spPr>
          <a:xfrm>
            <a:off x="2786331" y="3476445"/>
            <a:ext cx="457200" cy="14136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bwMode="auto">
          <a:xfrm>
            <a:off x="9433695" y="1588546"/>
            <a:ext cx="769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smtClean="0">
                <a:solidFill>
                  <a:schemeClr val="bg1"/>
                </a:solidFill>
                <a:ea typeface="微软雅黑" panose="020B0503020204020204" pitchFamily="34" charset="-122"/>
              </a:rPr>
              <a:t>DCNN</a:t>
            </a:r>
            <a:endParaRPr lang="zh-CN" altLang="en-US" sz="1400" b="1">
              <a:solidFill>
                <a:schemeClr val="bg1"/>
              </a:solidFill>
              <a:ea typeface="微软雅黑" panose="020B0503020204020204" pitchFamily="34" charset="-122"/>
            </a:endParaRPr>
          </a:p>
        </p:txBody>
      </p:sp>
      <p:sp>
        <p:nvSpPr>
          <p:cNvPr id="43" name="矩形 42"/>
          <p:cNvSpPr/>
          <p:nvPr/>
        </p:nvSpPr>
        <p:spPr>
          <a:xfrm>
            <a:off x="9319400" y="2123535"/>
            <a:ext cx="1048109" cy="38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bwMode="auto">
          <a:xfrm>
            <a:off x="9381941" y="2216989"/>
            <a:ext cx="9604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100" b="1" smtClean="0">
                <a:solidFill>
                  <a:schemeClr val="bg1"/>
                </a:solidFill>
                <a:ea typeface="微软雅黑" panose="020B0503020204020204" pitchFamily="34" charset="-122"/>
              </a:rPr>
              <a:t>GraphSage</a:t>
            </a:r>
            <a:endParaRPr lang="zh-CN" altLang="en-US" sz="1100" b="1">
              <a:solidFill>
                <a:schemeClr val="bg1"/>
              </a:solidFill>
              <a:ea typeface="微软雅黑" panose="020B0503020204020204" pitchFamily="34" charset="-122"/>
            </a:endParaRPr>
          </a:p>
        </p:txBody>
      </p:sp>
      <p:cxnSp>
        <p:nvCxnSpPr>
          <p:cNvPr id="29" name="直接箭头连接符 28"/>
          <p:cNvCxnSpPr>
            <a:stCxn id="31" idx="3"/>
            <a:endCxn id="35" idx="1"/>
          </p:cNvCxnSpPr>
          <p:nvPr/>
        </p:nvCxnSpPr>
        <p:spPr>
          <a:xfrm flipV="1">
            <a:off x="8347488" y="1153065"/>
            <a:ext cx="946749" cy="38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1" idx="3"/>
            <a:endCxn id="38" idx="1"/>
          </p:cNvCxnSpPr>
          <p:nvPr/>
        </p:nvCxnSpPr>
        <p:spPr>
          <a:xfrm>
            <a:off x="8347488" y="1535503"/>
            <a:ext cx="971912" cy="188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1" idx="3"/>
            <a:endCxn id="43" idx="1"/>
          </p:cNvCxnSpPr>
          <p:nvPr/>
        </p:nvCxnSpPr>
        <p:spPr>
          <a:xfrm>
            <a:off x="8347488" y="1535503"/>
            <a:ext cx="971912" cy="779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1" idx="1"/>
          </p:cNvCxnSpPr>
          <p:nvPr/>
        </p:nvCxnSpPr>
        <p:spPr>
          <a:xfrm>
            <a:off x="5339750" y="1535503"/>
            <a:ext cx="9115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32" idx="1"/>
          </p:cNvCxnSpPr>
          <p:nvPr/>
        </p:nvCxnSpPr>
        <p:spPr>
          <a:xfrm>
            <a:off x="5339750" y="1535502"/>
            <a:ext cx="911521" cy="1572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9305022" y="3285225"/>
            <a:ext cx="1048109" cy="38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294237" y="4657306"/>
            <a:ext cx="2274502" cy="552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9265838" y="2720140"/>
            <a:ext cx="2153016" cy="38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bwMode="auto">
          <a:xfrm>
            <a:off x="9294237" y="3305260"/>
            <a:ext cx="11767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a:solidFill>
                  <a:schemeClr val="bg1"/>
                </a:solidFill>
                <a:ea typeface="微软雅黑" panose="020B0503020204020204" pitchFamily="34" charset="-122"/>
              </a:rPr>
              <a:t>ChebyNet</a:t>
            </a:r>
            <a:endParaRPr lang="zh-CN" altLang="en-US" sz="1400" b="1">
              <a:solidFill>
                <a:schemeClr val="bg1"/>
              </a:solidFill>
              <a:ea typeface="微软雅黑" panose="020B0503020204020204" pitchFamily="34" charset="-122"/>
            </a:endParaRPr>
          </a:p>
        </p:txBody>
      </p:sp>
      <p:sp>
        <p:nvSpPr>
          <p:cNvPr id="50" name="TextBox 49"/>
          <p:cNvSpPr txBox="1"/>
          <p:nvPr/>
        </p:nvSpPr>
        <p:spPr bwMode="auto">
          <a:xfrm>
            <a:off x="9336647" y="2782040"/>
            <a:ext cx="20329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en-US" altLang="zh-CN" sz="1400" b="1">
                <a:solidFill>
                  <a:schemeClr val="bg1"/>
                </a:solidFill>
                <a:ea typeface="微软雅黑" panose="020B0503020204020204" pitchFamily="34" charset="-122"/>
              </a:rPr>
              <a:t>Spectral Graph CNN</a:t>
            </a:r>
            <a:endParaRPr lang="zh-CN" altLang="en-US" sz="1400" b="1">
              <a:solidFill>
                <a:schemeClr val="bg1"/>
              </a:solidFill>
              <a:ea typeface="微软雅黑" panose="020B0503020204020204" pitchFamily="34" charset="-122"/>
            </a:endParaRPr>
          </a:p>
          <a:p>
            <a:pPr eaLnBrk="1" hangingPunct="1"/>
            <a:endParaRPr lang="zh-CN" altLang="en-US" sz="1400" b="1">
              <a:solidFill>
                <a:schemeClr val="bg1"/>
              </a:solidFill>
              <a:ea typeface="微软雅黑" panose="020B0503020204020204" pitchFamily="34" charset="-122"/>
            </a:endParaRPr>
          </a:p>
        </p:txBody>
      </p:sp>
      <p:sp>
        <p:nvSpPr>
          <p:cNvPr id="51" name="TextBox 50"/>
          <p:cNvSpPr txBox="1"/>
          <p:nvPr/>
        </p:nvSpPr>
        <p:spPr bwMode="auto">
          <a:xfrm>
            <a:off x="9398832" y="4673305"/>
            <a:ext cx="20653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en-US" altLang="zh-CN" sz="1400" b="1">
                <a:solidFill>
                  <a:schemeClr val="bg1"/>
                </a:solidFill>
                <a:ea typeface="微软雅黑" panose="020B0503020204020204" pitchFamily="34" charset="-122"/>
              </a:rPr>
              <a:t>Graph wavelet neural network</a:t>
            </a:r>
            <a:endParaRPr lang="zh-CN" altLang="en-US" sz="1400" b="1">
              <a:solidFill>
                <a:schemeClr val="bg1"/>
              </a:solidFill>
              <a:ea typeface="微软雅黑" panose="020B0503020204020204" pitchFamily="34" charset="-122"/>
            </a:endParaRPr>
          </a:p>
          <a:p>
            <a:pPr eaLnBrk="1" hangingPunct="1"/>
            <a:endParaRPr lang="zh-CN" altLang="en-US" sz="1400" b="1">
              <a:solidFill>
                <a:schemeClr val="bg1"/>
              </a:solidFill>
              <a:ea typeface="微软雅黑" panose="020B0503020204020204" pitchFamily="34" charset="-122"/>
            </a:endParaRPr>
          </a:p>
        </p:txBody>
      </p:sp>
      <p:cxnSp>
        <p:nvCxnSpPr>
          <p:cNvPr id="53" name="直接箭头连接符 52"/>
          <p:cNvCxnSpPr>
            <a:stCxn id="32" idx="3"/>
            <a:endCxn id="55" idx="1"/>
          </p:cNvCxnSpPr>
          <p:nvPr/>
        </p:nvCxnSpPr>
        <p:spPr>
          <a:xfrm>
            <a:off x="8347490" y="3108388"/>
            <a:ext cx="957532" cy="368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2" idx="3"/>
            <a:endCxn id="57" idx="1"/>
          </p:cNvCxnSpPr>
          <p:nvPr/>
        </p:nvCxnSpPr>
        <p:spPr>
          <a:xfrm flipV="1">
            <a:off x="8347490" y="2911360"/>
            <a:ext cx="918348" cy="197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2" idx="3"/>
            <a:endCxn id="56" idx="1"/>
          </p:cNvCxnSpPr>
          <p:nvPr/>
        </p:nvCxnSpPr>
        <p:spPr>
          <a:xfrm>
            <a:off x="8347490" y="3108388"/>
            <a:ext cx="946747" cy="1825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6376356" y="4622630"/>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bwMode="auto">
          <a:xfrm>
            <a:off x="6868059" y="4673305"/>
            <a:ext cx="18891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3000" b="1" smtClean="0">
                <a:solidFill>
                  <a:schemeClr val="bg1"/>
                </a:solidFill>
                <a:ea typeface="微软雅黑" panose="020B0503020204020204" pitchFamily="34" charset="-122"/>
              </a:rPr>
              <a:t>GAT</a:t>
            </a:r>
            <a:endParaRPr lang="zh-CN" altLang="en-US" sz="3000" b="1">
              <a:solidFill>
                <a:schemeClr val="bg1"/>
              </a:solidFill>
              <a:ea typeface="微软雅黑" panose="020B0503020204020204" pitchFamily="34" charset="-122"/>
            </a:endParaRPr>
          </a:p>
        </p:txBody>
      </p:sp>
      <p:sp>
        <p:nvSpPr>
          <p:cNvPr id="71" name="矩形 70"/>
          <p:cNvSpPr/>
          <p:nvPr/>
        </p:nvSpPr>
        <p:spPr>
          <a:xfrm>
            <a:off x="6376356" y="5560034"/>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61"/>
          <p:cNvSpPr txBox="1"/>
          <p:nvPr/>
        </p:nvSpPr>
        <p:spPr bwMode="auto">
          <a:xfrm>
            <a:off x="6921250" y="5560034"/>
            <a:ext cx="1869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3000" b="1" smtClean="0">
                <a:solidFill>
                  <a:schemeClr val="bg1"/>
                </a:solidFill>
                <a:ea typeface="微软雅黑" panose="020B0503020204020204" pitchFamily="34" charset="-122"/>
              </a:rPr>
              <a:t>GAE</a:t>
            </a:r>
            <a:endParaRPr lang="zh-CN" altLang="en-US" sz="3000" b="1">
              <a:solidFill>
                <a:schemeClr val="bg1"/>
              </a:solidFill>
              <a:ea typeface="微软雅黑" panose="020B0503020204020204" pitchFamily="34" charset="-122"/>
            </a:endParaRPr>
          </a:p>
        </p:txBody>
      </p:sp>
      <p:sp>
        <p:nvSpPr>
          <p:cNvPr id="73" name="矩形 72"/>
          <p:cNvSpPr/>
          <p:nvPr/>
        </p:nvSpPr>
        <p:spPr>
          <a:xfrm>
            <a:off x="6376353" y="6255999"/>
            <a:ext cx="2096219" cy="5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bwMode="auto">
          <a:xfrm>
            <a:off x="6741547" y="6284148"/>
            <a:ext cx="17310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3000" b="1" smtClean="0">
                <a:solidFill>
                  <a:schemeClr val="bg1"/>
                </a:solidFill>
                <a:ea typeface="微软雅黑" panose="020B0503020204020204" pitchFamily="34" charset="-122"/>
              </a:rPr>
              <a:t>VGAE</a:t>
            </a:r>
            <a:endParaRPr lang="zh-CN" altLang="en-US" sz="3000" b="1">
              <a:solidFill>
                <a:schemeClr val="bg1"/>
              </a:solidFill>
              <a:ea typeface="微软雅黑" panose="020B0503020204020204" pitchFamily="34" charset="-122"/>
            </a:endParaRPr>
          </a:p>
        </p:txBody>
      </p:sp>
      <p:cxnSp>
        <p:nvCxnSpPr>
          <p:cNvPr id="65" name="直接箭头连接符 64"/>
          <p:cNvCxnSpPr>
            <a:stCxn id="25" idx="3"/>
            <a:endCxn id="69" idx="1"/>
          </p:cNvCxnSpPr>
          <p:nvPr/>
        </p:nvCxnSpPr>
        <p:spPr>
          <a:xfrm flipV="1">
            <a:off x="5926347" y="4890049"/>
            <a:ext cx="45000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28" idx="3"/>
            <a:endCxn id="71" idx="1"/>
          </p:cNvCxnSpPr>
          <p:nvPr/>
        </p:nvCxnSpPr>
        <p:spPr>
          <a:xfrm flipV="1">
            <a:off x="5926347" y="5827453"/>
            <a:ext cx="450009" cy="5305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8" idx="3"/>
            <a:endCxn id="73" idx="1"/>
          </p:cNvCxnSpPr>
          <p:nvPr/>
        </p:nvCxnSpPr>
        <p:spPr>
          <a:xfrm>
            <a:off x="5926347" y="6358029"/>
            <a:ext cx="450006" cy="165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302509" y="3983901"/>
            <a:ext cx="2144744" cy="398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bwMode="auto">
          <a:xfrm>
            <a:off x="9818291" y="4027956"/>
            <a:ext cx="17416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600" b="1" smtClean="0">
                <a:solidFill>
                  <a:schemeClr val="bg1"/>
                </a:solidFill>
                <a:ea typeface="微软雅黑" panose="020B0503020204020204" pitchFamily="34" charset="-122"/>
              </a:rPr>
              <a:t>GCN</a:t>
            </a:r>
            <a:endParaRPr lang="zh-CN" altLang="en-US" sz="1600" b="1">
              <a:solidFill>
                <a:schemeClr val="bg1"/>
              </a:solidFill>
              <a:ea typeface="微软雅黑" panose="020B0503020204020204" pitchFamily="34" charset="-122"/>
            </a:endParaRPr>
          </a:p>
        </p:txBody>
      </p:sp>
      <p:cxnSp>
        <p:nvCxnSpPr>
          <p:cNvPr id="11" name="直接箭头连接符 10"/>
          <p:cNvCxnSpPr>
            <a:stCxn id="32" idx="3"/>
            <a:endCxn id="7" idx="1"/>
          </p:cNvCxnSpPr>
          <p:nvPr/>
        </p:nvCxnSpPr>
        <p:spPr>
          <a:xfrm>
            <a:off x="8347490" y="3108388"/>
            <a:ext cx="955019" cy="1074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525" y="817268"/>
            <a:ext cx="11623304" cy="600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0"/>
          <p:cNvSpPr>
            <a:spLocks noGrp="1"/>
          </p:cNvSpPr>
          <p:nvPr>
            <p:ph type="title"/>
          </p:nvPr>
        </p:nvSpPr>
        <p:spPr>
          <a:xfrm>
            <a:off x="1184275" y="293688"/>
            <a:ext cx="4737100" cy="457200"/>
          </a:xfrm>
        </p:spPr>
        <p:txBody>
          <a:bodyPr/>
          <a:lstStyle/>
          <a:p>
            <a:pPr eaLnBrk="1" hangingPunct="1"/>
            <a:r>
              <a:rPr lang="zh-CN" altLang="en-US" b="1" smtClean="0"/>
              <a:t>图卷积神经网络</a:t>
            </a:r>
            <a:endParaRPr lang="zh-CN" altLang="en-US" b="1" smtClean="0"/>
          </a:p>
        </p:txBody>
      </p:sp>
      <p:sp>
        <p:nvSpPr>
          <p:cNvPr id="31747" name="TextBox 21"/>
          <p:cNvSpPr txBox="1">
            <a:spLocks noChangeArrowheads="1"/>
          </p:cNvSpPr>
          <p:nvPr/>
        </p:nvSpPr>
        <p:spPr bwMode="auto">
          <a:xfrm>
            <a:off x="701675" y="1016000"/>
            <a:ext cx="104505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a:solidFill>
                  <a:srgbClr val="FF0000"/>
                </a:solidFill>
                <a:ea typeface="微软雅黑" panose="020B0503020204020204" pitchFamily="34" charset="-122"/>
              </a:rPr>
              <a:t>什么是卷积？</a:t>
            </a:r>
            <a:endParaRPr lang="zh-CN" altLang="en-US" sz="3000" b="1">
              <a:solidFill>
                <a:srgbClr val="FF0000"/>
              </a:solidFill>
              <a:ea typeface="微软雅黑" panose="020B0503020204020204" pitchFamily="34" charset="-122"/>
            </a:endParaRPr>
          </a:p>
        </p:txBody>
      </p:sp>
      <p:sp>
        <p:nvSpPr>
          <p:cNvPr id="31748" name="TextBox 23"/>
          <p:cNvSpPr txBox="1">
            <a:spLocks noChangeArrowheads="1"/>
          </p:cNvSpPr>
          <p:nvPr/>
        </p:nvSpPr>
        <p:spPr bwMode="auto">
          <a:xfrm>
            <a:off x="701675" y="1668463"/>
            <a:ext cx="104505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卷积是对两个函数进行的一种数学操作，即</a:t>
            </a:r>
            <a:r>
              <a:rPr lang="en-US" altLang="zh-CN" sz="2400">
                <a:ea typeface="微软雅黑" panose="020B0503020204020204" pitchFamily="34" charset="-122"/>
              </a:rPr>
              <a:t>f</a:t>
            </a:r>
            <a:r>
              <a:rPr lang="zh-CN" altLang="en-US" sz="2400">
                <a:ea typeface="微软雅黑" panose="020B0503020204020204" pitchFamily="34" charset="-122"/>
              </a:rPr>
              <a:t>和</a:t>
            </a:r>
            <a:r>
              <a:rPr lang="en-US" altLang="zh-CN" sz="2400">
                <a:ea typeface="微软雅黑" panose="020B0503020204020204" pitchFamily="34" charset="-122"/>
              </a:rPr>
              <a:t>g</a:t>
            </a:r>
            <a:r>
              <a:rPr lang="zh-CN" altLang="en-US" sz="2400">
                <a:ea typeface="微软雅黑" panose="020B0503020204020204" pitchFamily="34" charset="-122"/>
              </a:rPr>
              <a:t>共同作用从而生成第三个函数</a:t>
            </a:r>
            <a:r>
              <a:rPr lang="en-US" altLang="zh-CN" sz="2400">
                <a:ea typeface="微软雅黑" panose="020B0503020204020204" pitchFamily="34" charset="-122"/>
              </a:rPr>
              <a:t>h</a:t>
            </a:r>
            <a:endParaRPr lang="zh-CN" altLang="en-US" sz="2400">
              <a:ea typeface="微软雅黑" panose="020B0503020204020204" pitchFamily="34" charset="-122"/>
            </a:endParaRPr>
          </a:p>
        </p:txBody>
      </p:sp>
      <p:pic>
        <p:nvPicPr>
          <p:cNvPr id="31751"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1815" y="3144838"/>
            <a:ext cx="419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815" y="4787871"/>
            <a:ext cx="3411537"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3" name="TextBox 4"/>
          <p:cNvSpPr txBox="1">
            <a:spLocks noChangeArrowheads="1"/>
          </p:cNvSpPr>
          <p:nvPr/>
        </p:nvSpPr>
        <p:spPr bwMode="auto">
          <a:xfrm>
            <a:off x="3501815" y="2671433"/>
            <a:ext cx="3451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一维的连续卷积</a:t>
            </a:r>
            <a:endParaRPr lang="zh-CN" altLang="en-US" sz="2400" b="1">
              <a:solidFill>
                <a:srgbClr val="FF0000"/>
              </a:solidFill>
            </a:endParaRPr>
          </a:p>
        </p:txBody>
      </p:sp>
      <p:sp>
        <p:nvSpPr>
          <p:cNvPr id="31754" name="TextBox 17"/>
          <p:cNvSpPr txBox="1">
            <a:spLocks noChangeArrowheads="1"/>
          </p:cNvSpPr>
          <p:nvPr/>
        </p:nvSpPr>
        <p:spPr bwMode="auto">
          <a:xfrm>
            <a:off x="3462127" y="4241262"/>
            <a:ext cx="3451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二维的离散卷积</a:t>
            </a:r>
            <a:endParaRPr lang="zh-CN" altLang="en-US" sz="2400" b="1">
              <a:solidFill>
                <a:srgbClr val="FF0000"/>
              </a:solidFill>
            </a:endParaRPr>
          </a:p>
        </p:txBody>
      </p:sp>
      <p:pic>
        <p:nvPicPr>
          <p:cNvPr id="3175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550" y="4589463"/>
            <a:ext cx="2963863"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4952" y="0"/>
            <a:ext cx="3173904" cy="164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3429000"/>
          </a:xfrm>
          <a:prstGeom prst="rect">
            <a:avLst/>
          </a:prstGeom>
          <a:blipFill dpi="0" rotWithShape="1">
            <a:blip r:embed="rId1" cstate="screen"/>
            <a:srcRec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矩形 5"/>
          <p:cNvSpPr/>
          <p:nvPr/>
        </p:nvSpPr>
        <p:spPr>
          <a:xfrm>
            <a:off x="1989138" y="4098925"/>
            <a:ext cx="1885950" cy="1885950"/>
          </a:xfrm>
          <a:prstGeom prst="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b="1" dirty="0">
                <a:solidFill>
                  <a:schemeClr val="bg1"/>
                </a:solidFill>
                <a:cs typeface="+mn-ea"/>
                <a:sym typeface="+mn-lt"/>
              </a:rPr>
              <a:t>PART ONE</a:t>
            </a:r>
            <a:endParaRPr lang="zh-CN" altLang="en-US" sz="4000" b="1" dirty="0">
              <a:solidFill>
                <a:schemeClr val="bg1"/>
              </a:solidFill>
              <a:cs typeface="+mn-ea"/>
              <a:sym typeface="+mn-lt"/>
            </a:endParaRPr>
          </a:p>
        </p:txBody>
      </p:sp>
      <p:sp>
        <p:nvSpPr>
          <p:cNvPr id="7" name="文本框 6"/>
          <p:cNvSpPr txBox="1"/>
          <p:nvPr/>
        </p:nvSpPr>
        <p:spPr>
          <a:xfrm>
            <a:off x="4319588" y="4098925"/>
            <a:ext cx="7288212" cy="923925"/>
          </a:xfrm>
          <a:prstGeom prst="rect">
            <a:avLst/>
          </a:prstGeom>
          <a:noFill/>
          <a:effectLst>
            <a:outerShdw blurRad="177800" algn="ctr" rotWithShape="0">
              <a:prstClr val="black">
                <a:alpha val="40000"/>
              </a:prstClr>
            </a:outerShdw>
          </a:effectLst>
        </p:spPr>
        <p:txBody>
          <a:bodyPr>
            <a:spAutoFit/>
          </a:bodyPr>
          <a:lstStyle/>
          <a:p>
            <a:pPr algn="ctr" fontAlgn="auto">
              <a:spcBef>
                <a:spcPts val="0"/>
              </a:spcBef>
              <a:spcAft>
                <a:spcPts val="0"/>
              </a:spcAft>
              <a:defRPr/>
            </a:pPr>
            <a:r>
              <a:rPr lang="zh-CN" altLang="en-US" sz="5400" b="1">
                <a:solidFill>
                  <a:srgbClr val="0070C0"/>
                </a:solidFill>
                <a:latin typeface="+mn-lt"/>
                <a:ea typeface="+mn-ea"/>
                <a:cs typeface="+mn-ea"/>
                <a:sym typeface="+mn-lt"/>
              </a:rPr>
              <a:t>为什么需要图神经网络</a:t>
            </a:r>
            <a:endParaRPr lang="zh-CN" altLang="en-US" sz="5400" b="1" dirty="0">
              <a:solidFill>
                <a:srgbClr val="0070C0"/>
              </a:solidFill>
              <a:latin typeface="+mn-lt"/>
              <a:ea typeface="+mn-ea"/>
              <a:cs typeface="+mn-ea"/>
              <a:sym typeface="+mn-lt"/>
            </a:endParaRPr>
          </a:p>
        </p:txBody>
      </p:sp>
      <p:sp>
        <p:nvSpPr>
          <p:cNvPr id="12" name="文本框 11"/>
          <p:cNvSpPr txBox="1"/>
          <p:nvPr/>
        </p:nvSpPr>
        <p:spPr>
          <a:xfrm>
            <a:off x="4659313" y="5138738"/>
            <a:ext cx="1611312" cy="368300"/>
          </a:xfrm>
          <a:prstGeom prst="rect">
            <a:avLst/>
          </a:prstGeom>
          <a:noFill/>
          <a:effectLst>
            <a:outerShdw blurRad="177800" algn="ctr"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欧式空间</a:t>
            </a:r>
            <a:endParaRPr lang="zh-CN" altLang="en-US" b="1" dirty="0">
              <a:solidFill>
                <a:schemeClr val="tx1">
                  <a:lumMod val="65000"/>
                  <a:lumOff val="35000"/>
                </a:schemeClr>
              </a:solidFill>
              <a:latin typeface="+mn-lt"/>
              <a:ea typeface="+mn-ea"/>
              <a:cs typeface="+mn-ea"/>
              <a:sym typeface="+mn-lt"/>
            </a:endParaRPr>
          </a:p>
        </p:txBody>
      </p:sp>
      <p:sp>
        <p:nvSpPr>
          <p:cNvPr id="13" name="文本框 12"/>
          <p:cNvSpPr txBox="1"/>
          <p:nvPr/>
        </p:nvSpPr>
        <p:spPr>
          <a:xfrm>
            <a:off x="6894513" y="5143500"/>
            <a:ext cx="1611312" cy="369888"/>
          </a:xfrm>
          <a:prstGeom prst="rect">
            <a:avLst/>
          </a:prstGeom>
          <a:noFill/>
          <a:effectLst>
            <a:outerShdw blurRad="177800" algn="ctr"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非欧式空间</a:t>
            </a:r>
            <a:endParaRPr lang="zh-CN" altLang="en-US" b="1" dirty="0">
              <a:solidFill>
                <a:schemeClr val="tx1">
                  <a:lumMod val="65000"/>
                  <a:lumOff val="35000"/>
                </a:schemeClr>
              </a:solidFill>
              <a:latin typeface="+mn-lt"/>
              <a:ea typeface="+mn-ea"/>
              <a:cs typeface="+mn-ea"/>
              <a:sym typeface="+mn-lt"/>
            </a:endParaRPr>
          </a:p>
        </p:txBody>
      </p:sp>
      <p:sp>
        <p:nvSpPr>
          <p:cNvPr id="14" name="文本框 13"/>
          <p:cNvSpPr txBox="1"/>
          <p:nvPr/>
        </p:nvSpPr>
        <p:spPr>
          <a:xfrm>
            <a:off x="4659313" y="5521325"/>
            <a:ext cx="1611312" cy="369888"/>
          </a:xfrm>
          <a:prstGeom prst="rect">
            <a:avLst/>
          </a:prstGeom>
          <a:noFill/>
          <a:effectLst>
            <a:outerShdw blurRad="177800" algn="ctr"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卷积神经网络</a:t>
            </a:r>
            <a:endParaRPr lang="zh-CN" altLang="en-US" b="1" dirty="0">
              <a:solidFill>
                <a:schemeClr val="tx1">
                  <a:lumMod val="65000"/>
                  <a:lumOff val="35000"/>
                </a:schemeClr>
              </a:solidFill>
              <a:latin typeface="+mn-lt"/>
              <a:ea typeface="+mn-ea"/>
              <a:cs typeface="+mn-ea"/>
              <a:sym typeface="+mn-lt"/>
            </a:endParaRPr>
          </a:p>
        </p:txBody>
      </p:sp>
      <p:sp>
        <p:nvSpPr>
          <p:cNvPr id="15" name="文本框 14"/>
          <p:cNvSpPr txBox="1"/>
          <p:nvPr/>
        </p:nvSpPr>
        <p:spPr>
          <a:xfrm>
            <a:off x="6894513" y="5507038"/>
            <a:ext cx="1611312" cy="369887"/>
          </a:xfrm>
          <a:prstGeom prst="rect">
            <a:avLst/>
          </a:prstGeom>
          <a:noFill/>
          <a:effectLst>
            <a:outerShdw blurRad="177800" algn="ctr" rotWithShape="0">
              <a:prstClr val="black">
                <a:alpha val="40000"/>
              </a:prstClr>
            </a:outerShdw>
          </a:effectLst>
        </p:spPr>
        <p:txBody>
          <a:bodyPr>
            <a:spAutoFit/>
          </a:bodyPr>
          <a:lstStyle/>
          <a:p>
            <a:pPr fontAlgn="auto">
              <a:spcBef>
                <a:spcPts val="0"/>
              </a:spcBef>
              <a:spcAft>
                <a:spcPts val="0"/>
              </a:spcAft>
              <a:defRPr/>
            </a:pPr>
            <a:r>
              <a:rPr lang="zh-CN" altLang="en-US" b="1">
                <a:solidFill>
                  <a:schemeClr val="tx1">
                    <a:lumMod val="65000"/>
                    <a:lumOff val="35000"/>
                  </a:schemeClr>
                </a:solidFill>
                <a:latin typeface="+mn-lt"/>
                <a:ea typeface="+mn-ea"/>
                <a:cs typeface="+mn-ea"/>
                <a:sym typeface="+mn-lt"/>
              </a:rPr>
              <a:t>图神经网络</a:t>
            </a:r>
            <a:endParaRPr lang="zh-CN" altLang="en-US" b="1" dirty="0">
              <a:solidFill>
                <a:schemeClr val="tx1">
                  <a:lumMod val="65000"/>
                  <a:lumOff val="35000"/>
                </a:schemeClr>
              </a:solidFill>
              <a:latin typeface="+mn-lt"/>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0"/>
          <p:cNvSpPr>
            <a:spLocks noGrp="1"/>
          </p:cNvSpPr>
          <p:nvPr>
            <p:ph type="title"/>
          </p:nvPr>
        </p:nvSpPr>
        <p:spPr>
          <a:xfrm>
            <a:off x="1184275" y="293688"/>
            <a:ext cx="4737100" cy="457200"/>
          </a:xfrm>
        </p:spPr>
        <p:txBody>
          <a:bodyPr/>
          <a:lstStyle/>
          <a:p>
            <a:pPr eaLnBrk="1" hangingPunct="1"/>
            <a:r>
              <a:rPr lang="zh-CN" altLang="en-US" b="1" smtClean="0"/>
              <a:t>图卷积神经网络</a:t>
            </a:r>
            <a:endParaRPr lang="zh-CN" altLang="en-US" b="1" smtClean="0"/>
          </a:p>
        </p:txBody>
      </p:sp>
      <p:sp>
        <p:nvSpPr>
          <p:cNvPr id="7" name="TextBox 6"/>
          <p:cNvSpPr txBox="1"/>
          <p:nvPr/>
        </p:nvSpPr>
        <p:spPr bwMode="auto">
          <a:xfrm>
            <a:off x="641266" y="1056904"/>
            <a:ext cx="111746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800" b="1">
                <a:ea typeface="微软雅黑" panose="020B0503020204020204" pitchFamily="34" charset="-122"/>
              </a:rPr>
              <a:t>图像卷积的本质其实非常简单，就是</a:t>
            </a:r>
            <a:r>
              <a:rPr lang="zh-CN" altLang="en-US" sz="2800" b="1" smtClean="0">
                <a:ea typeface="微软雅黑" panose="020B0503020204020204" pitchFamily="34" charset="-122"/>
              </a:rPr>
              <a:t>将</a:t>
            </a:r>
            <a:r>
              <a:rPr lang="zh-CN" altLang="en-US" sz="2800" b="1">
                <a:ea typeface="微软雅黑" panose="020B0503020204020204" pitchFamily="34" charset="-122"/>
              </a:rPr>
              <a:t>某</a:t>
            </a:r>
            <a:r>
              <a:rPr lang="zh-CN" altLang="en-US" sz="2800" b="1" smtClean="0">
                <a:ea typeface="微软雅黑" panose="020B0503020204020204" pitchFamily="34" charset="-122"/>
              </a:rPr>
              <a:t>个</a:t>
            </a:r>
            <a:r>
              <a:rPr lang="zh-CN" altLang="en-US" sz="2800" b="1">
                <a:ea typeface="微软雅黑" panose="020B0503020204020204" pitchFamily="34" charset="-122"/>
              </a:rPr>
              <a:t>像素点周围的像素，按照不同的权重叠加起来；当然这个权重就是我们通常说的卷积核</a:t>
            </a:r>
            <a:endParaRPr lang="zh-CN" altLang="en-US" sz="2800" b="1">
              <a:ea typeface="微软雅黑" panose="020B0503020204020204" pitchFamily="34" charset="-122"/>
            </a:endParaRPr>
          </a:p>
          <a:p>
            <a:pPr eaLnBrk="1" hangingPunct="1"/>
            <a:endParaRPr lang="zh-CN" altLang="en-US" sz="2800" b="1">
              <a:ea typeface="微软雅黑" panose="020B0503020204020204" pitchFamily="34" charset="-122"/>
            </a:endParaRPr>
          </a:p>
        </p:txBody>
      </p:sp>
      <p:sp>
        <p:nvSpPr>
          <p:cNvPr id="8" name="TextBox 7"/>
          <p:cNvSpPr txBox="1"/>
          <p:nvPr/>
        </p:nvSpPr>
        <p:spPr bwMode="auto">
          <a:xfrm>
            <a:off x="641266" y="2244436"/>
            <a:ext cx="108896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800" b="1" smtClean="0">
                <a:ea typeface="微软雅黑" panose="020B0503020204020204" pitchFamily="34" charset="-122"/>
              </a:rPr>
              <a:t>其实可以把当前像素点类比做图的节点，而这个节点周围的像素则类比为节点到图结构卷积的简单的概念</a:t>
            </a:r>
            <a:endParaRPr lang="zh-CN" altLang="en-US" sz="2800" b="1">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2540" y="3465101"/>
            <a:ext cx="8680863" cy="290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0"/>
          <p:cNvSpPr>
            <a:spLocks noGrp="1"/>
          </p:cNvSpPr>
          <p:nvPr>
            <p:ph type="title"/>
          </p:nvPr>
        </p:nvSpPr>
        <p:spPr>
          <a:xfrm>
            <a:off x="1184275" y="293688"/>
            <a:ext cx="4737100" cy="457200"/>
          </a:xfrm>
        </p:spPr>
        <p:txBody>
          <a:bodyPr/>
          <a:lstStyle/>
          <a:p>
            <a:pPr eaLnBrk="1" hangingPunct="1"/>
            <a:r>
              <a:rPr lang="zh-CN" altLang="en-US" b="1"/>
              <a:t>图卷积神经网络</a:t>
            </a:r>
            <a:endParaRPr lang="zh-CN" altLang="en-US" smtClean="0"/>
          </a:p>
        </p:txBody>
      </p:sp>
      <p:sp>
        <p:nvSpPr>
          <p:cNvPr id="32771" name="TextBox 21"/>
          <p:cNvSpPr txBox="1">
            <a:spLocks noChangeArrowheads="1"/>
          </p:cNvSpPr>
          <p:nvPr/>
        </p:nvSpPr>
        <p:spPr bwMode="auto">
          <a:xfrm>
            <a:off x="701675" y="1016000"/>
            <a:ext cx="104505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a:solidFill>
                  <a:srgbClr val="FF0000"/>
                </a:solidFill>
                <a:ea typeface="微软雅黑" panose="020B0503020204020204" pitchFamily="34" charset="-122"/>
              </a:rPr>
              <a:t>首先，图卷积与卷积有什么不同</a:t>
            </a:r>
            <a:r>
              <a:rPr lang="zh-CN" altLang="en-US" sz="3000" b="1">
                <a:ea typeface="微软雅黑" panose="020B0503020204020204" pitchFamily="34" charset="-122"/>
              </a:rPr>
              <a:t>？</a:t>
            </a:r>
            <a:endParaRPr lang="zh-CN" altLang="en-US" sz="3000" b="1">
              <a:ea typeface="微软雅黑" panose="020B0503020204020204" pitchFamily="34" charset="-122"/>
            </a:endParaRPr>
          </a:p>
        </p:txBody>
      </p:sp>
      <p:sp>
        <p:nvSpPr>
          <p:cNvPr id="32772" name="TextBox 22"/>
          <p:cNvSpPr txBox="1">
            <a:spLocks noChangeArrowheads="1"/>
          </p:cNvSpPr>
          <p:nvPr/>
        </p:nvSpPr>
        <p:spPr bwMode="auto">
          <a:xfrm>
            <a:off x="579438" y="1838325"/>
            <a:ext cx="5934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 两者看起来好像都是利用周围的特征</a:t>
            </a:r>
            <a:endParaRPr lang="zh-CN" altLang="en-US" sz="2400">
              <a:ea typeface="微软雅黑" panose="020B0503020204020204" pitchFamily="34" charset="-122"/>
            </a:endParaRPr>
          </a:p>
        </p:txBody>
      </p:sp>
      <p:sp>
        <p:nvSpPr>
          <p:cNvPr id="32773" name="TextBox 23"/>
          <p:cNvSpPr txBox="1">
            <a:spLocks noChangeArrowheads="1"/>
          </p:cNvSpPr>
          <p:nvPr/>
        </p:nvSpPr>
        <p:spPr bwMode="auto">
          <a:xfrm>
            <a:off x="701674" y="2484947"/>
            <a:ext cx="55737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但是在图中每个点的邻居是不确定的，因此对于非欧空间的图结构，我们无法找到一个固定大小的卷积核去滑动这个图区域</a:t>
            </a:r>
            <a:endParaRPr lang="zh-CN" altLang="en-US" sz="2400">
              <a:ea typeface="微软雅黑" panose="020B0503020204020204" pitchFamily="34" charset="-122"/>
            </a:endParaRPr>
          </a:p>
        </p:txBody>
      </p:sp>
      <p:pic>
        <p:nvPicPr>
          <p:cNvPr id="327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3513" y="1016000"/>
            <a:ext cx="1992312"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81" y="4337050"/>
            <a:ext cx="1782762"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811" y="4504298"/>
            <a:ext cx="6009837" cy="137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25" y="1452563"/>
            <a:ext cx="3257550"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0101" y="3740990"/>
            <a:ext cx="3640137"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184275" y="293688"/>
            <a:ext cx="4737100" cy="457200"/>
          </a:xfrm>
        </p:spPr>
        <p:txBody>
          <a:bodyPr/>
          <a:lstStyle/>
          <a:p>
            <a:pPr eaLnBrk="1" hangingPunct="1"/>
            <a:r>
              <a:rPr lang="zh-CN" altLang="en-US" b="1"/>
              <a:t>图卷积神经网络</a:t>
            </a:r>
            <a:endParaRPr lang="zh-CN" altLang="en-US" smtClean="0"/>
          </a:p>
        </p:txBody>
      </p:sp>
      <p:sp>
        <p:nvSpPr>
          <p:cNvPr id="33795" name="TextBox 2"/>
          <p:cNvSpPr txBox="1">
            <a:spLocks noChangeArrowheads="1"/>
          </p:cNvSpPr>
          <p:nvPr/>
        </p:nvSpPr>
        <p:spPr bwMode="auto">
          <a:xfrm>
            <a:off x="504825" y="914400"/>
            <a:ext cx="750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微软雅黑" panose="020B0503020204020204" pitchFamily="34" charset="-122"/>
              </a:rPr>
              <a:t>图卷积算子</a:t>
            </a:r>
            <a:endParaRPr lang="zh-CN" altLang="en-US" sz="2800" b="1">
              <a:ea typeface="微软雅黑" panose="020B0503020204020204" pitchFamily="34" charset="-122"/>
            </a:endParaRPr>
          </a:p>
        </p:txBody>
      </p:sp>
      <p:sp>
        <p:nvSpPr>
          <p:cNvPr id="33796" name="TextBox 3"/>
          <p:cNvSpPr txBox="1">
            <a:spLocks noChangeArrowheads="1"/>
          </p:cNvSpPr>
          <p:nvPr/>
        </p:nvSpPr>
        <p:spPr bwMode="auto">
          <a:xfrm>
            <a:off x="871538" y="3479800"/>
            <a:ext cx="9713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pitchFamily="34" charset="-122"/>
              </a:rPr>
              <a:t>从顶点的角度来看，图卷积的流程可以抽象地理解为以下三个过程：</a:t>
            </a:r>
            <a:endParaRPr lang="zh-CN" altLang="en-US">
              <a:ea typeface="微软雅黑" panose="020B0503020204020204" pitchFamily="3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3849688"/>
            <a:ext cx="2860675"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238500" y="4502150"/>
            <a:ext cx="795338" cy="441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225" y="3849688"/>
            <a:ext cx="2776538" cy="192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024" y="3868737"/>
            <a:ext cx="2551113"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7562850" y="4502150"/>
            <a:ext cx="1054100" cy="441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TextBox 6"/>
          <p:cNvSpPr txBox="1">
            <a:spLocks noChangeArrowheads="1"/>
          </p:cNvSpPr>
          <p:nvPr/>
        </p:nvSpPr>
        <p:spPr bwMode="auto">
          <a:xfrm>
            <a:off x="161925" y="5908675"/>
            <a:ext cx="294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ea typeface="微软雅黑" panose="020B0503020204020204" pitchFamily="34" charset="-122"/>
              </a:rPr>
              <a:t>每一个顶点将自身的特征信息经过变换后发送给邻居节点，这一步是对顶点的特征信息进行抽取变换</a:t>
            </a:r>
            <a:endParaRPr lang="zh-CN" altLang="en-US" sz="1400">
              <a:ea typeface="微软雅黑" panose="020B0503020204020204" pitchFamily="34" charset="-122"/>
            </a:endParaRPr>
          </a:p>
        </p:txBody>
      </p:sp>
      <p:sp>
        <p:nvSpPr>
          <p:cNvPr id="8" name="TextBox 7"/>
          <p:cNvSpPr txBox="1">
            <a:spLocks noChangeArrowheads="1"/>
          </p:cNvSpPr>
          <p:nvPr/>
        </p:nvSpPr>
        <p:spPr bwMode="auto">
          <a:xfrm>
            <a:off x="4340225" y="5919788"/>
            <a:ext cx="27765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ea typeface="微软雅黑" panose="020B0503020204020204" pitchFamily="34" charset="-122"/>
              </a:rPr>
              <a:t>每个顶点将邻居顶点的特征信息聚合，这一步是对顶点局部结构信息进行融合</a:t>
            </a:r>
            <a:endParaRPr lang="zh-CN" altLang="en-US" sz="1400">
              <a:ea typeface="微软雅黑" panose="020B0503020204020204" pitchFamily="34" charset="-122"/>
            </a:endParaRPr>
          </a:p>
        </p:txBody>
      </p:sp>
      <p:sp>
        <p:nvSpPr>
          <p:cNvPr id="9" name="TextBox 8"/>
          <p:cNvSpPr txBox="1">
            <a:spLocks noChangeArrowheads="1"/>
          </p:cNvSpPr>
          <p:nvPr/>
        </p:nvSpPr>
        <p:spPr bwMode="auto">
          <a:xfrm>
            <a:off x="8963025" y="5919788"/>
            <a:ext cx="25511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ea typeface="微软雅黑" panose="020B0503020204020204" pitchFamily="34" charset="-122"/>
              </a:rPr>
              <a:t>将前面的信息聚合之后进行非线性变换，增加模型的表达能力</a:t>
            </a:r>
            <a:endParaRPr lang="zh-CN" altLang="en-US" sz="1400">
              <a:ea typeface="微软雅黑" panose="020B0503020204020204" pitchFamily="34" charset="-122"/>
            </a:endParaRPr>
          </a:p>
        </p:txBody>
      </p:sp>
      <p:pic>
        <p:nvPicPr>
          <p:cNvPr id="3380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111131"/>
            <a:ext cx="4894262"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bwMode="auto">
          <a:xfrm>
            <a:off x="8241475" y="1721922"/>
            <a:ext cx="28975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600" b="1" smtClean="0">
                <a:solidFill>
                  <a:srgbClr val="FF0000"/>
                </a:solidFill>
                <a:ea typeface="微软雅黑" panose="020B0503020204020204" pitchFamily="34" charset="-122"/>
              </a:rPr>
              <a:t>可以理解为就是聚合邻居节点的特征然后做一个线性变换</a:t>
            </a:r>
            <a:endParaRPr lang="zh-CN" altLang="en-US" sz="1600" b="1">
              <a:solidFill>
                <a:srgbClr val="FF0000"/>
              </a:solidFill>
              <a:ea typeface="微软雅黑" panose="020B0503020204020204" pitchFamily="34"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fade">
                                      <p:cBhvr>
                                        <p:cTn id="37" dur="500"/>
                                        <p:tgtEl>
                                          <p:spTgt spid="10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20"/>
          <p:cNvSpPr>
            <a:spLocks noGrp="1"/>
          </p:cNvSpPr>
          <p:nvPr>
            <p:ph type="title"/>
          </p:nvPr>
        </p:nvSpPr>
        <p:spPr>
          <a:xfrm>
            <a:off x="1184275" y="293688"/>
            <a:ext cx="4737100" cy="457200"/>
          </a:xfrm>
        </p:spPr>
        <p:txBody>
          <a:bodyPr/>
          <a:lstStyle/>
          <a:p>
            <a:pPr eaLnBrk="1" hangingPunct="1"/>
            <a:r>
              <a:rPr lang="zh-CN" altLang="en-US" b="1"/>
              <a:t>图卷积神经网络</a:t>
            </a:r>
            <a:endParaRPr lang="zh-CN" altLang="en-US" smtClean="0"/>
          </a:p>
        </p:txBody>
      </p:sp>
      <p:sp>
        <p:nvSpPr>
          <p:cNvPr id="34819" name="TextBox 23"/>
          <p:cNvSpPr txBox="1">
            <a:spLocks noChangeArrowheads="1"/>
          </p:cNvSpPr>
          <p:nvPr/>
        </p:nvSpPr>
        <p:spPr bwMode="auto">
          <a:xfrm>
            <a:off x="411163" y="925513"/>
            <a:ext cx="1133633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a:t>
            </a:r>
            <a:r>
              <a:rPr lang="zh-CN" altLang="en-US" sz="2400" b="1" smtClean="0">
                <a:solidFill>
                  <a:srgbClr val="FF0000"/>
                </a:solidFill>
                <a:ea typeface="微软雅黑" panose="020B0503020204020204" pitchFamily="34" charset="-122"/>
              </a:rPr>
              <a:t>卷积神经网络的</a:t>
            </a:r>
            <a:r>
              <a:rPr lang="zh-CN" altLang="en-US" sz="2400" b="1">
                <a:solidFill>
                  <a:srgbClr val="FF0000"/>
                </a:solidFill>
                <a:ea typeface="微软雅黑" panose="020B0503020204020204" pitchFamily="34" charset="-122"/>
              </a:rPr>
              <a:t>本质</a:t>
            </a:r>
            <a:r>
              <a:rPr lang="zh-CN" altLang="en-US" sz="2400" b="1" smtClean="0">
                <a:solidFill>
                  <a:srgbClr val="FF0000"/>
                </a:solidFill>
                <a:ea typeface="微软雅黑" panose="020B0503020204020204" pitchFamily="34" charset="-122"/>
              </a:rPr>
              <a:t>目的是想找到适用于图的可学习卷积核，从而用来提取图</a:t>
            </a:r>
            <a:r>
              <a:rPr lang="zh-CN" altLang="en-US" sz="2400" b="1">
                <a:solidFill>
                  <a:srgbClr val="FF0000"/>
                </a:solidFill>
                <a:ea typeface="微软雅黑" panose="020B0503020204020204" pitchFamily="34" charset="-122"/>
              </a:rPr>
              <a:t>的空间特征</a:t>
            </a:r>
            <a:r>
              <a:rPr lang="zh-CN" altLang="en-US" sz="2400">
                <a:ea typeface="微软雅黑" panose="020B0503020204020204" pitchFamily="34" charset="-122"/>
              </a:rPr>
              <a:t>。</a:t>
            </a:r>
            <a:r>
              <a:rPr lang="zh-CN" altLang="en-US" sz="2400" smtClean="0">
                <a:ea typeface="微软雅黑" panose="020B0503020204020204" pitchFamily="34" charset="-122"/>
              </a:rPr>
              <a:t>因此目前借助于</a:t>
            </a:r>
            <a:r>
              <a:rPr lang="zh-CN" altLang="en-US" sz="2400">
                <a:ea typeface="微软雅黑" panose="020B0503020204020204" pitchFamily="34" charset="-122"/>
              </a:rPr>
              <a:t>卷积神经网络对局部结构的建模能力以及图上普遍存在的节点依赖关系。当前提出了两种卷积图神经网络的卷积</a:t>
            </a:r>
            <a:r>
              <a:rPr lang="zh-CN" altLang="en-US" sz="2400" smtClean="0">
                <a:ea typeface="微软雅黑" panose="020B0503020204020204" pitchFamily="34" charset="-122"/>
              </a:rPr>
              <a:t>方案</a:t>
            </a:r>
            <a:endParaRPr lang="en-US" altLang="zh-CN" sz="2400" smtClean="0">
              <a:ea typeface="微软雅黑" panose="020B0503020204020204" pitchFamily="34" charset="-122"/>
            </a:endParaRPr>
          </a:p>
          <a:p>
            <a:pPr eaLnBrk="1" hangingPunct="1"/>
            <a:endParaRPr lang="en-US" altLang="zh-CN" sz="2400" smtClean="0">
              <a:ea typeface="微软雅黑" panose="020B0503020204020204" pitchFamily="34" charset="-122"/>
            </a:endParaRPr>
          </a:p>
          <a:p>
            <a:pPr eaLnBrk="1" hangingPunct="1"/>
            <a:endParaRPr lang="en-US" altLang="zh-CN" sz="2400" smtClean="0">
              <a:ea typeface="微软雅黑" panose="020B0503020204020204" pitchFamily="34" charset="-122"/>
            </a:endParaRPr>
          </a:p>
          <a:p>
            <a:pPr eaLnBrk="1" hangingPunct="1"/>
            <a:r>
              <a:rPr lang="zh-CN" altLang="en-US" sz="2400" smtClean="0">
                <a:ea typeface="微软雅黑" panose="020B0503020204020204" pitchFamily="34" charset="-122"/>
              </a:rPr>
              <a:t>一</a:t>
            </a:r>
            <a:r>
              <a:rPr lang="en-US" altLang="zh-CN" sz="2400" smtClean="0">
                <a:ea typeface="微软雅黑" panose="020B0503020204020204" pitchFamily="34" charset="-122"/>
              </a:rPr>
              <a:t>.</a:t>
            </a:r>
            <a:r>
              <a:rPr lang="zh-CN" altLang="en-US" sz="2400" smtClean="0">
                <a:ea typeface="微软雅黑" panose="020B0503020204020204" pitchFamily="34" charset="-122"/>
              </a:rPr>
              <a:t>基于</a:t>
            </a:r>
            <a:r>
              <a:rPr lang="zh-CN" altLang="en-US" sz="2400" b="1" smtClean="0">
                <a:solidFill>
                  <a:srgbClr val="FF0000"/>
                </a:solidFill>
                <a:ea typeface="微软雅黑" panose="020B0503020204020204" pitchFamily="34" charset="-122"/>
              </a:rPr>
              <a:t>空间域或者顶点域</a:t>
            </a:r>
            <a:r>
              <a:rPr lang="en-US" altLang="zh-CN" sz="2400" b="1" smtClean="0">
                <a:solidFill>
                  <a:srgbClr val="FF0000"/>
                </a:solidFill>
                <a:ea typeface="微软雅黑" panose="020B0503020204020204" pitchFamily="34" charset="-122"/>
              </a:rPr>
              <a:t>vertex domain(spatial domain)</a:t>
            </a:r>
            <a:r>
              <a:rPr lang="zh-CN" altLang="en-US" sz="2400" smtClean="0">
                <a:ea typeface="微软雅黑" panose="020B0503020204020204" pitchFamily="34" charset="-122"/>
              </a:rPr>
              <a:t>的图卷积神经网络</a:t>
            </a:r>
            <a:endParaRPr lang="en-US" altLang="zh-CN" sz="2400" smtClean="0">
              <a:ea typeface="微软雅黑" panose="020B0503020204020204" pitchFamily="34" charset="-122"/>
            </a:endParaRPr>
          </a:p>
          <a:p>
            <a:pPr eaLnBrk="1" hangingPunct="1"/>
            <a:endParaRPr lang="en-US" altLang="zh-CN" sz="2400" smtClean="0">
              <a:ea typeface="微软雅黑" panose="020B0503020204020204" pitchFamily="34" charset="-122"/>
            </a:endParaRPr>
          </a:p>
          <a:p>
            <a:pPr eaLnBrk="1" hangingPunct="1"/>
            <a:endParaRPr lang="en-US" altLang="zh-CN" sz="2400">
              <a:ea typeface="微软雅黑" panose="020B0503020204020204" pitchFamily="34" charset="-122"/>
            </a:endParaRPr>
          </a:p>
          <a:p>
            <a:pPr eaLnBrk="1" hangingPunct="1"/>
            <a:r>
              <a:rPr lang="zh-CN" altLang="en-US" sz="2400" smtClean="0">
                <a:ea typeface="微软雅黑" panose="020B0503020204020204" pitchFamily="34" charset="-122"/>
              </a:rPr>
              <a:t>二</a:t>
            </a:r>
            <a:r>
              <a:rPr lang="en-US" altLang="zh-CN" sz="2400" smtClean="0">
                <a:ea typeface="微软雅黑" panose="020B0503020204020204" pitchFamily="34" charset="-122"/>
              </a:rPr>
              <a:t>.</a:t>
            </a:r>
            <a:r>
              <a:rPr lang="zh-CN" altLang="en-US" sz="2400">
                <a:ea typeface="微软雅黑" panose="020B0503020204020204" pitchFamily="34" charset="-122"/>
              </a:rPr>
              <a:t>基于</a:t>
            </a:r>
            <a:r>
              <a:rPr lang="zh-CN" altLang="en-US" sz="2400" b="1">
                <a:solidFill>
                  <a:srgbClr val="FF0000"/>
                </a:solidFill>
                <a:ea typeface="微软雅黑" panose="020B0503020204020204" pitchFamily="34" charset="-122"/>
              </a:rPr>
              <a:t>频域或谱</a:t>
            </a:r>
            <a:r>
              <a:rPr lang="zh-CN" altLang="en-US" sz="2400" b="1" smtClean="0">
                <a:solidFill>
                  <a:srgbClr val="FF0000"/>
                </a:solidFill>
                <a:ea typeface="微软雅黑" panose="020B0503020204020204" pitchFamily="34" charset="-122"/>
              </a:rPr>
              <a:t>域</a:t>
            </a:r>
            <a:r>
              <a:rPr lang="en-US" altLang="zh-CN" sz="2400" b="1" smtClean="0">
                <a:solidFill>
                  <a:srgbClr val="FF0000"/>
                </a:solidFill>
                <a:ea typeface="微软雅黑" panose="020B0503020204020204" pitchFamily="34" charset="-122"/>
              </a:rPr>
              <a:t>(spectral domain)</a:t>
            </a:r>
            <a:r>
              <a:rPr lang="zh-CN" altLang="en-US" sz="2400" smtClean="0">
                <a:ea typeface="微软雅黑" panose="020B0503020204020204" pitchFamily="34" charset="-122"/>
              </a:rPr>
              <a:t>的</a:t>
            </a:r>
            <a:r>
              <a:rPr lang="zh-CN" altLang="en-US" sz="2400">
                <a:ea typeface="微软雅黑" panose="020B0503020204020204" pitchFamily="34" charset="-122"/>
              </a:rPr>
              <a:t>图卷积</a:t>
            </a:r>
            <a:r>
              <a:rPr lang="zh-CN" altLang="en-US" sz="2400" smtClean="0">
                <a:ea typeface="微软雅黑" panose="020B0503020204020204" pitchFamily="34" charset="-122"/>
              </a:rPr>
              <a:t>神经网络</a:t>
            </a:r>
            <a:endParaRPr lang="en-US" altLang="zh-CN" sz="2400" smtClean="0">
              <a:ea typeface="微软雅黑" panose="020B0503020204020204" pitchFamily="34" charset="-122"/>
            </a:endParaRPr>
          </a:p>
          <a:p>
            <a:pPr eaLnBrk="1" hangingPunct="1"/>
            <a:endParaRPr lang="en-US" altLang="zh-CN" sz="2400">
              <a:ea typeface="微软雅黑" panose="020B0503020204020204" pitchFamily="34" charset="-122"/>
            </a:endParaRPr>
          </a:p>
          <a:p>
            <a:pPr eaLnBrk="1" hangingPunct="1"/>
            <a:endParaRPr lang="en-US" altLang="zh-CN" sz="2400">
              <a:ea typeface="微软雅黑" panose="020B0503020204020204" pitchFamily="34" charset="-122"/>
            </a:endParaRPr>
          </a:p>
          <a:p>
            <a:pPr eaLnBrk="1" hangingPunct="1"/>
            <a:r>
              <a:rPr lang="zh-CN" altLang="en-US" sz="2400">
                <a:ea typeface="微软雅黑" panose="020B0503020204020204" pitchFamily="34" charset="-122"/>
              </a:rPr>
              <a:t>通俗点解释，</a:t>
            </a:r>
            <a:r>
              <a:rPr lang="zh-CN" altLang="en-US" sz="2400" b="1">
                <a:solidFill>
                  <a:srgbClr val="FF0000"/>
                </a:solidFill>
                <a:ea typeface="微软雅黑" panose="020B0503020204020204" pitchFamily="34" charset="-122"/>
              </a:rPr>
              <a:t>空间域</a:t>
            </a:r>
            <a:r>
              <a:rPr lang="zh-CN" altLang="en-US" sz="2400">
                <a:ea typeface="微软雅黑" panose="020B0503020204020204" pitchFamily="34" charset="-122"/>
              </a:rPr>
              <a:t>可以类比到直接在图片的像素点上进行卷积，而</a:t>
            </a:r>
            <a:r>
              <a:rPr lang="zh-CN" altLang="en-US" sz="2400" b="1">
                <a:solidFill>
                  <a:srgbClr val="FF0000"/>
                </a:solidFill>
                <a:ea typeface="微软雅黑" panose="020B0503020204020204" pitchFamily="34" charset="-122"/>
              </a:rPr>
              <a:t>频域</a:t>
            </a:r>
            <a:r>
              <a:rPr lang="zh-CN" altLang="en-US" sz="2400">
                <a:ea typeface="微软雅黑" panose="020B0503020204020204" pitchFamily="34" charset="-122"/>
              </a:rPr>
              <a:t>可以类比到对</a:t>
            </a:r>
            <a:r>
              <a:rPr lang="zh-CN" altLang="en-US" sz="2400" smtClean="0">
                <a:ea typeface="微软雅黑" panose="020B0503020204020204" pitchFamily="34" charset="-122"/>
              </a:rPr>
              <a:t>图进行</a:t>
            </a:r>
            <a:r>
              <a:rPr lang="zh-CN" altLang="en-US" sz="2400">
                <a:ea typeface="微软雅黑" panose="020B0503020204020204" pitchFamily="34" charset="-122"/>
              </a:rPr>
              <a:t>傅里叶变换后，即从非欧空间转换到了欧式空间</a:t>
            </a:r>
            <a:r>
              <a:rPr lang="zh-CN" altLang="en-US" sz="2400" smtClean="0">
                <a:ea typeface="微软雅黑" panose="020B0503020204020204" pitchFamily="34" charset="-122"/>
              </a:rPr>
              <a:t>上再</a:t>
            </a:r>
            <a:r>
              <a:rPr lang="zh-CN" altLang="en-US" sz="2400">
                <a:ea typeface="微软雅黑" panose="020B0503020204020204" pitchFamily="34" charset="-122"/>
              </a:rPr>
              <a:t>进行</a:t>
            </a:r>
            <a:r>
              <a:rPr lang="zh-CN" altLang="en-US" sz="2400" smtClean="0">
                <a:ea typeface="微软雅黑" panose="020B0503020204020204" pitchFamily="34" charset="-122"/>
              </a:rPr>
              <a:t>卷积</a:t>
            </a:r>
            <a:endParaRPr lang="zh-CN" altLang="en-US" sz="24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0"/>
          <p:cNvSpPr>
            <a:spLocks noGrp="1"/>
          </p:cNvSpPr>
          <p:nvPr>
            <p:ph type="title"/>
          </p:nvPr>
        </p:nvSpPr>
        <p:spPr>
          <a:xfrm>
            <a:off x="1184275" y="293688"/>
            <a:ext cx="7292975" cy="457200"/>
          </a:xfrm>
        </p:spPr>
        <p:txBody>
          <a:bodyPr/>
          <a:lstStyle/>
          <a:p>
            <a:pPr eaLnBrk="1" hangingPunct="1"/>
            <a:r>
              <a:rPr lang="zh-CN" altLang="en-US" b="1" smtClean="0"/>
              <a:t>基于空间域的图卷积神经网络</a:t>
            </a:r>
            <a:endParaRPr lang="zh-CN" altLang="en-US" b="1" smtClean="0"/>
          </a:p>
        </p:txBody>
      </p:sp>
      <p:sp>
        <p:nvSpPr>
          <p:cNvPr id="35843" name="TextBox 23"/>
          <p:cNvSpPr txBox="1">
            <a:spLocks noChangeArrowheads="1"/>
          </p:cNvSpPr>
          <p:nvPr/>
        </p:nvSpPr>
        <p:spPr bwMode="auto">
          <a:xfrm>
            <a:off x="229289" y="1310534"/>
            <a:ext cx="113363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基于空间域的图卷积神经网络</a:t>
            </a:r>
            <a:r>
              <a:rPr lang="zh-CN" altLang="en-US" sz="2400">
                <a:ea typeface="微软雅黑" panose="020B0503020204020204" pitchFamily="34" charset="-122"/>
              </a:rPr>
              <a:t>的思想主要来源于传统卷积神经网络对图像的卷积运算，不同的是基于空间的图卷积神经网络是</a:t>
            </a:r>
            <a:r>
              <a:rPr lang="zh-CN" altLang="en-US" sz="2400" b="1">
                <a:solidFill>
                  <a:srgbClr val="FF0000"/>
                </a:solidFill>
                <a:ea typeface="微软雅黑" panose="020B0503020204020204" pitchFamily="34" charset="-122"/>
              </a:rPr>
              <a:t>基于节点的空间关系来定义图卷积的</a:t>
            </a:r>
            <a:endParaRPr lang="en-US" altLang="zh-CN" sz="2400" b="1">
              <a:solidFill>
                <a:srgbClr val="FF0000"/>
              </a:solidFill>
              <a:ea typeface="微软雅黑" panose="020B0503020204020204" pitchFamily="34" charset="-122"/>
            </a:endParaRPr>
          </a:p>
        </p:txBody>
      </p:sp>
      <p:pic>
        <p:nvPicPr>
          <p:cNvPr id="3584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89" y="2140796"/>
            <a:ext cx="6495246" cy="314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788537" y="2064684"/>
            <a:ext cx="3076687"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8218843" y="2259106"/>
            <a:ext cx="2646381" cy="400110"/>
          </a:xfrm>
          <a:prstGeom prst="rect">
            <a:avLst/>
          </a:prstGeom>
          <a:noFill/>
        </p:spPr>
        <p:txBody>
          <a:bodyPr wrap="square" rtlCol="0">
            <a:spAutoFit/>
          </a:bodyPr>
          <a:lstStyle/>
          <a:p>
            <a:r>
              <a:rPr lang="en-US" altLang="zh-CN" sz="2000" b="1" smtClean="0"/>
              <a:t>1.</a:t>
            </a:r>
            <a:r>
              <a:rPr lang="zh-CN" altLang="en-US" sz="2000" b="1" smtClean="0"/>
              <a:t>决定节点的邻居</a:t>
            </a:r>
            <a:endParaRPr lang="zh-CN" altLang="en-US" sz="2000" b="1"/>
          </a:p>
        </p:txBody>
      </p:sp>
      <p:sp>
        <p:nvSpPr>
          <p:cNvPr id="8" name="矩形 7"/>
          <p:cNvSpPr/>
          <p:nvPr/>
        </p:nvSpPr>
        <p:spPr>
          <a:xfrm>
            <a:off x="7788537" y="3636617"/>
            <a:ext cx="3076687"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100508" y="3796437"/>
            <a:ext cx="2646381" cy="400110"/>
          </a:xfrm>
          <a:prstGeom prst="rect">
            <a:avLst/>
          </a:prstGeom>
          <a:noFill/>
        </p:spPr>
        <p:txBody>
          <a:bodyPr wrap="square" rtlCol="0">
            <a:spAutoFit/>
          </a:bodyPr>
          <a:lstStyle/>
          <a:p>
            <a:r>
              <a:rPr lang="en-US" altLang="zh-CN" sz="2000" b="1"/>
              <a:t>2</a:t>
            </a:r>
            <a:r>
              <a:rPr lang="en-US" altLang="zh-CN" sz="2000" b="1" smtClean="0"/>
              <a:t>.</a:t>
            </a:r>
            <a:r>
              <a:rPr lang="zh-CN" altLang="en-US" sz="2000" b="1" smtClean="0"/>
              <a:t>为邻居确定顺序</a:t>
            </a:r>
            <a:endParaRPr lang="zh-CN" altLang="en-US" sz="2000" b="1"/>
          </a:p>
        </p:txBody>
      </p:sp>
      <p:sp>
        <p:nvSpPr>
          <p:cNvPr id="10" name="矩形 9"/>
          <p:cNvSpPr/>
          <p:nvPr/>
        </p:nvSpPr>
        <p:spPr>
          <a:xfrm>
            <a:off x="7788537" y="5208550"/>
            <a:ext cx="3076687"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498541" y="5374255"/>
            <a:ext cx="2646381" cy="400110"/>
          </a:xfrm>
          <a:prstGeom prst="rect">
            <a:avLst/>
          </a:prstGeom>
          <a:noFill/>
        </p:spPr>
        <p:txBody>
          <a:bodyPr wrap="square" rtlCol="0">
            <a:spAutoFit/>
          </a:bodyPr>
          <a:lstStyle/>
          <a:p>
            <a:r>
              <a:rPr lang="en-US" altLang="zh-CN" sz="2000" b="1" smtClean="0"/>
              <a:t>3.</a:t>
            </a:r>
            <a:r>
              <a:rPr lang="zh-CN" altLang="en-US" sz="2000" b="1" smtClean="0"/>
              <a:t>参数共享</a:t>
            </a:r>
            <a:endParaRPr lang="zh-CN" altLang="en-US" sz="2000" b="1"/>
          </a:p>
        </p:txBody>
      </p:sp>
      <p:sp>
        <p:nvSpPr>
          <p:cNvPr id="4" name="下箭头 3"/>
          <p:cNvSpPr/>
          <p:nvPr/>
        </p:nvSpPr>
        <p:spPr>
          <a:xfrm>
            <a:off x="9122485" y="2979868"/>
            <a:ext cx="516367" cy="527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9135035" y="4488264"/>
            <a:ext cx="516367" cy="527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89" y="5374255"/>
            <a:ext cx="1027969" cy="100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右箭头 14"/>
          <p:cNvSpPr/>
          <p:nvPr/>
        </p:nvSpPr>
        <p:spPr>
          <a:xfrm>
            <a:off x="1400553" y="5656224"/>
            <a:ext cx="467394" cy="316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520" y="5374255"/>
            <a:ext cx="981196" cy="100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4385" y="5362299"/>
            <a:ext cx="962315" cy="1016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368" y="5362299"/>
            <a:ext cx="939924" cy="96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右箭头 18"/>
          <p:cNvSpPr/>
          <p:nvPr/>
        </p:nvSpPr>
        <p:spPr>
          <a:xfrm>
            <a:off x="3042957" y="5704594"/>
            <a:ext cx="615830" cy="316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4857816" y="5695621"/>
            <a:ext cx="574516" cy="349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08995" y="77638"/>
            <a:ext cx="2856631" cy="128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9" grpId="0"/>
      <p:bldP spid="10" grpId="0" animBg="1"/>
      <p:bldP spid="11" grpId="0"/>
      <p:bldP spid="4" grpId="0" animBg="1"/>
      <p:bldP spid="13" grpId="0" animBg="1"/>
      <p:bldP spid="15" grpId="0" animBg="1"/>
      <p:bldP spid="19"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0"/>
          <p:cNvSpPr>
            <a:spLocks noGrp="1"/>
          </p:cNvSpPr>
          <p:nvPr>
            <p:ph type="title"/>
          </p:nvPr>
        </p:nvSpPr>
        <p:spPr>
          <a:xfrm>
            <a:off x="1184275" y="293688"/>
            <a:ext cx="7292975" cy="457200"/>
          </a:xfrm>
        </p:spPr>
        <p:txBody>
          <a:bodyPr/>
          <a:lstStyle/>
          <a:p>
            <a:pPr eaLnBrk="1" hangingPunct="1"/>
            <a:r>
              <a:rPr lang="zh-CN" altLang="en-US" b="1" smtClean="0"/>
              <a:t>基于空间域的图卷积神经网络</a:t>
            </a:r>
            <a:endParaRPr lang="zh-CN" altLang="en-US" b="1" smtClean="0"/>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08995" y="77638"/>
            <a:ext cx="2856631" cy="128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nvGraphicFramePr>
        <p:xfrm>
          <a:off x="1189913" y="2002199"/>
          <a:ext cx="9961017" cy="3222944"/>
        </p:xfrm>
        <a:graphic>
          <a:graphicData uri="http://schemas.openxmlformats.org/drawingml/2006/table">
            <a:tbl>
              <a:tblPr firstRow="1" bandRow="1">
                <a:tableStyleId>{5C22544A-7EE6-4342-B048-85BDC9FD1C3A}</a:tableStyleId>
              </a:tblPr>
              <a:tblGrid>
                <a:gridCol w="3320339"/>
                <a:gridCol w="3320339"/>
                <a:gridCol w="3320339"/>
              </a:tblGrid>
              <a:tr h="805736">
                <a:tc>
                  <a:txBody>
                    <a:bodyPr/>
                    <a:lstStyle/>
                    <a:p>
                      <a:pPr algn="ctr"/>
                      <a:r>
                        <a:rPr lang="zh-CN" altLang="en-US" sz="3200" smtClean="0"/>
                        <a:t>模型</a:t>
                      </a:r>
                      <a:endParaRPr lang="zh-CN" altLang="en-US" sz="3200"/>
                    </a:p>
                  </a:txBody>
                  <a:tcPr/>
                </a:tc>
                <a:tc>
                  <a:txBody>
                    <a:bodyPr/>
                    <a:lstStyle/>
                    <a:p>
                      <a:pPr algn="ctr"/>
                      <a:r>
                        <a:rPr lang="zh-CN" altLang="en-US" sz="3200" smtClean="0"/>
                        <a:t>年份</a:t>
                      </a:r>
                      <a:endParaRPr lang="zh-CN" altLang="en-US" sz="3200"/>
                    </a:p>
                  </a:txBody>
                  <a:tcPr/>
                </a:tc>
                <a:tc>
                  <a:txBody>
                    <a:bodyPr/>
                    <a:lstStyle/>
                    <a:p>
                      <a:pPr algn="ctr"/>
                      <a:r>
                        <a:rPr lang="zh-CN" altLang="en-US" sz="3200" smtClean="0"/>
                        <a:t>应用</a:t>
                      </a:r>
                      <a:endParaRPr lang="zh-CN" altLang="en-US" sz="3200"/>
                    </a:p>
                  </a:txBody>
                  <a:tcPr/>
                </a:tc>
              </a:tr>
              <a:tr h="805736">
                <a:tc>
                  <a:txBody>
                    <a:bodyPr/>
                    <a:lstStyle/>
                    <a:p>
                      <a:pPr algn="ctr"/>
                      <a:r>
                        <a:rPr lang="en-US" altLang="zh-CN" sz="2800" b="1" smtClean="0"/>
                        <a:t>NN4G</a:t>
                      </a:r>
                      <a:endParaRPr lang="zh-CN" altLang="en-US" sz="2800" b="1"/>
                    </a:p>
                  </a:txBody>
                  <a:tcPr/>
                </a:tc>
                <a:tc>
                  <a:txBody>
                    <a:bodyPr/>
                    <a:lstStyle/>
                    <a:p>
                      <a:pPr algn="ctr"/>
                      <a:r>
                        <a:rPr lang="en-US" altLang="zh-CN" sz="2800" b="1" smtClean="0"/>
                        <a:t>2009</a:t>
                      </a:r>
                      <a:endParaRPr lang="zh-CN" altLang="en-US" sz="2800" b="1"/>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1" smtClean="0"/>
                        <a:t>节点分类，图分类</a:t>
                      </a:r>
                      <a:endParaRPr lang="zh-CN" altLang="en-US" sz="2800" b="1" smtClean="0"/>
                    </a:p>
                  </a:txBody>
                  <a:tcPr/>
                </a:tc>
              </a:tr>
              <a:tr h="805736">
                <a:tc>
                  <a:txBody>
                    <a:bodyPr/>
                    <a:lstStyle/>
                    <a:p>
                      <a:pPr algn="ctr"/>
                      <a:r>
                        <a:rPr lang="en-US" altLang="zh-CN" sz="2800" b="1" smtClean="0"/>
                        <a:t>DCNN</a:t>
                      </a:r>
                      <a:endParaRPr lang="zh-CN" altLang="en-US" sz="2800" b="1"/>
                    </a:p>
                  </a:txBody>
                  <a:tcPr/>
                </a:tc>
                <a:tc>
                  <a:txBody>
                    <a:bodyPr/>
                    <a:lstStyle/>
                    <a:p>
                      <a:pPr algn="ctr"/>
                      <a:r>
                        <a:rPr lang="en-US" altLang="zh-CN" sz="2800" b="1" smtClean="0"/>
                        <a:t>2016</a:t>
                      </a:r>
                      <a:endParaRPr lang="zh-CN" altLang="en-US" sz="2800" b="1"/>
                    </a:p>
                  </a:txBody>
                  <a:tcPr/>
                </a:tc>
                <a:tc>
                  <a:txBody>
                    <a:bodyPr/>
                    <a:lstStyle/>
                    <a:p>
                      <a:pPr algn="ctr"/>
                      <a:r>
                        <a:rPr lang="zh-CN" altLang="en-US" sz="2800" b="1" smtClean="0"/>
                        <a:t>节点分类，图分类</a:t>
                      </a:r>
                      <a:endParaRPr lang="zh-CN" altLang="en-US" sz="2800" b="1"/>
                    </a:p>
                  </a:txBody>
                  <a:tcPr/>
                </a:tc>
              </a:tr>
              <a:tr h="805736">
                <a:tc>
                  <a:txBody>
                    <a:bodyPr/>
                    <a:lstStyle/>
                    <a:p>
                      <a:pPr algn="ctr"/>
                      <a:r>
                        <a:rPr lang="en-US" altLang="zh-CN" sz="2800" b="1" smtClean="0"/>
                        <a:t>GraphSage</a:t>
                      </a:r>
                      <a:endParaRPr lang="zh-CN" altLang="en-US" sz="2800" b="1"/>
                    </a:p>
                  </a:txBody>
                  <a:tcPr/>
                </a:tc>
                <a:tc>
                  <a:txBody>
                    <a:bodyPr/>
                    <a:lstStyle/>
                    <a:p>
                      <a:pPr algn="ctr"/>
                      <a:r>
                        <a:rPr lang="en-US" altLang="zh-CN" sz="2800" b="1" smtClean="0"/>
                        <a:t>2017</a:t>
                      </a:r>
                      <a:endParaRPr lang="zh-CN" altLang="en-US" sz="2800" b="1"/>
                    </a:p>
                  </a:txBody>
                  <a:tcPr/>
                </a:tc>
                <a:tc>
                  <a:txBody>
                    <a:bodyPr/>
                    <a:lstStyle/>
                    <a:p>
                      <a:pPr algn="ctr"/>
                      <a:r>
                        <a:rPr lang="zh-CN" altLang="en-US" sz="2800" b="1" smtClean="0"/>
                        <a:t>节点分类</a:t>
                      </a:r>
                      <a:endParaRPr lang="zh-CN" altLang="en-US" sz="2800" b="1"/>
                    </a:p>
                  </a:txBody>
                  <a:tcPr/>
                </a:tc>
              </a:tr>
            </a:tbl>
          </a:graphicData>
        </a:graphic>
      </p:graphicFrame>
    </p:spTree>
  </p:cSld>
  <p:clrMapOvr>
    <a:masterClrMapping/>
  </p:clrMapOvr>
  <p:transition spd="slow" advTm="0">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0"/>
          <p:cNvSpPr>
            <a:spLocks noGrp="1"/>
          </p:cNvSpPr>
          <p:nvPr>
            <p:ph type="title"/>
          </p:nvPr>
        </p:nvSpPr>
        <p:spPr>
          <a:xfrm>
            <a:off x="1184275" y="293688"/>
            <a:ext cx="7292975" cy="457200"/>
          </a:xfrm>
        </p:spPr>
        <p:txBody>
          <a:bodyPr/>
          <a:lstStyle/>
          <a:p>
            <a:pPr eaLnBrk="1" hangingPunct="1"/>
            <a:r>
              <a:rPr lang="zh-CN" altLang="en-US" b="1" smtClean="0"/>
              <a:t>基于空间域的图卷积神经网络</a:t>
            </a:r>
            <a:endParaRPr lang="zh-CN" altLang="en-US" b="1" smtClean="0"/>
          </a:p>
        </p:txBody>
      </p:sp>
      <p:sp>
        <p:nvSpPr>
          <p:cNvPr id="35843" name="TextBox 23"/>
          <p:cNvSpPr txBox="1">
            <a:spLocks noChangeArrowheads="1"/>
          </p:cNvSpPr>
          <p:nvPr/>
        </p:nvSpPr>
        <p:spPr bwMode="auto">
          <a:xfrm>
            <a:off x="411162" y="917034"/>
            <a:ext cx="113363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smtClean="0">
                <a:ea typeface="微软雅黑" panose="020B0503020204020204" pitchFamily="34" charset="-122"/>
              </a:rPr>
              <a:t>有了上面的思路，就有一些学者试图用一种统一的框架描述出来，其将空间域上的卷积操作形式化成两部分</a:t>
            </a:r>
            <a:endParaRPr lang="en-US" altLang="zh-CN" sz="2400" b="1">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162" y="1895417"/>
            <a:ext cx="3417392" cy="291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bwMode="auto">
          <a:xfrm>
            <a:off x="4156364" y="1748031"/>
            <a:ext cx="78377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3000" b="1" smtClean="0">
                <a:solidFill>
                  <a:srgbClr val="FF0000"/>
                </a:solidFill>
                <a:ea typeface="微软雅黑" panose="020B0503020204020204" pitchFamily="34" charset="-122"/>
              </a:rPr>
              <a:t>MPNN</a:t>
            </a:r>
            <a:r>
              <a:rPr lang="zh-CN" altLang="en-US" sz="3000" b="1" smtClean="0">
                <a:solidFill>
                  <a:srgbClr val="FF0000"/>
                </a:solidFill>
                <a:ea typeface="微软雅黑" panose="020B0503020204020204" pitchFamily="34" charset="-122"/>
              </a:rPr>
              <a:t>：</a:t>
            </a:r>
            <a:r>
              <a:rPr lang="en-US" altLang="zh-CN" sz="3000" b="1" smtClean="0">
                <a:solidFill>
                  <a:srgbClr val="FF0000"/>
                </a:solidFill>
                <a:ea typeface="微软雅黑" panose="020B0503020204020204" pitchFamily="34" charset="-122"/>
              </a:rPr>
              <a:t>Message Passing Neural Network</a:t>
            </a:r>
            <a:endParaRPr lang="zh-CN" altLang="en-US" sz="3000" b="1">
              <a:solidFill>
                <a:srgbClr val="FF0000"/>
              </a:solidFill>
              <a:ea typeface="微软雅黑" panose="020B0503020204020204"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070" y="2455915"/>
            <a:ext cx="4983966" cy="87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a:xfrm>
            <a:off x="8621486" y="3099460"/>
            <a:ext cx="1092530" cy="64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bwMode="auto">
          <a:xfrm>
            <a:off x="9832769" y="3621974"/>
            <a:ext cx="1662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rgbClr val="FF0000"/>
                </a:solidFill>
                <a:ea typeface="微软雅黑" panose="020B0503020204020204" pitchFamily="34" charset="-122"/>
              </a:rPr>
              <a:t>消息的传递</a:t>
            </a:r>
            <a:endParaRPr lang="zh-CN" altLang="en-US" sz="2000" b="1">
              <a:solidFill>
                <a:srgbClr val="FF0000"/>
              </a:solidFill>
              <a:ea typeface="微软雅黑" panose="020B0503020204020204" pitchFamily="34" charset="-122"/>
            </a:endParaRPr>
          </a:p>
        </p:txBody>
      </p:sp>
      <p:sp>
        <p:nvSpPr>
          <p:cNvPr id="26" name="TextBox 25"/>
          <p:cNvSpPr txBox="1"/>
          <p:nvPr/>
        </p:nvSpPr>
        <p:spPr bwMode="auto">
          <a:xfrm>
            <a:off x="5650676" y="3736923"/>
            <a:ext cx="2424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000" b="1" smtClean="0">
                <a:solidFill>
                  <a:srgbClr val="FF0000"/>
                </a:solidFill>
                <a:ea typeface="微软雅黑" panose="020B0503020204020204" pitchFamily="34" charset="-122"/>
              </a:rPr>
              <a:t>消息的状态更新</a:t>
            </a:r>
            <a:endParaRPr lang="zh-CN" altLang="en-US" sz="2000" b="1">
              <a:solidFill>
                <a:srgbClr val="FF0000"/>
              </a:solidFill>
              <a:ea typeface="微软雅黑" panose="020B0503020204020204" pitchFamily="34" charset="-122"/>
            </a:endParaRPr>
          </a:p>
        </p:txBody>
      </p:sp>
      <p:cxnSp>
        <p:nvCxnSpPr>
          <p:cNvPr id="22" name="直接箭头连接符 21"/>
          <p:cNvCxnSpPr/>
          <p:nvPr/>
        </p:nvCxnSpPr>
        <p:spPr>
          <a:xfrm flipH="1">
            <a:off x="6638306" y="3099460"/>
            <a:ext cx="95003" cy="64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448301" y="2576945"/>
            <a:ext cx="558141" cy="522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215745" y="2574965"/>
            <a:ext cx="558141" cy="522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bwMode="auto">
          <a:xfrm>
            <a:off x="411162" y="5118265"/>
            <a:ext cx="115829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solidFill>
                  <a:srgbClr val="FF0000"/>
                </a:solidFill>
                <a:ea typeface="微软雅黑" panose="020B0503020204020204" pitchFamily="34" charset="-122"/>
              </a:rPr>
              <a:t>消息的传递</a:t>
            </a:r>
            <a:r>
              <a:rPr lang="zh-CN" altLang="en-US" sz="2400" b="1" smtClean="0">
                <a:ea typeface="微软雅黑" panose="020B0503020204020204" pitchFamily="34" charset="-122"/>
              </a:rPr>
              <a:t>规定了我们从相邻的节点怎么传递消息过来，来去更新当前节点的状态</a:t>
            </a:r>
            <a:endParaRPr lang="zh-CN" altLang="en-US" sz="2400" b="1">
              <a:ea typeface="微软雅黑" panose="020B0503020204020204" pitchFamily="34" charset="-122"/>
            </a:endParaRPr>
          </a:p>
        </p:txBody>
      </p:sp>
      <p:sp>
        <p:nvSpPr>
          <p:cNvPr id="32" name="TextBox 31"/>
          <p:cNvSpPr txBox="1"/>
          <p:nvPr/>
        </p:nvSpPr>
        <p:spPr bwMode="auto">
          <a:xfrm>
            <a:off x="411162" y="5694725"/>
            <a:ext cx="11582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solidFill>
                  <a:srgbClr val="FF0000"/>
                </a:solidFill>
                <a:ea typeface="微软雅黑" panose="020B0503020204020204" pitchFamily="34" charset="-122"/>
              </a:rPr>
              <a:t>消息的状态更新</a:t>
            </a:r>
            <a:r>
              <a:rPr lang="zh-CN" altLang="en-US" sz="2400" b="1" smtClean="0">
                <a:ea typeface="微软雅黑" panose="020B0503020204020204" pitchFamily="34" charset="-122"/>
              </a:rPr>
              <a:t>规定了我们对于传递过来的消息，如何使用这些传递来的消息来更新当前节点的状态</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20"/>
          <p:cNvSpPr>
            <a:spLocks noGrp="1"/>
          </p:cNvSpPr>
          <p:nvPr>
            <p:ph type="title"/>
          </p:nvPr>
        </p:nvSpPr>
        <p:spPr>
          <a:xfrm>
            <a:off x="1184275" y="293688"/>
            <a:ext cx="7292975" cy="457200"/>
          </a:xfrm>
        </p:spPr>
        <p:txBody>
          <a:bodyPr/>
          <a:lstStyle/>
          <a:p>
            <a:pPr eaLnBrk="1" hangingPunct="1"/>
            <a:r>
              <a:rPr lang="zh-CN" altLang="en-US" b="1"/>
              <a:t>基于空间域的图卷积神经网络</a:t>
            </a:r>
            <a:endParaRPr lang="zh-CN" altLang="en-US" smtClean="0"/>
          </a:p>
        </p:txBody>
      </p:sp>
      <p:pic>
        <p:nvPicPr>
          <p:cNvPr id="3686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7926" y="3738913"/>
            <a:ext cx="7962626" cy="230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bwMode="auto">
          <a:xfrm>
            <a:off x="558140" y="1033153"/>
            <a:ext cx="111153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2400" b="1" smtClean="0">
                <a:ea typeface="微软雅黑" panose="020B0503020204020204" pitchFamily="34" charset="-122"/>
              </a:rPr>
              <a:t>(1)</a:t>
            </a:r>
            <a:r>
              <a:rPr lang="en-US" altLang="zh-CN" sz="2400" b="1" smtClean="0">
                <a:solidFill>
                  <a:srgbClr val="FF0000"/>
                </a:solidFill>
                <a:ea typeface="微软雅黑" panose="020B0503020204020204" pitchFamily="34" charset="-122"/>
              </a:rPr>
              <a:t>Aggregate</a:t>
            </a:r>
            <a:r>
              <a:rPr lang="en-US" altLang="zh-CN" sz="2400" b="1" smtClean="0">
                <a:ea typeface="微软雅黑" panose="020B0503020204020204" pitchFamily="34" charset="-122"/>
              </a:rPr>
              <a:t>:</a:t>
            </a:r>
            <a:r>
              <a:rPr lang="zh-CN" altLang="en-US" sz="2400" b="1" smtClean="0">
                <a:ea typeface="微软雅黑" panose="020B0503020204020204" pitchFamily="34" charset="-122"/>
              </a:rPr>
              <a:t>模仿卷积神经网络工作（每一次操作考虑的是某个点的所有联通邻居的特征信息，因此在</a:t>
            </a:r>
            <a:r>
              <a:rPr lang="en-US" altLang="zh-CN" sz="2400" b="1" smtClean="0">
                <a:ea typeface="微软雅黑" panose="020B0503020204020204" pitchFamily="34" charset="-122"/>
              </a:rPr>
              <a:t>GNN</a:t>
            </a:r>
            <a:r>
              <a:rPr lang="zh-CN" altLang="en-US" sz="2400" b="1" smtClean="0">
                <a:ea typeface="微软雅黑" panose="020B0503020204020204" pitchFamily="34" charset="-122"/>
              </a:rPr>
              <a:t>当中也是通过这样的方式下更新下一</a:t>
            </a:r>
            <a:r>
              <a:rPr lang="zh-CN" altLang="en-US" sz="2400" b="1" smtClean="0">
                <a:ea typeface="微软雅黑" panose="020B0503020204020204" pitchFamily="34" charset="-122"/>
              </a:rPr>
              <a:t>层</a:t>
            </a:r>
            <a:r>
              <a:rPr lang="zh-CN" altLang="en-US" sz="2400" b="1" smtClean="0">
                <a:ea typeface="微软雅黑" panose="020B0503020204020204" pitchFamily="34" charset="-122"/>
              </a:rPr>
              <a:t>的节点的表示</a:t>
            </a:r>
            <a:r>
              <a:rPr lang="en-US" altLang="zh-CN" sz="2400" b="1" smtClean="0">
                <a:ea typeface="微软雅黑" panose="020B0503020204020204" pitchFamily="34" charset="-122"/>
              </a:rPr>
              <a:t>,</a:t>
            </a:r>
            <a:r>
              <a:rPr lang="zh-CN" altLang="en-US" sz="2400" b="1" smtClean="0">
                <a:ea typeface="微软雅黑" panose="020B0503020204020204" pitchFamily="34" charset="-122"/>
              </a:rPr>
              <a:t>当然会包括这个节点本身的特征</a:t>
            </a:r>
            <a:r>
              <a:rPr lang="en-US" altLang="zh-CN" sz="2400" b="1" smtClean="0">
                <a:ea typeface="微软雅黑" panose="020B0503020204020204" pitchFamily="34" charset="-122"/>
              </a:rPr>
              <a:t>feature</a:t>
            </a:r>
            <a:endParaRPr lang="zh-CN" altLang="en-US" sz="2400" b="1">
              <a:ea typeface="微软雅黑" panose="020B0503020204020204" pitchFamily="34" charset="-122"/>
            </a:endParaRPr>
          </a:p>
        </p:txBody>
      </p:sp>
      <p:sp>
        <p:nvSpPr>
          <p:cNvPr id="4" name="TextBox 3"/>
          <p:cNvSpPr txBox="1"/>
          <p:nvPr/>
        </p:nvSpPr>
        <p:spPr bwMode="auto">
          <a:xfrm>
            <a:off x="558139" y="2648197"/>
            <a:ext cx="110098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2400" b="1" smtClean="0">
                <a:ea typeface="微软雅黑" panose="020B0503020204020204" pitchFamily="34" charset="-122"/>
              </a:rPr>
              <a:t>(2)</a:t>
            </a:r>
            <a:r>
              <a:rPr lang="en-US" altLang="zh-CN" sz="2400" b="1" smtClean="0">
                <a:solidFill>
                  <a:srgbClr val="FF0000"/>
                </a:solidFill>
                <a:ea typeface="微软雅黑" panose="020B0503020204020204" pitchFamily="34" charset="-122"/>
              </a:rPr>
              <a:t>Readout</a:t>
            </a:r>
            <a:r>
              <a:rPr lang="en-US" altLang="zh-CN" sz="2400" b="1" smtClean="0">
                <a:ea typeface="微软雅黑" panose="020B0503020204020204" pitchFamily="34" charset="-122"/>
              </a:rPr>
              <a:t>:</a:t>
            </a:r>
            <a:r>
              <a:rPr lang="zh-CN" altLang="en-US" sz="2400" b="1" smtClean="0">
                <a:ea typeface="微软雅黑" panose="020B0503020204020204" pitchFamily="34" charset="-122"/>
              </a:rPr>
              <a:t>整个图所有节点的</a:t>
            </a:r>
            <a:r>
              <a:rPr lang="en-US" altLang="zh-CN" sz="2400" b="1" smtClean="0">
                <a:ea typeface="微软雅黑" panose="020B0503020204020204" pitchFamily="34" charset="-122"/>
              </a:rPr>
              <a:t>feature</a:t>
            </a:r>
            <a:r>
              <a:rPr lang="zh-CN" altLang="en-US" sz="2400" b="1" smtClean="0">
                <a:ea typeface="微软雅黑" panose="020B0503020204020204" pitchFamily="34" charset="-122"/>
              </a:rPr>
              <a:t>集合起来，用一个特征值代表整个</a:t>
            </a:r>
            <a:r>
              <a:rPr lang="en-US" altLang="zh-CN" sz="2400" b="1" smtClean="0">
                <a:ea typeface="微软雅黑" panose="020B0503020204020204" pitchFamily="34" charset="-122"/>
              </a:rPr>
              <a:t>graph</a:t>
            </a:r>
            <a:r>
              <a:rPr lang="zh-CN" altLang="en-US" sz="2400" b="1" smtClean="0">
                <a:ea typeface="微软雅黑" panose="020B0503020204020204" pitchFamily="34" charset="-122"/>
              </a:rPr>
              <a:t>的信息</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0"/>
          <p:cNvSpPr>
            <a:spLocks noGrp="1"/>
          </p:cNvSpPr>
          <p:nvPr>
            <p:ph type="title"/>
          </p:nvPr>
        </p:nvSpPr>
        <p:spPr>
          <a:xfrm>
            <a:off x="1184275" y="293688"/>
            <a:ext cx="7292975" cy="457200"/>
          </a:xfrm>
        </p:spPr>
        <p:txBody>
          <a:bodyPr/>
          <a:lstStyle/>
          <a:p>
            <a:pPr eaLnBrk="1" hangingPunct="1"/>
            <a:r>
              <a:rPr lang="zh-CN" altLang="en-US" b="1"/>
              <a:t>基于空间域的图卷积神经网络</a:t>
            </a:r>
            <a:endParaRPr lang="zh-CN" altLang="en-US" smtClean="0"/>
          </a:p>
        </p:txBody>
      </p:sp>
      <p:sp>
        <p:nvSpPr>
          <p:cNvPr id="35843" name="TextBox 23"/>
          <p:cNvSpPr txBox="1">
            <a:spLocks noChangeArrowheads="1"/>
          </p:cNvSpPr>
          <p:nvPr/>
        </p:nvSpPr>
        <p:spPr bwMode="auto">
          <a:xfrm>
            <a:off x="552412" y="917034"/>
            <a:ext cx="113363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smtClean="0">
                <a:solidFill>
                  <a:srgbClr val="FF0000"/>
                </a:solidFill>
                <a:ea typeface="微软雅黑" panose="020B0503020204020204" pitchFamily="34" charset="-122"/>
              </a:rPr>
              <a:t>NN4G</a:t>
            </a:r>
            <a:r>
              <a:rPr lang="zh-CN" altLang="en-US" sz="2800" b="1">
                <a:solidFill>
                  <a:srgbClr val="FF0000"/>
                </a:solidFill>
                <a:ea typeface="微软雅黑" panose="020B0503020204020204" pitchFamily="34" charset="-122"/>
              </a:rPr>
              <a:t>（</a:t>
            </a:r>
            <a:r>
              <a:rPr lang="en-US" altLang="zh-CN" sz="2800" b="1">
                <a:solidFill>
                  <a:srgbClr val="FF0000"/>
                </a:solidFill>
                <a:ea typeface="微软雅黑" panose="020B0503020204020204" pitchFamily="34" charset="-122"/>
              </a:rPr>
              <a:t>Neural Networks for Graph</a:t>
            </a:r>
            <a:r>
              <a:rPr lang="zh-CN" altLang="en-US" sz="2800" b="1">
                <a:solidFill>
                  <a:srgbClr val="FF0000"/>
                </a:solidFill>
                <a:ea typeface="微软雅黑" panose="020B0503020204020204" pitchFamily="34" charset="-122"/>
              </a:rPr>
              <a:t>）</a:t>
            </a:r>
            <a:endParaRPr lang="zh-CN" altLang="en-US" sz="2800" b="1">
              <a:solidFill>
                <a:srgbClr val="FF0000"/>
              </a:solidFill>
              <a:ea typeface="微软雅黑" panose="020B0503020204020204" pitchFamily="34" charset="-122"/>
            </a:endParaRPr>
          </a:p>
          <a:p>
            <a:pPr eaLnBrk="1" hangingPunct="1"/>
            <a:endParaRPr lang="en-US" altLang="zh-CN" sz="2800" b="1">
              <a:ea typeface="微软雅黑" panose="020B0503020204020204" pitchFamily="34" charset="-122"/>
            </a:endParaRPr>
          </a:p>
        </p:txBody>
      </p:sp>
      <p:sp>
        <p:nvSpPr>
          <p:cNvPr id="6" name="TextBox 5"/>
          <p:cNvSpPr txBox="1"/>
          <p:nvPr/>
        </p:nvSpPr>
        <p:spPr>
          <a:xfrm>
            <a:off x="548640" y="1472011"/>
            <a:ext cx="5077460" cy="461665"/>
          </a:xfrm>
          <a:prstGeom prst="rect">
            <a:avLst/>
          </a:prstGeom>
          <a:noFill/>
        </p:spPr>
        <p:txBody>
          <a:bodyPr wrap="square" rtlCol="0">
            <a:spAutoFit/>
          </a:bodyPr>
          <a:lstStyle/>
          <a:p>
            <a:r>
              <a:rPr lang="zh-CN" altLang="en-US" sz="2400" b="1" smtClean="0"/>
              <a:t>通过类比图片上的卷积神经网络</a:t>
            </a:r>
            <a:endParaRPr lang="zh-CN" altLang="en-US" sz="2400" b="1"/>
          </a:p>
        </p:txBody>
      </p:sp>
      <p:sp>
        <p:nvSpPr>
          <p:cNvPr id="7" name="TextBox 6"/>
          <p:cNvSpPr txBox="1"/>
          <p:nvPr/>
        </p:nvSpPr>
        <p:spPr>
          <a:xfrm>
            <a:off x="662939" y="2053490"/>
            <a:ext cx="11225809" cy="461665"/>
          </a:xfrm>
          <a:prstGeom prst="rect">
            <a:avLst/>
          </a:prstGeom>
          <a:noFill/>
        </p:spPr>
        <p:txBody>
          <a:bodyPr wrap="square" rtlCol="0">
            <a:spAutoFit/>
          </a:bodyPr>
          <a:lstStyle/>
          <a:p>
            <a:r>
              <a:rPr lang="zh-CN" altLang="en-US" sz="2400" b="1" smtClean="0"/>
              <a:t>为每个节点选择，根据某种邻近度度量来选择合适的</a:t>
            </a:r>
            <a:r>
              <a:rPr lang="en-US" altLang="zh-CN" sz="2400" b="1" smtClean="0"/>
              <a:t>k</a:t>
            </a:r>
            <a:r>
              <a:rPr lang="zh-CN" altLang="en-US" sz="2400" b="1" smtClean="0"/>
              <a:t>个节点作为它的邻居节点，</a:t>
            </a:r>
            <a:endParaRPr lang="zh-CN" altLang="en-US" sz="2400" b="1"/>
          </a:p>
        </p:txBody>
      </p:sp>
      <p:sp>
        <p:nvSpPr>
          <p:cNvPr id="12" name="右箭头 11"/>
          <p:cNvSpPr/>
          <p:nvPr/>
        </p:nvSpPr>
        <p:spPr>
          <a:xfrm>
            <a:off x="161365" y="2103229"/>
            <a:ext cx="387275" cy="181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662940" y="2832824"/>
            <a:ext cx="10881360" cy="461665"/>
          </a:xfrm>
          <a:prstGeom prst="rect">
            <a:avLst/>
          </a:prstGeom>
          <a:noFill/>
        </p:spPr>
        <p:txBody>
          <a:bodyPr wrap="square" rtlCol="0">
            <a:spAutoFit/>
          </a:bodyPr>
          <a:lstStyle/>
          <a:p>
            <a:r>
              <a:rPr lang="zh-CN" altLang="en-US" sz="2400" b="1" smtClean="0"/>
              <a:t>根据某种</a:t>
            </a:r>
            <a:r>
              <a:rPr lang="zh-CN" altLang="en-US" sz="2400" b="1" smtClean="0">
                <a:solidFill>
                  <a:srgbClr val="FF0000"/>
                </a:solidFill>
              </a:rPr>
              <a:t>邻近度度量</a:t>
            </a:r>
            <a:r>
              <a:rPr lang="en-US" altLang="zh-CN" sz="2400" b="1" smtClean="0">
                <a:solidFill>
                  <a:srgbClr val="FF0000"/>
                </a:solidFill>
              </a:rPr>
              <a:t>(proximity metirc)</a:t>
            </a:r>
            <a:r>
              <a:rPr lang="zh-CN" altLang="en-US" sz="2400" b="1" smtClean="0"/>
              <a:t>为每个邻居定序</a:t>
            </a:r>
            <a:endParaRPr lang="zh-CN" altLang="en-US" sz="2400" b="1"/>
          </a:p>
        </p:txBody>
      </p:sp>
      <p:sp>
        <p:nvSpPr>
          <p:cNvPr id="5" name="TextBox 4"/>
          <p:cNvSpPr txBox="1"/>
          <p:nvPr/>
        </p:nvSpPr>
        <p:spPr>
          <a:xfrm>
            <a:off x="662940" y="3495054"/>
            <a:ext cx="5916706" cy="461665"/>
          </a:xfrm>
          <a:prstGeom prst="rect">
            <a:avLst/>
          </a:prstGeom>
          <a:noFill/>
        </p:spPr>
        <p:txBody>
          <a:bodyPr wrap="square" rtlCol="0">
            <a:spAutoFit/>
          </a:bodyPr>
          <a:lstStyle/>
          <a:p>
            <a:r>
              <a:rPr lang="zh-CN" altLang="en-US" sz="2400" b="1" smtClean="0"/>
              <a:t>参数共享</a:t>
            </a:r>
            <a:endParaRPr lang="zh-CN" altLang="en-US" sz="2400" b="1"/>
          </a:p>
        </p:txBody>
      </p:sp>
      <p:sp>
        <p:nvSpPr>
          <p:cNvPr id="20" name="右箭头 19"/>
          <p:cNvSpPr/>
          <p:nvPr/>
        </p:nvSpPr>
        <p:spPr>
          <a:xfrm>
            <a:off x="217524" y="2942332"/>
            <a:ext cx="387275" cy="181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217524" y="3600222"/>
            <a:ext cx="387275" cy="181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524" y="4253946"/>
            <a:ext cx="11326776" cy="14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29272" y="5930900"/>
            <a:ext cx="2858098"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299460" y="5930900"/>
            <a:ext cx="1320800" cy="520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795520" y="5892800"/>
            <a:ext cx="2616200" cy="596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7810500" y="5930900"/>
            <a:ext cx="12319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385300" y="5880100"/>
            <a:ext cx="2503449"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5002" y="6035466"/>
            <a:ext cx="2646381" cy="400110"/>
          </a:xfrm>
          <a:prstGeom prst="rect">
            <a:avLst/>
          </a:prstGeom>
          <a:noFill/>
        </p:spPr>
        <p:txBody>
          <a:bodyPr wrap="square" rtlCol="0">
            <a:spAutoFit/>
          </a:bodyPr>
          <a:lstStyle/>
          <a:p>
            <a:r>
              <a:rPr lang="en-US" altLang="zh-CN" sz="2000" b="1" smtClean="0"/>
              <a:t>1.</a:t>
            </a:r>
            <a:r>
              <a:rPr lang="zh-CN" altLang="en-US" sz="2000" b="1" smtClean="0"/>
              <a:t>决定节点的邻居</a:t>
            </a:r>
            <a:endParaRPr lang="zh-CN" altLang="en-US" sz="2000" b="1"/>
          </a:p>
        </p:txBody>
      </p:sp>
      <p:sp>
        <p:nvSpPr>
          <p:cNvPr id="30" name="TextBox 29"/>
          <p:cNvSpPr txBox="1"/>
          <p:nvPr/>
        </p:nvSpPr>
        <p:spPr>
          <a:xfrm>
            <a:off x="4795520" y="5991195"/>
            <a:ext cx="2646381" cy="400110"/>
          </a:xfrm>
          <a:prstGeom prst="rect">
            <a:avLst/>
          </a:prstGeom>
          <a:noFill/>
        </p:spPr>
        <p:txBody>
          <a:bodyPr wrap="square" rtlCol="0">
            <a:spAutoFit/>
          </a:bodyPr>
          <a:lstStyle/>
          <a:p>
            <a:r>
              <a:rPr lang="en-US" altLang="zh-CN" sz="2000" b="1"/>
              <a:t>2</a:t>
            </a:r>
            <a:r>
              <a:rPr lang="en-US" altLang="zh-CN" sz="2000" b="1" smtClean="0"/>
              <a:t>.</a:t>
            </a:r>
            <a:r>
              <a:rPr lang="zh-CN" altLang="en-US" sz="2000" b="1" smtClean="0"/>
              <a:t>为邻居确定顺序</a:t>
            </a:r>
            <a:endParaRPr lang="zh-CN" altLang="en-US" sz="2000" b="1"/>
          </a:p>
        </p:txBody>
      </p:sp>
      <p:sp>
        <p:nvSpPr>
          <p:cNvPr id="31" name="TextBox 30"/>
          <p:cNvSpPr txBox="1"/>
          <p:nvPr/>
        </p:nvSpPr>
        <p:spPr>
          <a:xfrm>
            <a:off x="9545619" y="5971155"/>
            <a:ext cx="2646381" cy="400110"/>
          </a:xfrm>
          <a:prstGeom prst="rect">
            <a:avLst/>
          </a:prstGeom>
          <a:noFill/>
        </p:spPr>
        <p:txBody>
          <a:bodyPr wrap="square" rtlCol="0">
            <a:spAutoFit/>
          </a:bodyPr>
          <a:lstStyle/>
          <a:p>
            <a:r>
              <a:rPr lang="en-US" altLang="zh-CN" sz="2000" b="1" smtClean="0"/>
              <a:t>3.</a:t>
            </a:r>
            <a:r>
              <a:rPr lang="zh-CN" altLang="en-US" sz="2000" b="1" smtClean="0"/>
              <a:t>参数共享</a:t>
            </a:r>
            <a:endParaRPr lang="zh-CN" altLang="en-US" sz="2000" b="1"/>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6910" y="102293"/>
            <a:ext cx="3667390" cy="1951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38915" name="TextBox 2"/>
          <p:cNvSpPr txBox="1">
            <a:spLocks noChangeArrowheads="1"/>
          </p:cNvSpPr>
          <p:nvPr/>
        </p:nvSpPr>
        <p:spPr bwMode="auto">
          <a:xfrm>
            <a:off x="498764" y="977990"/>
            <a:ext cx="859347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smtClean="0">
                <a:solidFill>
                  <a:srgbClr val="FF0000"/>
                </a:solidFill>
                <a:ea typeface="微软雅黑" panose="020B0503020204020204" pitchFamily="34" charset="-122"/>
              </a:rPr>
              <a:t>NN4G</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Neural Networks for Graph</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a:p>
            <a:pPr eaLnBrk="1" hangingPunct="1"/>
            <a:endParaRPr lang="zh-CN" altLang="en-US" sz="3200" b="1">
              <a:solidFill>
                <a:srgbClr val="FF0000"/>
              </a:solidFill>
              <a:ea typeface="微软雅黑" panose="020B0503020204020204" pitchFamily="34" charset="-122"/>
            </a:endParaRPr>
          </a:p>
        </p:txBody>
      </p:sp>
      <p:sp>
        <p:nvSpPr>
          <p:cNvPr id="38916" name="矩形 3"/>
          <p:cNvSpPr>
            <a:spLocks noChangeArrowheads="1"/>
          </p:cNvSpPr>
          <p:nvPr/>
        </p:nvSpPr>
        <p:spPr bwMode="auto">
          <a:xfrm>
            <a:off x="498765" y="158787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a:ea typeface="微软雅黑" panose="020B0503020204020204" pitchFamily="34" charset="-122"/>
              </a:rPr>
              <a:t>其中</a:t>
            </a:r>
            <a:r>
              <a:rPr lang="en-US" altLang="zh-CN" sz="2400">
                <a:ea typeface="微软雅黑" panose="020B0503020204020204" pitchFamily="34" charset="-122"/>
              </a:rPr>
              <a:t>input layer</a:t>
            </a:r>
            <a:r>
              <a:rPr lang="zh-CN" altLang="en-US" sz="2400">
                <a:ea typeface="微软雅黑" panose="020B0503020204020204" pitchFamily="34" charset="-122"/>
              </a:rPr>
              <a:t>总共包含</a:t>
            </a:r>
            <a:r>
              <a:rPr lang="en-US" altLang="zh-CN" sz="2400">
                <a:ea typeface="微软雅黑" panose="020B0503020204020204" pitchFamily="34" charset="-122"/>
              </a:rPr>
              <a:t>5</a:t>
            </a:r>
            <a:r>
              <a:rPr lang="zh-CN" altLang="en-US" sz="2400">
                <a:ea typeface="微软雅黑" panose="020B0503020204020204" pitchFamily="34" charset="-122"/>
              </a:rPr>
              <a:t>个节点 </a:t>
            </a:r>
            <a:r>
              <a:rPr lang="en-US" altLang="zh-CN" sz="2400">
                <a:ea typeface="微软雅黑" panose="020B0503020204020204" pitchFamily="34" charset="-122"/>
              </a:rPr>
              <a:t>v0...v4 </a:t>
            </a:r>
            <a:r>
              <a:rPr lang="zh-CN" altLang="en-US" sz="2400">
                <a:ea typeface="微软雅黑" panose="020B0503020204020204" pitchFamily="34" charset="-122"/>
              </a:rPr>
              <a:t>以及</a:t>
            </a:r>
            <a:r>
              <a:rPr lang="en-US" altLang="zh-CN" sz="2400">
                <a:ea typeface="微软雅黑" panose="020B0503020204020204" pitchFamily="34" charset="-122"/>
              </a:rPr>
              <a:t>5</a:t>
            </a:r>
            <a:r>
              <a:rPr lang="zh-CN" altLang="en-US" sz="2400">
                <a:ea typeface="微软雅黑" panose="020B0503020204020204" pitchFamily="34" charset="-122"/>
              </a:rPr>
              <a:t>条边，节点对应的原始</a:t>
            </a:r>
            <a:r>
              <a:rPr lang="en-US" altLang="zh-CN" sz="2400">
                <a:ea typeface="微软雅黑" panose="020B0503020204020204" pitchFamily="34" charset="-122"/>
              </a:rPr>
              <a:t>input </a:t>
            </a:r>
            <a:r>
              <a:rPr lang="en-US" altLang="zh-CN" sz="2400" smtClean="0">
                <a:ea typeface="微软雅黑" panose="020B0503020204020204" pitchFamily="34" charset="-122"/>
              </a:rPr>
              <a:t>feature</a:t>
            </a:r>
            <a:r>
              <a:rPr lang="zh-CN" altLang="en-US" sz="2400" smtClean="0">
                <a:ea typeface="微软雅黑" panose="020B0503020204020204" pitchFamily="34" charset="-122"/>
              </a:rPr>
              <a:t>为</a:t>
            </a:r>
            <a:r>
              <a:rPr lang="zh-CN" altLang="en-US" sz="2400">
                <a:ea typeface="微软雅黑" panose="020B0503020204020204" pitchFamily="34" charset="-122"/>
              </a:rPr>
              <a:t> </a:t>
            </a:r>
            <a:r>
              <a:rPr lang="en-US" altLang="zh-CN" sz="2400">
                <a:ea typeface="微软雅黑" panose="020B0503020204020204" pitchFamily="34" charset="-122"/>
              </a:rPr>
              <a:t>x0...x4 </a:t>
            </a:r>
            <a:r>
              <a:rPr lang="zh-CN" altLang="en-US" sz="2400" smtClean="0">
                <a:ea typeface="微软雅黑" panose="020B0503020204020204" pitchFamily="34" charset="-122"/>
              </a:rPr>
              <a:t>。</a:t>
            </a:r>
            <a:endParaRPr lang="zh-CN" altLang="en-US" sz="2400">
              <a:ea typeface="微软雅黑" panose="020B0503020204020204" pitchFamily="34" charset="-122"/>
            </a:endParaRPr>
          </a:p>
          <a:p>
            <a:r>
              <a:rPr lang="zh-CN" altLang="en-US" sz="2400">
                <a:ea typeface="微软雅黑" panose="020B0503020204020204" pitchFamily="34" charset="-122"/>
              </a:rPr>
              <a:t>在第</a:t>
            </a:r>
            <a:r>
              <a:rPr lang="en-US" altLang="zh-CN" sz="2400">
                <a:ea typeface="微软雅黑" panose="020B0503020204020204" pitchFamily="34" charset="-122"/>
              </a:rPr>
              <a:t>0</a:t>
            </a:r>
            <a:r>
              <a:rPr lang="zh-CN" altLang="en-US" sz="2400">
                <a:ea typeface="微软雅黑" panose="020B0503020204020204" pitchFamily="34" charset="-122"/>
              </a:rPr>
              <a:t>层</a:t>
            </a:r>
            <a:r>
              <a:rPr lang="en-US" altLang="zh-CN" sz="2400">
                <a:ea typeface="微软雅黑" panose="020B0503020204020204" pitchFamily="34" charset="-122"/>
              </a:rPr>
              <a:t>hidder layer</a:t>
            </a:r>
            <a:r>
              <a:rPr lang="zh-CN" altLang="en-US" sz="2400">
                <a:ea typeface="微软雅黑" panose="020B0503020204020204" pitchFamily="34" charset="-122"/>
              </a:rPr>
              <a:t>中，</a:t>
            </a:r>
            <a:r>
              <a:rPr lang="en-US" altLang="zh-CN" sz="2400">
                <a:ea typeface="微软雅黑" panose="020B0503020204020204" pitchFamily="34" charset="-122"/>
              </a:rPr>
              <a:t>NN4G</a:t>
            </a:r>
            <a:r>
              <a:rPr lang="zh-CN" altLang="en-US" sz="2400">
                <a:ea typeface="微软雅黑" panose="020B0503020204020204" pitchFamily="34" charset="-122"/>
              </a:rPr>
              <a:t>只是对原始</a:t>
            </a:r>
            <a:r>
              <a:rPr lang="en-US" altLang="zh-CN" sz="2400">
                <a:ea typeface="微软雅黑" panose="020B0503020204020204" pitchFamily="34" charset="-122"/>
              </a:rPr>
              <a:t>input feature</a:t>
            </a:r>
            <a:r>
              <a:rPr lang="zh-CN" altLang="en-US" sz="2400">
                <a:ea typeface="微软雅黑" panose="020B0503020204020204" pitchFamily="34" charset="-122"/>
              </a:rPr>
              <a:t>做一个简单的线性</a:t>
            </a:r>
            <a:r>
              <a:rPr lang="zh-CN" altLang="en-US" sz="2400" smtClean="0">
                <a:ea typeface="微软雅黑" panose="020B0503020204020204" pitchFamily="34" charset="-122"/>
              </a:rPr>
              <a:t>变化</a:t>
            </a:r>
            <a:endParaRPr lang="zh-CN" altLang="en-US" sz="2400">
              <a:ea typeface="微软雅黑" panose="020B0503020204020204" pitchFamily="34" charset="-122"/>
            </a:endParaRPr>
          </a:p>
        </p:txBody>
      </p:sp>
      <p:pic>
        <p:nvPicPr>
          <p:cNvPr id="389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5665" y="3715472"/>
            <a:ext cx="6629400"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bwMode="auto">
              <a:xfrm>
                <a:off x="1607127" y="2940607"/>
                <a:ext cx="8769928" cy="56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b>
                        <m:sSubPr>
                          <m:ctrlPr>
                            <a:rPr lang="en-US" altLang="zh-CN" sz="3000" b="1" i="1" smtClean="0">
                              <a:solidFill>
                                <a:schemeClr val="tx1"/>
                              </a:solidFill>
                              <a:latin typeface="Cambria Math" panose="02040503050406030204"/>
                              <a:ea typeface="微软雅黑" panose="020B0503020204020204" pitchFamily="34" charset="-122"/>
                            </a:rPr>
                          </m:ctrlPr>
                        </m:sSubPr>
                        <m:e>
                          <m:sSup>
                            <m:sSupPr>
                              <m:ctrlPr>
                                <a:rPr lang="en-US" altLang="zh-CN" sz="3000" b="1" i="1" smtClean="0">
                                  <a:solidFill>
                                    <a:schemeClr val="tx1"/>
                                  </a:solidFill>
                                  <a:latin typeface="Cambria Math" panose="02040503050406030204"/>
                                  <a:ea typeface="微软雅黑" panose="020B0503020204020204" pitchFamily="34" charset="-122"/>
                                </a:rPr>
                              </m:ctrlPr>
                            </m:sSupPr>
                            <m:e>
                              <m:r>
                                <a:rPr lang="en-US" altLang="zh-CN" sz="3000" b="1" i="1" smtClean="0">
                                  <a:solidFill>
                                    <a:schemeClr val="tx1"/>
                                  </a:solidFill>
                                  <a:latin typeface="Cambria Math" panose="02040503050406030204"/>
                                  <a:ea typeface="微软雅黑" panose="020B0503020204020204" pitchFamily="34" charset="-122"/>
                                </a:rPr>
                                <m:t>𝒉</m:t>
                              </m:r>
                            </m:e>
                            <m:sup>
                              <m:r>
                                <a:rPr lang="en-US" altLang="zh-CN" sz="3000" b="1" i="1" smtClean="0">
                                  <a:solidFill>
                                    <a:schemeClr val="tx1"/>
                                  </a:solidFill>
                                  <a:latin typeface="Cambria Math" panose="02040503050406030204"/>
                                  <a:ea typeface="微软雅黑" panose="020B0503020204020204" pitchFamily="34" charset="-122"/>
                                </a:rPr>
                                <m:t>𝟎</m:t>
                              </m:r>
                            </m:sup>
                          </m:sSup>
                        </m:e>
                        <m:sub>
                          <m:r>
                            <a:rPr lang="en-US" altLang="zh-CN" sz="3000" b="1" i="1" smtClean="0">
                              <a:solidFill>
                                <a:schemeClr val="tx1"/>
                              </a:solidFill>
                              <a:latin typeface="Cambria Math" panose="02040503050406030204"/>
                              <a:ea typeface="微软雅黑" panose="020B0503020204020204" pitchFamily="34" charset="-122"/>
                            </a:rPr>
                            <m:t>𝟑</m:t>
                          </m:r>
                        </m:sub>
                      </m:sSub>
                      <m:r>
                        <a:rPr lang="en-US" altLang="zh-CN" sz="3000" b="1" i="1" smtClean="0">
                          <a:solidFill>
                            <a:schemeClr val="tx1"/>
                          </a:solidFill>
                          <a:latin typeface="Cambria Math" panose="02040503050406030204"/>
                          <a:ea typeface="微软雅黑" panose="020B0503020204020204" pitchFamily="34" charset="-122"/>
                        </a:rPr>
                        <m:t>=</m:t>
                      </m:r>
                      <m:r>
                        <a:rPr lang="en-US" altLang="zh-CN" sz="3000" b="1" i="1" smtClean="0">
                          <a:solidFill>
                            <a:schemeClr val="tx1"/>
                          </a:solidFill>
                          <a:latin typeface="Cambria Math" panose="02040503050406030204"/>
                          <a:ea typeface="微软雅黑" panose="020B0503020204020204" pitchFamily="34" charset="-122"/>
                        </a:rPr>
                        <m:t>𝒘</m:t>
                      </m:r>
                      <m:sSub>
                        <m:sSubPr>
                          <m:ctrlPr>
                            <a:rPr lang="en-US" altLang="zh-CN" sz="3000" b="1" i="1" smtClean="0">
                              <a:solidFill>
                                <a:schemeClr val="tx1"/>
                              </a:solidFill>
                              <a:latin typeface="Cambria Math" panose="02040503050406030204"/>
                              <a:ea typeface="微软雅黑" panose="020B0503020204020204" pitchFamily="34" charset="-122"/>
                            </a:rPr>
                          </m:ctrlPr>
                        </m:sSubPr>
                        <m:e>
                          <m:r>
                            <a:rPr lang="en-US" altLang="zh-CN" sz="3000" b="1" i="1" smtClean="0">
                              <a:solidFill>
                                <a:schemeClr val="tx1"/>
                              </a:solidFill>
                              <a:latin typeface="Cambria Math" panose="02040503050406030204"/>
                              <a:ea typeface="微软雅黑" panose="020B0503020204020204" pitchFamily="34" charset="-122"/>
                            </a:rPr>
                            <m:t>𝒙</m:t>
                          </m:r>
                        </m:e>
                        <m:sub>
                          <m:r>
                            <a:rPr lang="en-US" altLang="zh-CN" sz="3000" b="1" i="1" smtClean="0">
                              <a:solidFill>
                                <a:schemeClr val="tx1"/>
                              </a:solidFill>
                              <a:latin typeface="Cambria Math" panose="02040503050406030204"/>
                              <a:ea typeface="微软雅黑" panose="020B0503020204020204" pitchFamily="34" charset="-122"/>
                            </a:rPr>
                            <m:t>𝟑</m:t>
                          </m:r>
                        </m:sub>
                      </m:sSub>
                    </m:oMath>
                  </m:oMathPara>
                </a14:m>
                <a:endParaRPr lang="zh-CN" altLang="en-US" sz="3000" b="1">
                  <a:solidFill>
                    <a:schemeClr val="tx1"/>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1607127" y="2940607"/>
                <a:ext cx="8769928" cy="564450"/>
              </a:xfrm>
              <a:prstGeom prst="rect">
                <a:avLst/>
              </a:prstGeom>
              <a:blipFill rotWithShape="1">
                <a:blip r:embed="rId2"/>
                <a:stretch>
                  <a:fillRect l="-7" t="-99" r="6" b="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欧式空间</a:t>
            </a:r>
            <a:endParaRPr lang="zh-CN" altLang="en-US" dirty="0">
              <a:latin typeface="+mn-lt"/>
              <a:ea typeface="+mn-ea"/>
              <a:cs typeface="+mn-ea"/>
              <a:sym typeface="+mn-lt"/>
            </a:endParaRPr>
          </a:p>
        </p:txBody>
      </p:sp>
      <p:sp>
        <p:nvSpPr>
          <p:cNvPr id="10243" name="TextBox 8"/>
          <p:cNvSpPr txBox="1">
            <a:spLocks noChangeArrowheads="1"/>
          </p:cNvSpPr>
          <p:nvPr/>
        </p:nvSpPr>
        <p:spPr bwMode="auto">
          <a:xfrm>
            <a:off x="1076325" y="839788"/>
            <a:ext cx="10121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随着网络时代的发展，生活中产生的数据量越来越多，但数据大体上可分为两类</a:t>
            </a:r>
            <a:r>
              <a:rPr lang="zh-CN" altLang="en-US" sz="2400" smtClean="0">
                <a:ea typeface="微软雅黑" panose="020B0503020204020204" pitchFamily="34" charset="-122"/>
              </a:rPr>
              <a:t>：</a:t>
            </a:r>
            <a:r>
              <a:rPr lang="zh-CN" altLang="en-US" sz="2400" smtClean="0">
                <a:solidFill>
                  <a:srgbClr val="FF0000"/>
                </a:solidFill>
                <a:ea typeface="微软雅黑" panose="020B0503020204020204" pitchFamily="34" charset="-122"/>
              </a:rPr>
              <a:t>欧式数据</a:t>
            </a:r>
            <a:r>
              <a:rPr lang="zh-CN" altLang="en-US" sz="2400">
                <a:solidFill>
                  <a:srgbClr val="FF0000"/>
                </a:solidFill>
                <a:ea typeface="微软雅黑" panose="020B0503020204020204" pitchFamily="34" charset="-122"/>
              </a:rPr>
              <a:t>，</a:t>
            </a:r>
            <a:r>
              <a:rPr lang="zh-CN" altLang="en-US" sz="2400" smtClean="0">
                <a:solidFill>
                  <a:srgbClr val="FF0000"/>
                </a:solidFill>
                <a:ea typeface="微软雅黑" panose="020B0503020204020204" pitchFamily="34" charset="-122"/>
              </a:rPr>
              <a:t>非欧式数据</a:t>
            </a:r>
            <a:r>
              <a:rPr lang="zh-CN" altLang="en-US" sz="2400">
                <a:solidFill>
                  <a:srgbClr val="FF0000"/>
                </a:solidFill>
                <a:ea typeface="微软雅黑" panose="020B0503020204020204" pitchFamily="34" charset="-122"/>
              </a:rPr>
              <a:t>。</a:t>
            </a:r>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r>
              <a:rPr lang="zh-CN" altLang="en-US" sz="2400">
                <a:solidFill>
                  <a:srgbClr val="FF0000"/>
                </a:solidFill>
                <a:ea typeface="微软雅黑" panose="020B0503020204020204" pitchFamily="34" charset="-122"/>
              </a:rPr>
              <a:t>欧式</a:t>
            </a:r>
            <a:r>
              <a:rPr lang="zh-CN" altLang="en-US" sz="2400" smtClean="0">
                <a:solidFill>
                  <a:srgbClr val="FF0000"/>
                </a:solidFill>
                <a:ea typeface="微软雅黑" panose="020B0503020204020204" pitchFamily="34" charset="-122"/>
              </a:rPr>
              <a:t>数据</a:t>
            </a:r>
            <a:r>
              <a:rPr lang="zh-CN" altLang="en-US" sz="2400">
                <a:ea typeface="微软雅黑" panose="020B0503020204020204" pitchFamily="34" charset="-122"/>
              </a:rPr>
              <a:t>：</a:t>
            </a:r>
            <a:endParaRPr lang="en-US" altLang="zh-CN" sz="2400">
              <a:ea typeface="微软雅黑" panose="020B0503020204020204" pitchFamily="34" charset="-122"/>
            </a:endParaRPr>
          </a:p>
          <a:p>
            <a:pPr eaLnBrk="1" hangingPunct="1"/>
            <a:r>
              <a:rPr lang="en-US" altLang="zh-CN" sz="2400">
                <a:ea typeface="微软雅黑" panose="020B0503020204020204" pitchFamily="34" charset="-122"/>
              </a:rPr>
              <a:t>	</a:t>
            </a:r>
            <a:r>
              <a:rPr lang="zh-CN" altLang="en-US" sz="2400">
                <a:ea typeface="微软雅黑" panose="020B0503020204020204" pitchFamily="34" charset="-122"/>
              </a:rPr>
              <a:t>特点</a:t>
            </a:r>
            <a:r>
              <a:rPr lang="en-US" altLang="zh-CN" sz="2400">
                <a:ea typeface="微软雅黑" panose="020B0503020204020204" pitchFamily="34" charset="-122"/>
              </a:rPr>
              <a:t>: </a:t>
            </a:r>
            <a:r>
              <a:rPr lang="zh-CN" altLang="en-US" sz="2400">
                <a:ea typeface="微软雅黑" panose="020B0503020204020204" pitchFamily="34" charset="-122"/>
              </a:rPr>
              <a:t>其数据结构中节点具有固定的排列规则和顺序，如</a:t>
            </a:r>
            <a:r>
              <a:rPr lang="en-US" altLang="zh-CN" sz="2400">
                <a:ea typeface="微软雅黑" panose="020B0503020204020204" pitchFamily="34" charset="-122"/>
              </a:rPr>
              <a:t>2</a:t>
            </a:r>
            <a:r>
              <a:rPr lang="zh-CN" altLang="en-US" sz="2400">
                <a:ea typeface="微软雅黑" panose="020B0503020204020204" pitchFamily="34" charset="-122"/>
              </a:rPr>
              <a:t>维网格和</a:t>
            </a:r>
            <a:r>
              <a:rPr lang="en-US" altLang="zh-CN" sz="2400">
                <a:ea typeface="微软雅黑" panose="020B0503020204020204" pitchFamily="34" charset="-122"/>
              </a:rPr>
              <a:t>1</a:t>
            </a:r>
            <a:r>
              <a:rPr lang="zh-CN" altLang="en-US" sz="2400">
                <a:ea typeface="微软雅黑" panose="020B0503020204020204" pitchFamily="34" charset="-122"/>
              </a:rPr>
              <a:t>维网格，常见的这类数据有图像，文本，声音等。</a:t>
            </a:r>
            <a:endParaRPr lang="zh-CN" altLang="en-US" sz="2400">
              <a:ea typeface="微软雅黑" panose="020B0503020204020204" pitchFamily="34" charset="-122"/>
            </a:endParaRPr>
          </a:p>
        </p:txBody>
      </p:sp>
      <p:pic>
        <p:nvPicPr>
          <p:cNvPr id="102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6325" y="3932238"/>
            <a:ext cx="9304338"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39939" name="TextBox 2"/>
          <p:cNvSpPr txBox="1">
            <a:spLocks noChangeArrowheads="1"/>
          </p:cNvSpPr>
          <p:nvPr/>
        </p:nvSpPr>
        <p:spPr bwMode="auto">
          <a:xfrm>
            <a:off x="620713" y="857895"/>
            <a:ext cx="83852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smtClean="0">
                <a:solidFill>
                  <a:srgbClr val="FF0000"/>
                </a:solidFill>
                <a:ea typeface="微软雅黑" panose="020B0503020204020204" pitchFamily="34" charset="-122"/>
              </a:rPr>
              <a:t>NN4G</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Neural Networks for Graph</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a:p>
            <a:pPr eaLnBrk="1" hangingPunct="1"/>
            <a:endParaRPr lang="zh-CN" altLang="en-US" sz="3200" b="1">
              <a:solidFill>
                <a:srgbClr val="FF0000"/>
              </a:solidFill>
              <a:ea typeface="微软雅黑" panose="020B0503020204020204" pitchFamily="34" charset="-122"/>
            </a:endParaRPr>
          </a:p>
        </p:txBody>
      </p:sp>
      <p:pic>
        <p:nvPicPr>
          <p:cNvPr id="3994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7075" y="3700565"/>
            <a:ext cx="7689850"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bwMode="auto">
              <a:xfrm>
                <a:off x="620713" y="1396504"/>
                <a:ext cx="11171484" cy="19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smtClean="0">
                    <a:solidFill>
                      <a:schemeClr val="tx1"/>
                    </a:solidFill>
                    <a:ea typeface="微软雅黑" panose="020B0503020204020204" pitchFamily="34" charset="-122"/>
                  </a:rPr>
                  <a:t>在得到第</a:t>
                </a:r>
                <a:r>
                  <a:rPr lang="en-US" altLang="zh-CN" sz="2400" smtClean="0">
                    <a:solidFill>
                      <a:schemeClr val="tx1"/>
                    </a:solidFill>
                    <a:ea typeface="微软雅黑" panose="020B0503020204020204" pitchFamily="34" charset="-122"/>
                  </a:rPr>
                  <a:t>0</a:t>
                </a:r>
                <a:r>
                  <a:rPr lang="zh-CN" altLang="en-US" sz="2400" smtClean="0">
                    <a:solidFill>
                      <a:schemeClr val="tx1"/>
                    </a:solidFill>
                    <a:ea typeface="微软雅黑" panose="020B0503020204020204" pitchFamily="34" charset="-122"/>
                  </a:rPr>
                  <a:t>层</a:t>
                </a:r>
                <a:r>
                  <a:rPr lang="en-US" altLang="zh-CN" sz="2400" smtClean="0">
                    <a:solidFill>
                      <a:schemeClr val="tx1"/>
                    </a:solidFill>
                    <a:ea typeface="微软雅黑" panose="020B0503020204020204" pitchFamily="34" charset="-122"/>
                  </a:rPr>
                  <a:t>hidden layer</a:t>
                </a:r>
                <a:r>
                  <a:rPr lang="zh-CN" altLang="en-US" sz="2400" smtClean="0">
                    <a:solidFill>
                      <a:schemeClr val="tx1"/>
                    </a:solidFill>
                    <a:ea typeface="微软雅黑" panose="020B0503020204020204" pitchFamily="34" charset="-122"/>
                  </a:rPr>
                  <a:t>中各个</a:t>
                </a:r>
                <a:r>
                  <a:rPr lang="en-US" altLang="zh-CN" sz="2400" smtClean="0">
                    <a:solidFill>
                      <a:schemeClr val="tx1"/>
                    </a:solidFill>
                    <a:ea typeface="微软雅黑" panose="020B0503020204020204" pitchFamily="34" charset="-122"/>
                  </a:rPr>
                  <a:t>node embedding</a:t>
                </a:r>
                <a:r>
                  <a:rPr lang="zh-CN" altLang="en-US" sz="2400" smtClean="0">
                    <a:solidFill>
                      <a:schemeClr val="tx1"/>
                    </a:solidFill>
                    <a:ea typeface="微软雅黑" panose="020B0503020204020204" pitchFamily="34" charset="-122"/>
                  </a:rPr>
                  <a:t>之后，我们对</a:t>
                </a:r>
                <a:r>
                  <a:rPr lang="en-US" altLang="zh-CN" sz="2400" smtClean="0">
                    <a:solidFill>
                      <a:schemeClr val="tx1"/>
                    </a:solidFill>
                    <a:ea typeface="微软雅黑" panose="020B0503020204020204" pitchFamily="34" charset="-122"/>
                  </a:rPr>
                  <a:t>node embedding</a:t>
                </a:r>
                <a:r>
                  <a:rPr lang="zh-CN" altLang="en-US" sz="2400" smtClean="0">
                    <a:solidFill>
                      <a:schemeClr val="tx1"/>
                    </a:solidFill>
                    <a:ea typeface="微软雅黑" panose="020B0503020204020204" pitchFamily="34" charset="-122"/>
                  </a:rPr>
                  <a:t>进行</a:t>
                </a:r>
                <a:r>
                  <a:rPr lang="en-US" altLang="zh-CN" sz="2400" smtClean="0">
                    <a:solidFill>
                      <a:schemeClr val="tx1"/>
                    </a:solidFill>
                    <a:ea typeface="微软雅黑" panose="020B0503020204020204" pitchFamily="34" charset="-122"/>
                  </a:rPr>
                  <a:t>aggregation</a:t>
                </a:r>
                <a:r>
                  <a:rPr lang="zh-CN" altLang="en-US" sz="2400" smtClean="0">
                    <a:solidFill>
                      <a:schemeClr val="tx1"/>
                    </a:solidFill>
                    <a:ea typeface="微软雅黑" panose="020B0503020204020204" pitchFamily="34" charset="-122"/>
                  </a:rPr>
                  <a:t>的操作</a:t>
                </a:r>
                <a:r>
                  <a:rPr lang="en-US" altLang="zh-CN" sz="2400" smtClean="0">
                    <a:solidFill>
                      <a:schemeClr val="tx1"/>
                    </a:solidFill>
                    <a:ea typeface="微软雅黑" panose="020B0503020204020204" pitchFamily="34" charset="-122"/>
                  </a:rPr>
                  <a:t>——</a:t>
                </a:r>
                <a:r>
                  <a:rPr lang="zh-CN" altLang="en-US" sz="2400" smtClean="0">
                    <a:solidFill>
                      <a:schemeClr val="tx1"/>
                    </a:solidFill>
                    <a:ea typeface="微软雅黑" panose="020B0503020204020204" pitchFamily="34" charset="-122"/>
                  </a:rPr>
                  <a:t>通过本身的</a:t>
                </a:r>
                <a:r>
                  <a:rPr lang="en-US" altLang="zh-CN" sz="2400" smtClean="0">
                    <a:solidFill>
                      <a:schemeClr val="tx1"/>
                    </a:solidFill>
                    <a:ea typeface="微软雅黑" panose="020B0503020204020204" pitchFamily="34" charset="-122"/>
                  </a:rPr>
                  <a:t>embedding+</a:t>
                </a:r>
                <a:r>
                  <a:rPr lang="zh-CN" altLang="en-US" sz="2400" smtClean="0">
                    <a:solidFill>
                      <a:schemeClr val="tx1"/>
                    </a:solidFill>
                    <a:ea typeface="微软雅黑" panose="020B0503020204020204" pitchFamily="34" charset="-122"/>
                  </a:rPr>
                  <a:t>邻居</a:t>
                </a:r>
                <a:r>
                  <a:rPr lang="en-US" altLang="zh-CN" sz="2400" smtClean="0">
                    <a:solidFill>
                      <a:schemeClr val="tx1"/>
                    </a:solidFill>
                    <a:ea typeface="微软雅黑" panose="020B0503020204020204" pitchFamily="34" charset="-122"/>
                  </a:rPr>
                  <a:t>embedding</a:t>
                </a:r>
                <a:r>
                  <a:rPr lang="zh-CN" altLang="en-US" sz="2400" smtClean="0">
                    <a:solidFill>
                      <a:schemeClr val="tx1"/>
                    </a:solidFill>
                    <a:ea typeface="微软雅黑" panose="020B0503020204020204" pitchFamily="34" charset="-122"/>
                  </a:rPr>
                  <a:t>对其进行更新。更新的方式也比较直观（如下图所示），</a:t>
                </a:r>
                <a14:m>
                  <m:oMath xmlns:m="http://schemas.openxmlformats.org/officeDocument/2006/math">
                    <m:sSub>
                      <m:sSubPr>
                        <m:ctrlPr>
                          <a:rPr lang="en-US" altLang="zh-CN" sz="2400" b="1" i="1" smtClean="0">
                            <a:solidFill>
                              <a:srgbClr val="FF0000"/>
                            </a:solidFill>
                            <a:latin typeface="Cambria Math" panose="02040503050406030204"/>
                            <a:ea typeface="微软雅黑" panose="020B0503020204020204" pitchFamily="34" charset="-122"/>
                          </a:rPr>
                        </m:ctrlPr>
                      </m:sSubPr>
                      <m:e>
                        <m:sSup>
                          <m:sSupPr>
                            <m:ctrlPr>
                              <a:rPr lang="en-US" altLang="zh-CN" sz="2400" b="1" i="1" smtClean="0">
                                <a:solidFill>
                                  <a:srgbClr val="FF0000"/>
                                </a:solidFill>
                                <a:latin typeface="Cambria Math" panose="02040503050406030204"/>
                                <a:ea typeface="微软雅黑" panose="020B0503020204020204" pitchFamily="34" charset="-122"/>
                              </a:rPr>
                            </m:ctrlPr>
                          </m:sSupPr>
                          <m:e>
                            <m:r>
                              <a:rPr lang="en-US" altLang="zh-CN" sz="2400" b="1" i="1" smtClean="0">
                                <a:solidFill>
                                  <a:srgbClr val="FF0000"/>
                                </a:solidFill>
                                <a:latin typeface="Cambria Math" panose="02040503050406030204"/>
                                <a:ea typeface="微软雅黑" panose="020B0503020204020204" pitchFamily="34" charset="-122"/>
                              </a:rPr>
                              <m:t>𝒉</m:t>
                            </m:r>
                          </m:e>
                          <m:sup>
                            <m:r>
                              <a:rPr lang="en-US" altLang="zh-CN" sz="2400" b="1" i="1" smtClean="0">
                                <a:solidFill>
                                  <a:srgbClr val="FF0000"/>
                                </a:solidFill>
                                <a:latin typeface="Cambria Math" panose="02040503050406030204"/>
                                <a:ea typeface="微软雅黑" panose="020B0503020204020204" pitchFamily="34" charset="-122"/>
                              </a:rPr>
                              <m:t>𝟏</m:t>
                            </m:r>
                          </m:sup>
                        </m:sSup>
                      </m:e>
                      <m:sub>
                        <m:r>
                          <a:rPr lang="en-US" altLang="zh-CN" sz="2400" b="1" i="1" smtClean="0">
                            <a:solidFill>
                              <a:srgbClr val="FF0000"/>
                            </a:solidFill>
                            <a:latin typeface="Cambria Math" panose="02040503050406030204"/>
                            <a:ea typeface="微软雅黑" panose="020B0503020204020204" pitchFamily="34" charset="-122"/>
                          </a:rPr>
                          <m:t>𝟑</m:t>
                        </m:r>
                      </m:sub>
                    </m:sSub>
                  </m:oMath>
                </a14:m>
                <a:r>
                  <a:rPr lang="zh-CN" altLang="en-US" sz="2400" smtClean="0">
                    <a:solidFill>
                      <a:srgbClr val="FF0000"/>
                    </a:solidFill>
                    <a:ea typeface="微软雅黑" panose="020B0503020204020204" pitchFamily="34" charset="-122"/>
                  </a:rPr>
                  <a:t> </a:t>
                </a:r>
                <a:r>
                  <a:rPr lang="zh-CN" altLang="en-US" sz="2400" smtClean="0">
                    <a:solidFill>
                      <a:schemeClr val="tx1"/>
                    </a:solidFill>
                    <a:ea typeface="微软雅黑" panose="020B0503020204020204" pitchFamily="34" charset="-122"/>
                  </a:rPr>
                  <a:t>由上一层邻居节点</a:t>
                </a:r>
                <a:r>
                  <a:rPr lang="en-US" altLang="zh-CN" sz="2400" smtClean="0">
                    <a:solidFill>
                      <a:schemeClr val="tx1"/>
                    </a:solidFill>
                    <a:ea typeface="微软雅黑" panose="020B0503020204020204" pitchFamily="34" charset="-122"/>
                  </a:rPr>
                  <a:t>embedding</a:t>
                </a:r>
                <a14:m>
                  <m:oMath xmlns:m="http://schemas.openxmlformats.org/officeDocument/2006/math">
                    <m:sSub>
                      <m:sSubPr>
                        <m:ctrlPr>
                          <a:rPr lang="en-US" altLang="zh-CN" sz="2400" b="1" i="1" smtClean="0">
                            <a:solidFill>
                              <a:srgbClr val="FF0000"/>
                            </a:solidFill>
                            <a:latin typeface="Cambria Math" panose="02040503050406030204"/>
                            <a:ea typeface="微软雅黑" panose="020B0503020204020204" pitchFamily="34" charset="-122"/>
                          </a:rPr>
                        </m:ctrlPr>
                      </m:sSubPr>
                      <m:e>
                        <m:sSup>
                          <m:sSupPr>
                            <m:ctrlPr>
                              <a:rPr lang="en-US" altLang="zh-CN" sz="2400" b="1" i="1">
                                <a:solidFill>
                                  <a:srgbClr val="FF0000"/>
                                </a:solidFill>
                                <a:latin typeface="Cambria Math" panose="02040503050406030204"/>
                                <a:ea typeface="微软雅黑" panose="020B0503020204020204" pitchFamily="34" charset="-122"/>
                              </a:rPr>
                            </m:ctrlPr>
                          </m:sSupPr>
                          <m:e>
                            <m:r>
                              <a:rPr lang="en-US" altLang="zh-CN" sz="2400" b="1" i="1" smtClean="0">
                                <a:solidFill>
                                  <a:srgbClr val="FF0000"/>
                                </a:solidFill>
                                <a:latin typeface="Cambria Math" panose="02040503050406030204"/>
                                <a:ea typeface="微软雅黑" panose="020B0503020204020204" pitchFamily="34" charset="-122"/>
                              </a:rPr>
                              <m:t> </m:t>
                            </m:r>
                            <m:r>
                              <a:rPr lang="en-US" altLang="zh-CN" sz="2400" b="1" i="1">
                                <a:solidFill>
                                  <a:srgbClr val="FF0000"/>
                                </a:solidFill>
                                <a:latin typeface="Cambria Math" panose="02040503050406030204"/>
                                <a:ea typeface="微软雅黑" panose="020B0503020204020204" pitchFamily="34" charset="-122"/>
                              </a:rPr>
                              <m:t>𝒉</m:t>
                            </m:r>
                          </m:e>
                          <m:sup>
                            <m:r>
                              <a:rPr lang="en-US" altLang="zh-CN" sz="2400" b="1" i="1" smtClean="0">
                                <a:solidFill>
                                  <a:srgbClr val="FF0000"/>
                                </a:solidFill>
                                <a:latin typeface="Cambria Math" panose="02040503050406030204"/>
                                <a:ea typeface="微软雅黑" panose="020B0503020204020204" pitchFamily="34" charset="-122"/>
                              </a:rPr>
                              <m:t>𝟎</m:t>
                            </m:r>
                          </m:sup>
                        </m:sSup>
                      </m:e>
                      <m:sub>
                        <m:r>
                          <a:rPr lang="en-US" altLang="zh-CN" sz="2400" b="1" i="1" smtClean="0">
                            <a:solidFill>
                              <a:srgbClr val="FF0000"/>
                            </a:solidFill>
                            <a:latin typeface="Cambria Math" panose="02040503050406030204"/>
                            <a:ea typeface="微软雅黑" panose="020B0503020204020204" pitchFamily="34" charset="-122"/>
                          </a:rPr>
                          <m:t>𝟎</m:t>
                        </m:r>
                      </m:sub>
                    </m:sSub>
                    <m:r>
                      <a:rPr lang="zh-CN" altLang="en-US" sz="2400" b="1" i="1" smtClean="0">
                        <a:solidFill>
                          <a:srgbClr val="FF0000"/>
                        </a:solidFill>
                        <a:latin typeface="Cambria Math" panose="02040503050406030204"/>
                        <a:ea typeface="微软雅黑" panose="020B0503020204020204" pitchFamily="34" charset="-122"/>
                      </a:rPr>
                      <m:t>，</m:t>
                    </m:r>
                    <m:sSub>
                      <m:sSubPr>
                        <m:ctrlPr>
                          <a:rPr lang="en-US" altLang="zh-CN" sz="2400" b="1" i="1">
                            <a:solidFill>
                              <a:srgbClr val="FF0000"/>
                            </a:solidFill>
                            <a:latin typeface="Cambria Math" panose="02040503050406030204"/>
                            <a:ea typeface="微软雅黑" panose="020B0503020204020204" pitchFamily="34" charset="-122"/>
                          </a:rPr>
                        </m:ctrlPr>
                      </m:sSubPr>
                      <m:e>
                        <m:sSup>
                          <m:sSupPr>
                            <m:ctrlPr>
                              <a:rPr lang="en-US" altLang="zh-CN" sz="2400" b="1" i="1">
                                <a:solidFill>
                                  <a:srgbClr val="FF0000"/>
                                </a:solidFill>
                                <a:latin typeface="Cambria Math" panose="02040503050406030204"/>
                                <a:ea typeface="微软雅黑" panose="020B0503020204020204" pitchFamily="34" charset="-122"/>
                              </a:rPr>
                            </m:ctrlPr>
                          </m:sSupPr>
                          <m:e>
                            <m:r>
                              <a:rPr lang="en-US" altLang="zh-CN" sz="2400" b="1" i="1">
                                <a:solidFill>
                                  <a:srgbClr val="FF0000"/>
                                </a:solidFill>
                                <a:latin typeface="Cambria Math" panose="02040503050406030204"/>
                                <a:ea typeface="微软雅黑" panose="020B0503020204020204" pitchFamily="34" charset="-122"/>
                              </a:rPr>
                              <m:t>𝒉</m:t>
                            </m:r>
                          </m:e>
                          <m:sup>
                            <m:r>
                              <a:rPr lang="en-US" altLang="zh-CN" sz="2400" b="1" i="1" smtClean="0">
                                <a:solidFill>
                                  <a:srgbClr val="FF0000"/>
                                </a:solidFill>
                                <a:latin typeface="Cambria Math" panose="02040503050406030204"/>
                                <a:ea typeface="微软雅黑" panose="020B0503020204020204" pitchFamily="34" charset="-122"/>
                              </a:rPr>
                              <m:t>𝟐</m:t>
                            </m:r>
                          </m:sup>
                        </m:sSup>
                      </m:e>
                      <m:sub>
                        <m:r>
                          <a:rPr lang="en-US" altLang="zh-CN" sz="2400" b="1" i="1" smtClean="0">
                            <a:solidFill>
                              <a:srgbClr val="FF0000"/>
                            </a:solidFill>
                            <a:latin typeface="Cambria Math" panose="02040503050406030204"/>
                            <a:ea typeface="微软雅黑" panose="020B0503020204020204" pitchFamily="34" charset="-122"/>
                          </a:rPr>
                          <m:t>𝟎</m:t>
                        </m:r>
                      </m:sub>
                    </m:sSub>
                    <m:r>
                      <a:rPr lang="zh-CN" altLang="en-US" sz="2400" b="1" i="1" smtClean="0">
                        <a:solidFill>
                          <a:srgbClr val="FF0000"/>
                        </a:solidFill>
                        <a:latin typeface="Cambria Math" panose="02040503050406030204"/>
                        <a:ea typeface="微软雅黑" panose="020B0503020204020204" pitchFamily="34" charset="-122"/>
                      </a:rPr>
                      <m:t>，</m:t>
                    </m:r>
                    <m:sSub>
                      <m:sSubPr>
                        <m:ctrlPr>
                          <a:rPr lang="en-US" altLang="zh-CN" sz="2400" b="1" i="1">
                            <a:solidFill>
                              <a:srgbClr val="FF0000"/>
                            </a:solidFill>
                            <a:latin typeface="Cambria Math" panose="02040503050406030204"/>
                            <a:ea typeface="微软雅黑" panose="020B0503020204020204" pitchFamily="34" charset="-122"/>
                          </a:rPr>
                        </m:ctrlPr>
                      </m:sSubPr>
                      <m:e>
                        <m:sSup>
                          <m:sSupPr>
                            <m:ctrlPr>
                              <a:rPr lang="en-US" altLang="zh-CN" sz="2400" b="1" i="1">
                                <a:solidFill>
                                  <a:srgbClr val="FF0000"/>
                                </a:solidFill>
                                <a:latin typeface="Cambria Math" panose="02040503050406030204"/>
                                <a:ea typeface="微软雅黑" panose="020B0503020204020204" pitchFamily="34" charset="-122"/>
                              </a:rPr>
                            </m:ctrlPr>
                          </m:sSupPr>
                          <m:e>
                            <m:r>
                              <a:rPr lang="en-US" altLang="zh-CN" sz="2400" b="1" i="1">
                                <a:solidFill>
                                  <a:srgbClr val="FF0000"/>
                                </a:solidFill>
                                <a:latin typeface="Cambria Math" panose="02040503050406030204"/>
                                <a:ea typeface="微软雅黑" panose="020B0503020204020204" pitchFamily="34" charset="-122"/>
                              </a:rPr>
                              <m:t>𝒉</m:t>
                            </m:r>
                          </m:e>
                          <m:sup>
                            <m:r>
                              <a:rPr lang="en-US" altLang="zh-CN" sz="2400" b="1" i="1" smtClean="0">
                                <a:solidFill>
                                  <a:srgbClr val="FF0000"/>
                                </a:solidFill>
                                <a:latin typeface="Cambria Math" panose="02040503050406030204"/>
                                <a:ea typeface="微软雅黑" panose="020B0503020204020204" pitchFamily="34" charset="-122"/>
                              </a:rPr>
                              <m:t>𝟒</m:t>
                            </m:r>
                          </m:sup>
                        </m:sSup>
                      </m:e>
                      <m:sub>
                        <m:r>
                          <a:rPr lang="en-US" altLang="zh-CN" sz="2400" b="1" i="1" smtClean="0">
                            <a:solidFill>
                              <a:srgbClr val="FF0000"/>
                            </a:solidFill>
                            <a:latin typeface="Cambria Math" panose="02040503050406030204"/>
                            <a:ea typeface="微软雅黑" panose="020B0503020204020204" pitchFamily="34" charset="-122"/>
                          </a:rPr>
                          <m:t>𝟎</m:t>
                        </m:r>
                      </m:sub>
                    </m:sSub>
                  </m:oMath>
                </a14:m>
                <a:r>
                  <a:rPr lang="zh-CN" altLang="en-US" sz="2400" b="1" smtClean="0">
                    <a:solidFill>
                      <a:schemeClr val="tx1"/>
                    </a:solidFill>
                    <a:ea typeface="微软雅黑" panose="020B0503020204020204" pitchFamily="34" charset="-122"/>
                  </a:rPr>
                  <a:t> </a:t>
                </a:r>
                <a:r>
                  <a:rPr lang="zh-CN" altLang="en-US" sz="2400" smtClean="0">
                    <a:solidFill>
                      <a:schemeClr val="tx1"/>
                    </a:solidFill>
                    <a:ea typeface="微软雅黑" panose="020B0503020204020204" pitchFamily="34" charset="-122"/>
                  </a:rPr>
                  <a:t>通过</a:t>
                </a:r>
                <a:r>
                  <a:rPr lang="en-US" altLang="zh-CN" sz="2400" smtClean="0">
                    <a:solidFill>
                      <a:schemeClr val="tx1"/>
                    </a:solidFill>
                    <a:ea typeface="微软雅黑" panose="020B0503020204020204" pitchFamily="34" charset="-122"/>
                  </a:rPr>
                  <a:t>sum aggregation,</a:t>
                </a:r>
                <a:r>
                  <a:rPr lang="zh-CN" altLang="en-US" sz="2400" smtClean="0">
                    <a:solidFill>
                      <a:schemeClr val="tx1"/>
                    </a:solidFill>
                    <a:ea typeface="微软雅黑" panose="020B0503020204020204" pitchFamily="34" charset="-122"/>
                  </a:rPr>
                  <a:t>并经过线性变换，加之节点</a:t>
                </a:r>
                <a:r>
                  <a:rPr lang="en-US" altLang="zh-CN" sz="2400" smtClean="0">
                    <a:solidFill>
                      <a:schemeClr val="tx1"/>
                    </a:solidFill>
                    <a:ea typeface="微软雅黑" panose="020B0503020204020204" pitchFamily="34" charset="-122"/>
                  </a:rPr>
                  <a:t>3 input feature</a:t>
                </a:r>
                <a:r>
                  <a:rPr lang="zh-CN" altLang="en-US" sz="2400" smtClean="0">
                    <a:solidFill>
                      <a:schemeClr val="tx1"/>
                    </a:solidFill>
                    <a:ea typeface="微软雅黑" panose="020B0503020204020204" pitchFamily="34" charset="-122"/>
                  </a:rPr>
                  <a:t>线性变换后的向量</a:t>
                </a:r>
                <a14:m>
                  <m:oMath xmlns:m="http://schemas.openxmlformats.org/officeDocument/2006/math">
                    <m:acc>
                      <m:accPr>
                        <m:chr m:val="̅"/>
                        <m:ctrlPr>
                          <a:rPr lang="zh-CN" altLang="en-US" sz="2400" b="1" i="1" smtClean="0">
                            <a:solidFill>
                              <a:srgbClr val="FF0000"/>
                            </a:solidFill>
                            <a:latin typeface="Cambria Math" panose="02040503050406030204"/>
                            <a:ea typeface="微软雅黑" panose="020B0503020204020204" pitchFamily="34" charset="-122"/>
                          </a:rPr>
                        </m:ctrlPr>
                      </m:accPr>
                      <m:e>
                        <m:sSub>
                          <m:sSubPr>
                            <m:ctrlPr>
                              <a:rPr lang="en-US" altLang="zh-CN" sz="2400" b="1" i="1" smtClean="0">
                                <a:solidFill>
                                  <a:srgbClr val="FF0000"/>
                                </a:solidFill>
                                <a:latin typeface="Cambria Math" panose="02040503050406030204"/>
                                <a:ea typeface="微软雅黑" panose="020B0503020204020204" pitchFamily="34" charset="-122"/>
                              </a:rPr>
                            </m:ctrlPr>
                          </m:sSubPr>
                          <m:e>
                            <m:r>
                              <a:rPr lang="en-US" altLang="zh-CN" sz="2400" b="1" i="1" smtClean="0">
                                <a:solidFill>
                                  <a:srgbClr val="FF0000"/>
                                </a:solidFill>
                                <a:latin typeface="Cambria Math" panose="02040503050406030204"/>
                                <a:ea typeface="微软雅黑" panose="020B0503020204020204" pitchFamily="34" charset="-122"/>
                              </a:rPr>
                              <m:t>𝑾</m:t>
                            </m:r>
                          </m:e>
                          <m:sub>
                            <m:r>
                              <a:rPr lang="en-US" altLang="zh-CN" sz="2400" b="1" i="1" smtClean="0">
                                <a:solidFill>
                                  <a:srgbClr val="FF0000"/>
                                </a:solidFill>
                                <a:latin typeface="Cambria Math" panose="02040503050406030204"/>
                                <a:ea typeface="微软雅黑" panose="020B0503020204020204" pitchFamily="34" charset="-122"/>
                              </a:rPr>
                              <m:t>𝟏</m:t>
                            </m:r>
                          </m:sub>
                        </m:sSub>
                      </m:e>
                    </m:acc>
                    <m:r>
                      <a:rPr lang="zh-CN" altLang="en-US" sz="2400" b="1" i="1" smtClean="0">
                        <a:solidFill>
                          <a:srgbClr val="FF0000"/>
                        </a:solidFill>
                        <a:latin typeface="Cambria Math" panose="02040503050406030204"/>
                        <a:ea typeface="微软雅黑" panose="020B0503020204020204" pitchFamily="34" charset="-122"/>
                      </a:rPr>
                      <m:t>∙</m:t>
                    </m:r>
                    <m:sSub>
                      <m:sSubPr>
                        <m:ctrlPr>
                          <a:rPr lang="en-US" altLang="zh-CN" sz="2400" b="1" i="1" smtClean="0">
                            <a:solidFill>
                              <a:srgbClr val="FF0000"/>
                            </a:solidFill>
                            <a:latin typeface="Cambria Math" panose="02040503050406030204"/>
                            <a:ea typeface="微软雅黑" panose="020B0503020204020204" pitchFamily="34" charset="-122"/>
                          </a:rPr>
                        </m:ctrlPr>
                      </m:sSubPr>
                      <m:e>
                        <m:r>
                          <a:rPr lang="en-US" altLang="zh-CN" sz="2400" b="1" i="1" smtClean="0">
                            <a:solidFill>
                              <a:srgbClr val="FF0000"/>
                            </a:solidFill>
                            <a:latin typeface="Cambria Math" panose="02040503050406030204"/>
                            <a:ea typeface="微软雅黑" panose="020B0503020204020204" pitchFamily="34" charset="-122"/>
                          </a:rPr>
                          <m:t>𝒙</m:t>
                        </m:r>
                      </m:e>
                      <m:sub>
                        <m:r>
                          <a:rPr lang="en-US" altLang="zh-CN" sz="2400" b="1" i="1" smtClean="0">
                            <a:solidFill>
                              <a:srgbClr val="FF0000"/>
                            </a:solidFill>
                            <a:latin typeface="Cambria Math" panose="02040503050406030204"/>
                            <a:ea typeface="微软雅黑" panose="020B0503020204020204" pitchFamily="34" charset="-122"/>
                          </a:rPr>
                          <m:t>𝟑</m:t>
                        </m:r>
                      </m:sub>
                    </m:sSub>
                  </m:oMath>
                </a14:m>
                <a:endParaRPr lang="zh-CN" altLang="en-US" sz="2400" b="1">
                  <a:solidFill>
                    <a:schemeClr val="tx1"/>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620713" y="1396504"/>
                <a:ext cx="11171484" cy="1988301"/>
              </a:xfrm>
              <a:prstGeom prst="rect">
                <a:avLst/>
              </a:prstGeom>
              <a:blipFill rotWithShape="1">
                <a:blip r:embed="rId2"/>
                <a:stretch>
                  <a:fillRect l="-3" t="-7" r="2" b="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0963" name="TextBox 2"/>
          <p:cNvSpPr txBox="1">
            <a:spLocks noChangeArrowheads="1"/>
          </p:cNvSpPr>
          <p:nvPr/>
        </p:nvSpPr>
        <p:spPr bwMode="auto">
          <a:xfrm>
            <a:off x="620713" y="931863"/>
            <a:ext cx="815816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NN4G</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Neural Networks for Graph</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a:p>
            <a:pPr eaLnBrk="1" hangingPunct="1"/>
            <a:endParaRPr lang="zh-CN" altLang="en-US" sz="32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40964" name="矩形 3"/>
              <p:cNvSpPr>
                <a:spLocks noChangeArrowheads="1"/>
              </p:cNvSpPr>
              <p:nvPr/>
            </p:nvSpPr>
            <p:spPr bwMode="auto">
              <a:xfrm>
                <a:off x="620713" y="1562100"/>
                <a:ext cx="10956925" cy="133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smtClean="0">
                    <a:ea typeface="微软雅黑" panose="020B0503020204020204" pitchFamily="34" charset="-122"/>
                  </a:rPr>
                  <a:t>NN4G</a:t>
                </a:r>
                <a:r>
                  <a:rPr lang="zh-CN" altLang="en-US" sz="2000">
                    <a:ea typeface="微软雅黑" panose="020B0503020204020204" pitchFamily="34" charset="-122"/>
                  </a:rPr>
                  <a:t>中</a:t>
                </a:r>
                <a:r>
                  <a:rPr lang="en-US" altLang="zh-CN" sz="2000">
                    <a:ea typeface="微软雅黑" panose="020B0503020204020204" pitchFamily="34" charset="-122"/>
                  </a:rPr>
                  <a:t>hidden layer</a:t>
                </a:r>
                <a:r>
                  <a:rPr lang="zh-CN" altLang="en-US" sz="2000">
                    <a:ea typeface="微软雅黑" panose="020B0503020204020204" pitchFamily="34" charset="-122"/>
                  </a:rPr>
                  <a:t>的更新就讲完了，那么剩下的问题就在于如何用这些计算得到的</a:t>
                </a:r>
                <a:r>
                  <a:rPr lang="en-US" altLang="zh-CN" sz="2000">
                    <a:ea typeface="微软雅黑" panose="020B0503020204020204" pitchFamily="34" charset="-122"/>
                  </a:rPr>
                  <a:t>node embedding</a:t>
                </a:r>
                <a:r>
                  <a:rPr lang="zh-CN" altLang="en-US" sz="2000">
                    <a:ea typeface="微软雅黑" panose="020B0503020204020204" pitchFamily="34" charset="-122"/>
                  </a:rPr>
                  <a:t>来表示整个</a:t>
                </a:r>
                <a:r>
                  <a:rPr lang="en-US" altLang="zh-CN" sz="2000">
                    <a:ea typeface="微软雅黑" panose="020B0503020204020204" pitchFamily="34" charset="-122"/>
                  </a:rPr>
                  <a:t>graph</a:t>
                </a:r>
                <a:r>
                  <a:rPr lang="zh-CN" altLang="en-US" sz="2000">
                    <a:ea typeface="微软雅黑" panose="020B0503020204020204" pitchFamily="34" charset="-122"/>
                  </a:rPr>
                  <a:t>，从而进行下游的</a:t>
                </a:r>
                <a:r>
                  <a:rPr lang="en-US" altLang="zh-CN" sz="2000">
                    <a:ea typeface="微软雅黑" panose="020B0503020204020204" pitchFamily="34" charset="-122"/>
                  </a:rPr>
                  <a:t>graph-level task</a:t>
                </a:r>
                <a:r>
                  <a:rPr lang="zh-CN" altLang="en-US" sz="2000">
                    <a:ea typeface="微软雅黑" panose="020B0503020204020204" pitchFamily="34" charset="-122"/>
                  </a:rPr>
                  <a:t>。</a:t>
                </a:r>
                <a:r>
                  <a:rPr lang="en-US" altLang="zh-CN" sz="2000">
                    <a:ea typeface="微软雅黑" panose="020B0503020204020204" pitchFamily="34" charset="-122"/>
                  </a:rPr>
                  <a:t>NN4G</a:t>
                </a:r>
                <a:r>
                  <a:rPr lang="zh-CN" altLang="en-US" sz="2000">
                    <a:ea typeface="微软雅黑" panose="020B0503020204020204" pitchFamily="34" charset="-122"/>
                  </a:rPr>
                  <a:t>中首先将每一层</a:t>
                </a:r>
                <a:r>
                  <a:rPr lang="en-US" altLang="zh-CN" sz="2000">
                    <a:ea typeface="微软雅黑" panose="020B0503020204020204" pitchFamily="34" charset="-122"/>
                  </a:rPr>
                  <a:t>hidden layer</a:t>
                </a:r>
                <a:r>
                  <a:rPr lang="zh-CN" altLang="en-US" sz="2000">
                    <a:ea typeface="微软雅黑" panose="020B0503020204020204" pitchFamily="34" charset="-122"/>
                  </a:rPr>
                  <a:t>中所有的</a:t>
                </a:r>
                <a:r>
                  <a:rPr lang="en-US" altLang="zh-CN" sz="2000">
                    <a:ea typeface="微软雅黑" panose="020B0503020204020204" pitchFamily="34" charset="-122"/>
                  </a:rPr>
                  <a:t>node embedding</a:t>
                </a:r>
                <a:r>
                  <a:rPr lang="zh-CN" altLang="en-US" sz="2000">
                    <a:ea typeface="微软雅黑" panose="020B0503020204020204" pitchFamily="34" charset="-122"/>
                  </a:rPr>
                  <a:t>进行求平均，例如</a:t>
                </a:r>
                <a:r>
                  <a:rPr lang="zh-CN" altLang="en-US" sz="2000" b="1">
                    <a:ea typeface="微软雅黑" panose="020B0503020204020204" pitchFamily="34" charset="-122"/>
                  </a:rPr>
                  <a:t> </a:t>
                </a:r>
                <a14:m>
                  <m:oMath xmlns:m="http://schemas.openxmlformats.org/officeDocument/2006/math">
                    <m:r>
                      <a:rPr lang="en-US" altLang="zh-CN" sz="2000" b="1" i="1" smtClean="0">
                        <a:solidFill>
                          <a:srgbClr val="FF0000"/>
                        </a:solidFill>
                        <a:latin typeface="Cambria Math" panose="02040503050406030204"/>
                        <a:ea typeface="微软雅黑" panose="020B0503020204020204" pitchFamily="34" charset="-122"/>
                      </a:rPr>
                      <m:t>𝑿</m:t>
                    </m:r>
                    <m:r>
                      <a:rPr lang="en-US" altLang="zh-CN" sz="2000" b="1" i="1" smtClean="0">
                        <a:solidFill>
                          <a:srgbClr val="FF0000"/>
                        </a:solidFill>
                        <a:latin typeface="Cambria Math" panose="02040503050406030204"/>
                        <a:ea typeface="微软雅黑" panose="020B0503020204020204" pitchFamily="34" charset="-122"/>
                      </a:rPr>
                      <m:t>𝟏</m:t>
                    </m:r>
                    <m:r>
                      <a:rPr lang="en-US" altLang="zh-CN" sz="2000" b="1" i="1" smtClean="0">
                        <a:solidFill>
                          <a:srgbClr val="FF0000"/>
                        </a:solidFill>
                        <a:latin typeface="Cambria Math" panose="02040503050406030204"/>
                        <a:ea typeface="微软雅黑" panose="020B0503020204020204" pitchFamily="34" charset="-122"/>
                      </a:rPr>
                      <m:t>=(</m:t>
                    </m:r>
                    <m:nary>
                      <m:naryPr>
                        <m:chr m:val="∑"/>
                        <m:ctrlPr>
                          <a:rPr lang="en-US" altLang="zh-CN" sz="2000" b="1" i="1" smtClean="0">
                            <a:solidFill>
                              <a:srgbClr val="FF0000"/>
                            </a:solidFill>
                            <a:latin typeface="Cambria Math" panose="02040503050406030204"/>
                            <a:ea typeface="微软雅黑" panose="020B0503020204020204" pitchFamily="34" charset="-122"/>
                          </a:rPr>
                        </m:ctrlPr>
                      </m:naryPr>
                      <m:sub>
                        <m:r>
                          <m:rPr>
                            <m:brk m:alnAt="23"/>
                          </m:rPr>
                          <a:rPr lang="en-US" altLang="zh-CN" sz="2000" b="1" i="1" smtClean="0">
                            <a:solidFill>
                              <a:srgbClr val="FF0000"/>
                            </a:solidFill>
                            <a:latin typeface="Cambria Math" panose="02040503050406030204"/>
                            <a:ea typeface="微软雅黑" panose="020B0503020204020204" pitchFamily="34" charset="-122"/>
                          </a:rPr>
                          <m:t>𝒊</m:t>
                        </m:r>
                        <m:r>
                          <a:rPr lang="en-US" altLang="zh-CN" sz="2000" b="1" i="1" smtClean="0">
                            <a:solidFill>
                              <a:srgbClr val="FF0000"/>
                            </a:solidFill>
                            <a:latin typeface="Cambria Math" panose="02040503050406030204"/>
                            <a:ea typeface="微软雅黑" panose="020B0503020204020204" pitchFamily="34" charset="-122"/>
                          </a:rPr>
                          <m:t>=</m:t>
                        </m:r>
                        <m:r>
                          <a:rPr lang="en-US" altLang="zh-CN" sz="2000" b="1" i="1" smtClean="0">
                            <a:solidFill>
                              <a:srgbClr val="FF0000"/>
                            </a:solidFill>
                            <a:latin typeface="Cambria Math" panose="02040503050406030204"/>
                            <a:ea typeface="微软雅黑" panose="020B0503020204020204" pitchFamily="34" charset="-122"/>
                          </a:rPr>
                          <m:t>𝟎</m:t>
                        </m:r>
                      </m:sub>
                      <m:sup>
                        <m:r>
                          <a:rPr lang="en-US" altLang="zh-CN" sz="2000" b="1" i="1" smtClean="0">
                            <a:solidFill>
                              <a:srgbClr val="FF0000"/>
                            </a:solidFill>
                            <a:latin typeface="Cambria Math" panose="02040503050406030204"/>
                            <a:ea typeface="微软雅黑" panose="020B0503020204020204" pitchFamily="34" charset="-122"/>
                          </a:rPr>
                          <m:t>𝟒</m:t>
                        </m:r>
                      </m:sup>
                      <m:e>
                        <m:sSub>
                          <m:sSubPr>
                            <m:ctrlPr>
                              <a:rPr lang="en-US" altLang="zh-CN" sz="2000" b="1" i="1" smtClean="0">
                                <a:solidFill>
                                  <a:srgbClr val="FF0000"/>
                                </a:solidFill>
                                <a:latin typeface="Cambria Math" panose="02040503050406030204"/>
                                <a:ea typeface="微软雅黑" panose="020B0503020204020204" pitchFamily="34" charset="-122"/>
                              </a:rPr>
                            </m:ctrlPr>
                          </m:sSubPr>
                          <m:e>
                            <m:sSup>
                              <m:sSupPr>
                                <m:ctrlPr>
                                  <a:rPr lang="en-US" altLang="zh-CN" sz="2000" b="1" i="1" smtClean="0">
                                    <a:solidFill>
                                      <a:srgbClr val="FF0000"/>
                                    </a:solidFill>
                                    <a:latin typeface="Cambria Math" panose="02040503050406030204"/>
                                    <a:ea typeface="微软雅黑" panose="020B0503020204020204" pitchFamily="34" charset="-122"/>
                                  </a:rPr>
                                </m:ctrlPr>
                              </m:sSupPr>
                              <m:e>
                                <m:r>
                                  <a:rPr lang="en-US" altLang="zh-CN" sz="2000" b="1" i="1" smtClean="0">
                                    <a:solidFill>
                                      <a:srgbClr val="FF0000"/>
                                    </a:solidFill>
                                    <a:latin typeface="Cambria Math" panose="02040503050406030204"/>
                                    <a:ea typeface="微软雅黑" panose="020B0503020204020204" pitchFamily="34" charset="-122"/>
                                  </a:rPr>
                                  <m:t>𝒉</m:t>
                                </m:r>
                              </m:e>
                              <m:sup>
                                <m:r>
                                  <a:rPr lang="en-US" altLang="zh-CN" sz="2000" b="1" i="1" smtClean="0">
                                    <a:solidFill>
                                      <a:srgbClr val="FF0000"/>
                                    </a:solidFill>
                                    <a:latin typeface="Cambria Math" panose="02040503050406030204"/>
                                    <a:ea typeface="微软雅黑" panose="020B0503020204020204" pitchFamily="34" charset="-122"/>
                                  </a:rPr>
                                  <m:t>𝟏</m:t>
                                </m:r>
                              </m:sup>
                            </m:sSup>
                          </m:e>
                          <m:sub>
                            <m:r>
                              <a:rPr lang="en-US" altLang="zh-CN" sz="2000" b="1" i="1" smtClean="0">
                                <a:solidFill>
                                  <a:srgbClr val="FF0000"/>
                                </a:solidFill>
                                <a:latin typeface="Cambria Math" panose="02040503050406030204"/>
                                <a:ea typeface="微软雅黑" panose="020B0503020204020204" pitchFamily="34" charset="-122"/>
                              </a:rPr>
                              <m:t>𝒊</m:t>
                            </m:r>
                          </m:sub>
                        </m:sSub>
                      </m:e>
                    </m:nary>
                    <m:r>
                      <a:rPr lang="en-US" altLang="zh-CN" sz="2000" b="1" i="1" smtClean="0">
                        <a:solidFill>
                          <a:srgbClr val="FF0000"/>
                        </a:solidFill>
                        <a:latin typeface="Cambria Math" panose="02040503050406030204"/>
                        <a:ea typeface="微软雅黑" panose="020B0503020204020204" pitchFamily="34" charset="-122"/>
                      </a:rPr>
                      <m:t>)/</m:t>
                    </m:r>
                    <m:r>
                      <a:rPr lang="en-US" altLang="zh-CN" sz="2000" b="1" i="1" smtClean="0">
                        <a:solidFill>
                          <a:srgbClr val="FF0000"/>
                        </a:solidFill>
                        <a:latin typeface="Cambria Math" panose="02040503050406030204"/>
                        <a:ea typeface="微软雅黑" panose="020B0503020204020204" pitchFamily="34" charset="-122"/>
                      </a:rPr>
                      <m:t>𝟓</m:t>
                    </m:r>
                  </m:oMath>
                </a14:m>
                <a:r>
                  <a:rPr lang="en-US" altLang="zh-CN" sz="2000">
                    <a:ea typeface="微软雅黑" panose="020B0503020204020204" pitchFamily="34" charset="-122"/>
                  </a:rPr>
                  <a:t> </a:t>
                </a:r>
                <a:r>
                  <a:rPr lang="zh-CN" altLang="en-US" sz="2000">
                    <a:ea typeface="微软雅黑" panose="020B0503020204020204" pitchFamily="34" charset="-122"/>
                  </a:rPr>
                  <a:t>，然后再通过权重 </a:t>
                </a:r>
                <a:r>
                  <a:rPr lang="en-US" altLang="zh-CN" sz="2000">
                    <a:ea typeface="微软雅黑" panose="020B0503020204020204" pitchFamily="34" charset="-122"/>
                  </a:rPr>
                  <a:t>w </a:t>
                </a:r>
                <a:r>
                  <a:rPr lang="zh-CN" altLang="en-US" sz="2000">
                    <a:ea typeface="微软雅黑" panose="020B0503020204020204" pitchFamily="34" charset="-122"/>
                  </a:rPr>
                  <a:t>将各层</a:t>
                </a:r>
                <a:r>
                  <a:rPr lang="en-US" altLang="zh-CN" sz="2000">
                    <a:ea typeface="微软雅黑" panose="020B0503020204020204" pitchFamily="34" charset="-122"/>
                  </a:rPr>
                  <a:t>embedding</a:t>
                </a:r>
                <a:r>
                  <a:rPr lang="zh-CN" altLang="en-US" sz="2000">
                    <a:ea typeface="微软雅黑" panose="020B0503020204020204" pitchFamily="34" charset="-122"/>
                  </a:rPr>
                  <a:t>进行加权求和得到对于整个</a:t>
                </a:r>
                <a:r>
                  <a:rPr lang="en-US" altLang="zh-CN" sz="2000">
                    <a:ea typeface="微软雅黑" panose="020B0503020204020204" pitchFamily="34" charset="-122"/>
                  </a:rPr>
                  <a:t>graph</a:t>
                </a:r>
                <a:r>
                  <a:rPr lang="zh-CN" altLang="en-US" sz="2000">
                    <a:ea typeface="微软雅黑" panose="020B0503020204020204" pitchFamily="34" charset="-122"/>
                  </a:rPr>
                  <a:t>的表示向量，权重 </a:t>
                </a:r>
                <a:r>
                  <a:rPr lang="en-US" altLang="zh-CN" sz="2000">
                    <a:ea typeface="微软雅黑" panose="020B0503020204020204" pitchFamily="34" charset="-122"/>
                  </a:rPr>
                  <a:t>w </a:t>
                </a:r>
                <a:r>
                  <a:rPr lang="zh-CN" altLang="en-US" sz="2000">
                    <a:ea typeface="微软雅黑" panose="020B0503020204020204" pitchFamily="34" charset="-122"/>
                  </a:rPr>
                  <a:t>为可学习的参数。</a:t>
                </a:r>
                <a:endParaRPr lang="zh-CN" altLang="en-US" sz="2000">
                  <a:ea typeface="微软雅黑" panose="020B0503020204020204" pitchFamily="34" charset="-122"/>
                </a:endParaRPr>
              </a:p>
            </p:txBody>
          </p:sp>
        </mc:Choice>
        <mc:Fallback>
          <p:sp>
            <p:nvSpPr>
              <p:cNvPr id="40964" name="矩形 3"/>
              <p:cNvSpPr>
                <a:spLocks noRot="1" noChangeAspect="1" noMove="1" noResize="1" noEditPoints="1" noAdjustHandles="1" noChangeArrowheads="1" noChangeShapeType="1" noTextEdit="1"/>
              </p:cNvSpPr>
              <p:nvPr/>
            </p:nvSpPr>
            <p:spPr bwMode="auto">
              <a:xfrm>
                <a:off x="620713" y="1562100"/>
                <a:ext cx="10956925" cy="1339085"/>
              </a:xfrm>
              <a:prstGeom prst="rect">
                <a:avLst/>
              </a:prstGeom>
              <a:blipFill rotWithShape="1">
                <a:blip r:embed="rId1"/>
                <a:stretch>
                  <a:fillRect l="-3" r="3" b="-20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09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419" y="3026528"/>
            <a:ext cx="7529512"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1987" name="TextBox 2"/>
          <p:cNvSpPr txBox="1">
            <a:spLocks noChangeArrowheads="1"/>
          </p:cNvSpPr>
          <p:nvPr/>
        </p:nvSpPr>
        <p:spPr bwMode="auto">
          <a:xfrm>
            <a:off x="94502" y="931862"/>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DCNN</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Diffusion-Convolution Neural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1988" name="矩形 3"/>
          <p:cNvSpPr>
            <a:spLocks noChangeArrowheads="1"/>
          </p:cNvSpPr>
          <p:nvPr/>
        </p:nvSpPr>
        <p:spPr bwMode="auto">
          <a:xfrm>
            <a:off x="94502" y="1562819"/>
            <a:ext cx="109569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ea typeface="微软雅黑" panose="020B0503020204020204" pitchFamily="34" charset="-122"/>
              </a:rPr>
              <a:t>我们来看一下</a:t>
            </a:r>
            <a:r>
              <a:rPr lang="en-US" altLang="zh-CN" sz="2000">
                <a:ea typeface="微软雅黑" panose="020B0503020204020204" pitchFamily="34" charset="-122"/>
              </a:rPr>
              <a:t>DCNN</a:t>
            </a:r>
            <a:r>
              <a:rPr lang="zh-CN" altLang="en-US" sz="2000">
                <a:ea typeface="微软雅黑" panose="020B0503020204020204" pitchFamily="34" charset="-122"/>
              </a:rPr>
              <a:t>在每一个</a:t>
            </a:r>
            <a:r>
              <a:rPr lang="en-US" altLang="zh-CN" sz="2000">
                <a:ea typeface="微软雅黑" panose="020B0503020204020204" pitchFamily="34" charset="-122"/>
              </a:rPr>
              <a:t>hidden layer</a:t>
            </a:r>
            <a:r>
              <a:rPr lang="zh-CN" altLang="en-US" sz="2000">
                <a:ea typeface="微软雅黑" panose="020B0503020204020204" pitchFamily="34" charset="-122"/>
              </a:rPr>
              <a:t>中是如何操作的。区别于</a:t>
            </a:r>
            <a:r>
              <a:rPr lang="en-US" altLang="zh-CN" sz="2000">
                <a:ea typeface="微软雅黑" panose="020B0503020204020204" pitchFamily="34" charset="-122"/>
              </a:rPr>
              <a:t>NN4G</a:t>
            </a:r>
            <a:r>
              <a:rPr lang="zh-CN" altLang="en-US" sz="2000">
                <a:ea typeface="微软雅黑" panose="020B0503020204020204" pitchFamily="34" charset="-122"/>
              </a:rPr>
              <a:t>中在第</a:t>
            </a:r>
            <a:r>
              <a:rPr lang="en-US" altLang="zh-CN" sz="2000">
                <a:ea typeface="微软雅黑" panose="020B0503020204020204" pitchFamily="34" charset="-122"/>
              </a:rPr>
              <a:t>0</a:t>
            </a:r>
            <a:r>
              <a:rPr lang="zh-CN" altLang="en-US" sz="2000">
                <a:ea typeface="微软雅黑" panose="020B0503020204020204" pitchFamily="34" charset="-122"/>
              </a:rPr>
              <a:t>层</a:t>
            </a:r>
            <a:r>
              <a:rPr lang="en-US" altLang="zh-CN" sz="2000">
                <a:ea typeface="微软雅黑" panose="020B0503020204020204" pitchFamily="34" charset="-122"/>
              </a:rPr>
              <a:t>hidden layer</a:t>
            </a:r>
            <a:r>
              <a:rPr lang="zh-CN" altLang="en-US" sz="2000">
                <a:ea typeface="微软雅黑" panose="020B0503020204020204" pitchFamily="34" charset="-122"/>
              </a:rPr>
              <a:t>中每个</a:t>
            </a:r>
            <a:r>
              <a:rPr lang="en-US" altLang="zh-CN" sz="2000">
                <a:ea typeface="微软雅黑" panose="020B0503020204020204" pitchFamily="34" charset="-122"/>
              </a:rPr>
              <a:t>node embedding</a:t>
            </a:r>
            <a:r>
              <a:rPr lang="zh-CN" altLang="en-US" sz="2000">
                <a:ea typeface="微软雅黑" panose="020B0503020204020204" pitchFamily="34" charset="-122"/>
              </a:rPr>
              <a:t>只是对自身</a:t>
            </a:r>
            <a:r>
              <a:rPr lang="en-US" altLang="zh-CN" sz="2000">
                <a:ea typeface="微软雅黑" panose="020B0503020204020204" pitchFamily="34" charset="-122"/>
              </a:rPr>
              <a:t>input feature</a:t>
            </a:r>
            <a:r>
              <a:rPr lang="zh-CN" altLang="en-US" sz="2000">
                <a:ea typeface="微软雅黑" panose="020B0503020204020204" pitchFamily="34" charset="-122"/>
              </a:rPr>
              <a:t>做了线性变换，</a:t>
            </a:r>
            <a:r>
              <a:rPr lang="en-US" altLang="zh-CN" sz="2000">
                <a:ea typeface="微软雅黑" panose="020B0503020204020204" pitchFamily="34" charset="-122"/>
              </a:rPr>
              <a:t>DCNN</a:t>
            </a:r>
            <a:r>
              <a:rPr lang="zh-CN" altLang="en-US" sz="2000">
                <a:ea typeface="微软雅黑" panose="020B0503020204020204" pitchFamily="34" charset="-122"/>
              </a:rPr>
              <a:t>在第</a:t>
            </a:r>
            <a:r>
              <a:rPr lang="en-US" altLang="zh-CN" sz="2000">
                <a:ea typeface="微软雅黑" panose="020B0503020204020204" pitchFamily="34" charset="-122"/>
              </a:rPr>
              <a:t>0</a:t>
            </a:r>
            <a:r>
              <a:rPr lang="zh-CN" altLang="en-US" sz="2000">
                <a:ea typeface="微软雅黑" panose="020B0503020204020204" pitchFamily="34" charset="-122"/>
              </a:rPr>
              <a:t>层</a:t>
            </a:r>
            <a:r>
              <a:rPr lang="en-US" altLang="zh-CN" sz="2000">
                <a:ea typeface="微软雅黑" panose="020B0503020204020204" pitchFamily="34" charset="-122"/>
              </a:rPr>
              <a:t>hidden layer</a:t>
            </a:r>
            <a:r>
              <a:rPr lang="zh-CN" altLang="en-US" sz="2000">
                <a:ea typeface="微软雅黑" panose="020B0503020204020204" pitchFamily="34" charset="-122"/>
              </a:rPr>
              <a:t>中就采取</a:t>
            </a:r>
            <a:r>
              <a:rPr lang="en-US" altLang="zh-CN" sz="2000">
                <a:ea typeface="微软雅黑" panose="020B0503020204020204" pitchFamily="34" charset="-122"/>
              </a:rPr>
              <a:t>aggregation</a:t>
            </a:r>
            <a:r>
              <a:rPr lang="zh-CN" altLang="en-US" sz="2000">
                <a:ea typeface="微软雅黑" panose="020B0503020204020204" pitchFamily="34" charset="-122"/>
              </a:rPr>
              <a:t>的操作，</a:t>
            </a:r>
            <a:r>
              <a:rPr lang="zh-CN" altLang="en-US" sz="2000" b="1">
                <a:solidFill>
                  <a:srgbClr val="FF0000"/>
                </a:solidFill>
                <a:ea typeface="微软雅黑" panose="020B0503020204020204" pitchFamily="34" charset="-122"/>
              </a:rPr>
              <a:t>对其距离为</a:t>
            </a:r>
            <a:r>
              <a:rPr lang="en-US" altLang="zh-CN" sz="2000" b="1">
                <a:solidFill>
                  <a:srgbClr val="FF0000"/>
                </a:solidFill>
                <a:ea typeface="微软雅黑" panose="020B0503020204020204" pitchFamily="34" charset="-122"/>
              </a:rPr>
              <a:t>1</a:t>
            </a:r>
            <a:r>
              <a:rPr lang="zh-CN" altLang="en-US" sz="2000" b="1">
                <a:solidFill>
                  <a:srgbClr val="FF0000"/>
                </a:solidFill>
                <a:ea typeface="微软雅黑" panose="020B0503020204020204" pitchFamily="34" charset="-122"/>
              </a:rPr>
              <a:t>的邻居节点</a:t>
            </a:r>
            <a:r>
              <a:rPr lang="en-US" altLang="zh-CN" sz="2000" b="1">
                <a:solidFill>
                  <a:srgbClr val="FF0000"/>
                </a:solidFill>
                <a:ea typeface="微软雅黑" panose="020B0503020204020204" pitchFamily="34" charset="-122"/>
              </a:rPr>
              <a:t>input feature</a:t>
            </a:r>
            <a:r>
              <a:rPr lang="zh-CN" altLang="en-US" sz="2000" b="1">
                <a:solidFill>
                  <a:srgbClr val="FF0000"/>
                </a:solidFill>
                <a:ea typeface="微软雅黑" panose="020B0503020204020204" pitchFamily="34" charset="-122"/>
              </a:rPr>
              <a:t>进行求平均，并做线性变换</a:t>
            </a:r>
            <a:r>
              <a:rPr lang="zh-CN" altLang="en-US" sz="2000" b="1">
                <a:ea typeface="微软雅黑" panose="020B0503020204020204" pitchFamily="34" charset="-122"/>
              </a:rPr>
              <a:t>。</a:t>
            </a:r>
            <a:endParaRPr lang="zh-CN" altLang="en-US" sz="2000">
              <a:ea typeface="微软雅黑" panose="020B0503020204020204" pitchFamily="34"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9756" y="2773335"/>
            <a:ext cx="6757843" cy="359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5155" y="45875"/>
            <a:ext cx="2813541" cy="147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1987" name="TextBox 2"/>
          <p:cNvSpPr txBox="1">
            <a:spLocks noChangeArrowheads="1"/>
          </p:cNvSpPr>
          <p:nvPr/>
        </p:nvSpPr>
        <p:spPr bwMode="auto">
          <a:xfrm>
            <a:off x="94502" y="931862"/>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DCNN</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Diffusion-Convolution Neural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1988" name="矩形 3"/>
          <p:cNvSpPr>
            <a:spLocks noChangeArrowheads="1"/>
          </p:cNvSpPr>
          <p:nvPr/>
        </p:nvSpPr>
        <p:spPr bwMode="auto">
          <a:xfrm>
            <a:off x="94502" y="1562819"/>
            <a:ext cx="109569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ea typeface="微软雅黑" panose="020B0503020204020204" pitchFamily="34" charset="-122"/>
              </a:rPr>
              <a:t>我们来看一下</a:t>
            </a:r>
            <a:r>
              <a:rPr lang="en-US" altLang="zh-CN" sz="2000">
                <a:ea typeface="微软雅黑" panose="020B0503020204020204" pitchFamily="34" charset="-122"/>
              </a:rPr>
              <a:t>DCNN</a:t>
            </a:r>
            <a:r>
              <a:rPr lang="zh-CN" altLang="en-US" sz="2000">
                <a:ea typeface="微软雅黑" panose="020B0503020204020204" pitchFamily="34" charset="-122"/>
              </a:rPr>
              <a:t>在每一个</a:t>
            </a:r>
            <a:r>
              <a:rPr lang="en-US" altLang="zh-CN" sz="2000">
                <a:ea typeface="微软雅黑" panose="020B0503020204020204" pitchFamily="34" charset="-122"/>
              </a:rPr>
              <a:t>hidden layer</a:t>
            </a:r>
            <a:r>
              <a:rPr lang="zh-CN" altLang="en-US" sz="2000">
                <a:ea typeface="微软雅黑" panose="020B0503020204020204" pitchFamily="34" charset="-122"/>
              </a:rPr>
              <a:t>中是如何操作的。区别于</a:t>
            </a:r>
            <a:r>
              <a:rPr lang="en-US" altLang="zh-CN" sz="2000">
                <a:ea typeface="微软雅黑" panose="020B0503020204020204" pitchFamily="34" charset="-122"/>
              </a:rPr>
              <a:t>NN4G</a:t>
            </a:r>
            <a:r>
              <a:rPr lang="zh-CN" altLang="en-US" sz="2000">
                <a:ea typeface="微软雅黑" panose="020B0503020204020204" pitchFamily="34" charset="-122"/>
              </a:rPr>
              <a:t>中在第</a:t>
            </a:r>
            <a:r>
              <a:rPr lang="en-US" altLang="zh-CN" sz="2000">
                <a:ea typeface="微软雅黑" panose="020B0503020204020204" pitchFamily="34" charset="-122"/>
              </a:rPr>
              <a:t>0</a:t>
            </a:r>
            <a:r>
              <a:rPr lang="zh-CN" altLang="en-US" sz="2000">
                <a:ea typeface="微软雅黑" panose="020B0503020204020204" pitchFamily="34" charset="-122"/>
              </a:rPr>
              <a:t>层</a:t>
            </a:r>
            <a:r>
              <a:rPr lang="en-US" altLang="zh-CN" sz="2000">
                <a:ea typeface="微软雅黑" panose="020B0503020204020204" pitchFamily="34" charset="-122"/>
              </a:rPr>
              <a:t>hidden layer</a:t>
            </a:r>
            <a:r>
              <a:rPr lang="zh-CN" altLang="en-US" sz="2000">
                <a:ea typeface="微软雅黑" panose="020B0503020204020204" pitchFamily="34" charset="-122"/>
              </a:rPr>
              <a:t>中每个</a:t>
            </a:r>
            <a:r>
              <a:rPr lang="en-US" altLang="zh-CN" sz="2000">
                <a:ea typeface="微软雅黑" panose="020B0503020204020204" pitchFamily="34" charset="-122"/>
              </a:rPr>
              <a:t>node embedding</a:t>
            </a:r>
            <a:r>
              <a:rPr lang="zh-CN" altLang="en-US" sz="2000">
                <a:ea typeface="微软雅黑" panose="020B0503020204020204" pitchFamily="34" charset="-122"/>
              </a:rPr>
              <a:t>只是对自身</a:t>
            </a:r>
            <a:r>
              <a:rPr lang="en-US" altLang="zh-CN" sz="2000">
                <a:ea typeface="微软雅黑" panose="020B0503020204020204" pitchFamily="34" charset="-122"/>
              </a:rPr>
              <a:t>input feature</a:t>
            </a:r>
            <a:r>
              <a:rPr lang="zh-CN" altLang="en-US" sz="2000">
                <a:ea typeface="微软雅黑" panose="020B0503020204020204" pitchFamily="34" charset="-122"/>
              </a:rPr>
              <a:t>做了线性变换，</a:t>
            </a:r>
            <a:r>
              <a:rPr lang="en-US" altLang="zh-CN" sz="2000">
                <a:ea typeface="微软雅黑" panose="020B0503020204020204" pitchFamily="34" charset="-122"/>
              </a:rPr>
              <a:t>DCNN</a:t>
            </a:r>
            <a:r>
              <a:rPr lang="zh-CN" altLang="en-US" sz="2000">
                <a:ea typeface="微软雅黑" panose="020B0503020204020204" pitchFamily="34" charset="-122"/>
              </a:rPr>
              <a:t>在第</a:t>
            </a:r>
            <a:r>
              <a:rPr lang="en-US" altLang="zh-CN" sz="2000">
                <a:ea typeface="微软雅黑" panose="020B0503020204020204" pitchFamily="34" charset="-122"/>
              </a:rPr>
              <a:t>0</a:t>
            </a:r>
            <a:r>
              <a:rPr lang="zh-CN" altLang="en-US" sz="2000">
                <a:ea typeface="微软雅黑" panose="020B0503020204020204" pitchFamily="34" charset="-122"/>
              </a:rPr>
              <a:t>层</a:t>
            </a:r>
            <a:r>
              <a:rPr lang="en-US" altLang="zh-CN" sz="2000">
                <a:ea typeface="微软雅黑" panose="020B0503020204020204" pitchFamily="34" charset="-122"/>
              </a:rPr>
              <a:t>hidden layer</a:t>
            </a:r>
            <a:r>
              <a:rPr lang="zh-CN" altLang="en-US" sz="2000">
                <a:ea typeface="微软雅黑" panose="020B0503020204020204" pitchFamily="34" charset="-122"/>
              </a:rPr>
              <a:t>中就采取</a:t>
            </a:r>
            <a:r>
              <a:rPr lang="en-US" altLang="zh-CN" sz="2000">
                <a:ea typeface="微软雅黑" panose="020B0503020204020204" pitchFamily="34" charset="-122"/>
              </a:rPr>
              <a:t>aggregation</a:t>
            </a:r>
            <a:r>
              <a:rPr lang="zh-CN" altLang="en-US" sz="2000">
                <a:ea typeface="微软雅黑" panose="020B0503020204020204" pitchFamily="34" charset="-122"/>
              </a:rPr>
              <a:t>的操作，</a:t>
            </a:r>
            <a:r>
              <a:rPr lang="zh-CN" altLang="en-US" sz="2000" b="1">
                <a:solidFill>
                  <a:srgbClr val="FF0000"/>
                </a:solidFill>
                <a:ea typeface="微软雅黑" panose="020B0503020204020204" pitchFamily="34" charset="-122"/>
              </a:rPr>
              <a:t>对其距离为</a:t>
            </a:r>
            <a:r>
              <a:rPr lang="en-US" altLang="zh-CN" sz="2000" b="1">
                <a:solidFill>
                  <a:srgbClr val="FF0000"/>
                </a:solidFill>
                <a:ea typeface="微软雅黑" panose="020B0503020204020204" pitchFamily="34" charset="-122"/>
              </a:rPr>
              <a:t>1</a:t>
            </a:r>
            <a:r>
              <a:rPr lang="zh-CN" altLang="en-US" sz="2000" b="1">
                <a:solidFill>
                  <a:srgbClr val="FF0000"/>
                </a:solidFill>
                <a:ea typeface="微软雅黑" panose="020B0503020204020204" pitchFamily="34" charset="-122"/>
              </a:rPr>
              <a:t>的邻居节点</a:t>
            </a:r>
            <a:r>
              <a:rPr lang="en-US" altLang="zh-CN" sz="2000" b="1">
                <a:solidFill>
                  <a:srgbClr val="FF0000"/>
                </a:solidFill>
                <a:ea typeface="微软雅黑" panose="020B0503020204020204" pitchFamily="34" charset="-122"/>
              </a:rPr>
              <a:t>input feature</a:t>
            </a:r>
            <a:r>
              <a:rPr lang="zh-CN" altLang="en-US" sz="2000" b="1">
                <a:solidFill>
                  <a:srgbClr val="FF0000"/>
                </a:solidFill>
                <a:ea typeface="微软雅黑" panose="020B0503020204020204" pitchFamily="34" charset="-122"/>
              </a:rPr>
              <a:t>进行求平均，并做线性变换</a:t>
            </a:r>
            <a:r>
              <a:rPr lang="zh-CN" altLang="en-US" sz="2000" b="1">
                <a:ea typeface="微软雅黑" panose="020B0503020204020204" pitchFamily="34" charset="-122"/>
              </a:rPr>
              <a:t>。</a:t>
            </a:r>
            <a:endParaRPr lang="zh-CN" altLang="en-US" sz="2000">
              <a:ea typeface="微软雅黑" panose="020B0503020204020204" pitchFamily="34"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9756" y="2773335"/>
            <a:ext cx="6757843" cy="359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5155" y="45875"/>
            <a:ext cx="2813541" cy="147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3011" name="TextBox 2"/>
          <p:cNvSpPr txBox="1">
            <a:spLocks noChangeArrowheads="1"/>
          </p:cNvSpPr>
          <p:nvPr/>
        </p:nvSpPr>
        <p:spPr bwMode="auto">
          <a:xfrm>
            <a:off x="620713" y="774432"/>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DCNN</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Diffusion-Convolution Neural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3012" name="矩形 3"/>
          <p:cNvSpPr>
            <a:spLocks noChangeArrowheads="1"/>
          </p:cNvSpPr>
          <p:nvPr/>
        </p:nvSpPr>
        <p:spPr bwMode="auto">
          <a:xfrm>
            <a:off x="620713" y="1229591"/>
            <a:ext cx="1095692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ea typeface="微软雅黑" panose="020B0503020204020204" pitchFamily="34" charset="-122"/>
              </a:rPr>
              <a:t>DCNN</a:t>
            </a:r>
            <a:r>
              <a:rPr lang="zh-CN" altLang="en-US" sz="2000">
                <a:ea typeface="微软雅黑" panose="020B0503020204020204" pitchFamily="34" charset="-122"/>
              </a:rPr>
              <a:t>第</a:t>
            </a:r>
            <a:r>
              <a:rPr lang="en-US" altLang="zh-CN" sz="2000">
                <a:ea typeface="微软雅黑" panose="020B0503020204020204" pitchFamily="34" charset="-122"/>
              </a:rPr>
              <a:t>1</a:t>
            </a:r>
            <a:r>
              <a:rPr lang="zh-CN" altLang="en-US" sz="2000">
                <a:ea typeface="微软雅黑" panose="020B0503020204020204" pitchFamily="34" charset="-122"/>
              </a:rPr>
              <a:t>层</a:t>
            </a:r>
            <a:r>
              <a:rPr lang="en-US" altLang="zh-CN" sz="2000">
                <a:ea typeface="微软雅黑" panose="020B0503020204020204" pitchFamily="34" charset="-122"/>
              </a:rPr>
              <a:t>hidden layer</a:t>
            </a:r>
            <a:r>
              <a:rPr lang="zh-CN" altLang="en-US" sz="2000">
                <a:ea typeface="微软雅黑" panose="020B0503020204020204" pitchFamily="34" charset="-122"/>
              </a:rPr>
              <a:t>的操作也与</a:t>
            </a:r>
            <a:r>
              <a:rPr lang="en-US" altLang="zh-CN" sz="2000">
                <a:ea typeface="微软雅黑" panose="020B0503020204020204" pitchFamily="34" charset="-122"/>
              </a:rPr>
              <a:t>NN4G</a:t>
            </a:r>
            <a:r>
              <a:rPr lang="zh-CN" altLang="en-US" sz="2000">
                <a:ea typeface="微软雅黑" panose="020B0503020204020204" pitchFamily="34" charset="-122"/>
              </a:rPr>
              <a:t>不同</a:t>
            </a:r>
            <a:r>
              <a:rPr lang="zh-CN" altLang="en-US" sz="2000" smtClean="0">
                <a:ea typeface="微软雅黑" panose="020B0503020204020204" pitchFamily="34" charset="-122"/>
              </a:rPr>
              <a:t>。对每一层进行更新时，第</a:t>
            </a:r>
            <a:r>
              <a:rPr lang="en-US" altLang="zh-CN" sz="2000" smtClean="0">
                <a:ea typeface="微软雅黑" panose="020B0503020204020204" pitchFamily="34" charset="-122"/>
              </a:rPr>
              <a:t>n</a:t>
            </a:r>
            <a:r>
              <a:rPr lang="zh-CN" altLang="en-US" sz="2000" smtClean="0">
                <a:ea typeface="微软雅黑" panose="020B0503020204020204" pitchFamily="34" charset="-122"/>
              </a:rPr>
              <a:t>层看离当前节点距离</a:t>
            </a:r>
            <a:r>
              <a:rPr lang="en-US" altLang="zh-CN" sz="2000" smtClean="0">
                <a:ea typeface="微软雅黑" panose="020B0503020204020204" pitchFamily="34" charset="-122"/>
              </a:rPr>
              <a:t>n</a:t>
            </a:r>
            <a:r>
              <a:rPr lang="zh-CN" altLang="en-US" sz="2000" smtClean="0">
                <a:ea typeface="微软雅黑" panose="020B0503020204020204" pitchFamily="34" charset="-122"/>
              </a:rPr>
              <a:t>的节点信息</a:t>
            </a:r>
            <a:endParaRPr lang="en-US" altLang="zh-CN" sz="2000" smtClean="0">
              <a:ea typeface="微软雅黑" panose="020B0503020204020204" pitchFamily="34" charset="-122"/>
            </a:endParaRPr>
          </a:p>
          <a:p>
            <a:r>
              <a:rPr lang="zh-CN" altLang="en-US" sz="2000" smtClean="0">
                <a:ea typeface="微软雅黑" panose="020B0503020204020204" pitchFamily="34" charset="-122"/>
              </a:rPr>
              <a:t>例如在第一层中，更新节点</a:t>
            </a:r>
            <a:r>
              <a:rPr lang="en-US" altLang="zh-CN" sz="2000" smtClean="0">
                <a:ea typeface="微软雅黑" panose="020B0503020204020204" pitchFamily="34" charset="-122"/>
              </a:rPr>
              <a:t>3</a:t>
            </a:r>
            <a:r>
              <a:rPr lang="zh-CN" altLang="en-US" sz="2000" smtClean="0">
                <a:ea typeface="微软雅黑" panose="020B0503020204020204" pitchFamily="34" charset="-122"/>
              </a:rPr>
              <a:t>首先找到与它距离为</a:t>
            </a:r>
            <a:r>
              <a:rPr lang="en-US" altLang="zh-CN" sz="2000">
                <a:ea typeface="微软雅黑" panose="020B0503020204020204" pitchFamily="34" charset="-122"/>
              </a:rPr>
              <a:t>1</a:t>
            </a:r>
            <a:r>
              <a:rPr lang="zh-CN" altLang="en-US" sz="2000" smtClean="0">
                <a:ea typeface="微软雅黑" panose="020B0503020204020204" pitchFamily="34" charset="-122"/>
              </a:rPr>
              <a:t>的节点（有</a:t>
            </a:r>
            <a:r>
              <a:rPr lang="en-US" altLang="zh-CN" sz="2000" smtClean="0">
                <a:ea typeface="微软雅黑" panose="020B0503020204020204" pitchFamily="34" charset="-122"/>
              </a:rPr>
              <a:t>0,2,4</a:t>
            </a:r>
            <a:r>
              <a:rPr lang="zh-CN" altLang="en-US" sz="2000" smtClean="0">
                <a:ea typeface="微软雅黑" panose="020B0503020204020204" pitchFamily="34" charset="-122"/>
              </a:rPr>
              <a:t>），然后用这三个与节点距离为</a:t>
            </a:r>
            <a:r>
              <a:rPr lang="en-US" altLang="zh-CN" sz="2000" smtClean="0">
                <a:ea typeface="微软雅黑" panose="020B0503020204020204" pitchFamily="34" charset="-122"/>
              </a:rPr>
              <a:t>1</a:t>
            </a:r>
            <a:r>
              <a:rPr lang="zh-CN" altLang="en-US" sz="2000" smtClean="0">
                <a:ea typeface="微软雅黑" panose="020B0503020204020204" pitchFamily="34" charset="-122"/>
              </a:rPr>
              <a:t>的节点的原始的输入相加取平均值（</a:t>
            </a:r>
            <a:r>
              <a:rPr lang="en-US" altLang="zh-CN" sz="2000" smtClean="0">
                <a:ea typeface="微软雅黑" panose="020B0503020204020204" pitchFamily="34" charset="-122"/>
              </a:rPr>
              <a:t>mean</a:t>
            </a:r>
            <a:r>
              <a:rPr lang="zh-CN" altLang="en-US" sz="2000" smtClean="0">
                <a:ea typeface="微软雅黑" panose="020B0503020204020204" pitchFamily="34" charset="-122"/>
              </a:rPr>
              <a:t>）再乘以权重。</a:t>
            </a:r>
            <a:endParaRPr lang="en-US" altLang="zh-CN" sz="2000" smtClean="0">
              <a:ea typeface="微软雅黑" panose="020B0503020204020204" pitchFamily="34" charset="-122"/>
            </a:endParaRPr>
          </a:p>
          <a:p>
            <a:r>
              <a:rPr lang="zh-CN" altLang="en-US" sz="2000" smtClean="0">
                <a:ea typeface="微软雅黑" panose="020B0503020204020204" pitchFamily="34" charset="-122"/>
              </a:rPr>
              <a:t>在第二层，更新节点</a:t>
            </a:r>
            <a:r>
              <a:rPr lang="en-US" altLang="zh-CN" sz="2000" smtClean="0">
                <a:ea typeface="微软雅黑" panose="020B0503020204020204" pitchFamily="34" charset="-122"/>
              </a:rPr>
              <a:t>3</a:t>
            </a:r>
            <a:r>
              <a:rPr lang="zh-CN" altLang="en-US" sz="2000" smtClean="0">
                <a:ea typeface="微软雅黑" panose="020B0503020204020204" pitchFamily="34" charset="-122"/>
              </a:rPr>
              <a:t>首先找到与它距离为</a:t>
            </a:r>
            <a:r>
              <a:rPr lang="en-US" altLang="zh-CN" sz="2000" smtClean="0">
                <a:ea typeface="微软雅黑" panose="020B0503020204020204" pitchFamily="34" charset="-122"/>
              </a:rPr>
              <a:t>2</a:t>
            </a:r>
            <a:r>
              <a:rPr lang="zh-CN" altLang="en-US" sz="2000" smtClean="0">
                <a:ea typeface="微软雅黑" panose="020B0503020204020204" pitchFamily="34" charset="-122"/>
              </a:rPr>
              <a:t>的节点（有</a:t>
            </a:r>
            <a:r>
              <a:rPr lang="en-US" altLang="zh-CN" sz="2000" smtClean="0">
                <a:ea typeface="微软雅黑" panose="020B0503020204020204" pitchFamily="34" charset="-122"/>
              </a:rPr>
              <a:t>1</a:t>
            </a:r>
            <a:r>
              <a:rPr lang="zh-CN" altLang="en-US" sz="2000" smtClean="0">
                <a:ea typeface="微软雅黑" panose="020B0503020204020204" pitchFamily="34" charset="-122"/>
              </a:rPr>
              <a:t>和它自己本身，注意节点</a:t>
            </a:r>
            <a:r>
              <a:rPr lang="en-US" altLang="zh-CN" sz="2000" smtClean="0">
                <a:ea typeface="微软雅黑" panose="020B0503020204020204" pitchFamily="34" charset="-122"/>
              </a:rPr>
              <a:t>3</a:t>
            </a:r>
            <a:r>
              <a:rPr lang="zh-CN" altLang="en-US" sz="2000" smtClean="0">
                <a:ea typeface="微软雅黑" panose="020B0503020204020204" pitchFamily="34" charset="-122"/>
              </a:rPr>
              <a:t>和</a:t>
            </a:r>
            <a:r>
              <a:rPr lang="en-US" altLang="zh-CN" sz="2000" smtClean="0">
                <a:ea typeface="微软雅黑" panose="020B0503020204020204" pitchFamily="34" charset="-122"/>
              </a:rPr>
              <a:t>3</a:t>
            </a:r>
            <a:r>
              <a:rPr lang="zh-CN" altLang="en-US" sz="2000" smtClean="0">
                <a:ea typeface="微软雅黑" panose="020B0503020204020204" pitchFamily="34" charset="-122"/>
              </a:rPr>
              <a:t>本身的距离也是</a:t>
            </a:r>
            <a:r>
              <a:rPr lang="en-US" altLang="zh-CN" sz="2000" smtClean="0">
                <a:ea typeface="微软雅黑" panose="020B0503020204020204" pitchFamily="34" charset="-122"/>
              </a:rPr>
              <a:t>2</a:t>
            </a:r>
            <a:r>
              <a:rPr lang="zh-CN" altLang="en-US" sz="2000" smtClean="0">
                <a:ea typeface="微软雅黑" panose="020B0503020204020204" pitchFamily="34" charset="-122"/>
              </a:rPr>
              <a:t>），然后用这几个符合条件的节点的原始的输入相加取平均值再乘以权重得到其更新后的特征。</a:t>
            </a:r>
            <a:endParaRPr lang="zh-CN" altLang="en-US" sz="2000">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0180" y="3574473"/>
            <a:ext cx="6795705" cy="291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4035" name="TextBox 2"/>
          <p:cNvSpPr txBox="1">
            <a:spLocks noChangeArrowheads="1"/>
          </p:cNvSpPr>
          <p:nvPr/>
        </p:nvSpPr>
        <p:spPr bwMode="auto">
          <a:xfrm>
            <a:off x="620713" y="931863"/>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DCNN</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Diffusion-Convolution Neural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4036" name="矩形 3"/>
          <p:cNvSpPr>
            <a:spLocks noChangeArrowheads="1"/>
          </p:cNvSpPr>
          <p:nvPr/>
        </p:nvSpPr>
        <p:spPr bwMode="auto">
          <a:xfrm>
            <a:off x="620713" y="1562100"/>
            <a:ext cx="109569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ea typeface="微软雅黑" panose="020B0503020204020204" pitchFamily="34" charset="-122"/>
              </a:rPr>
              <a:t>以此类推，如果在</a:t>
            </a:r>
            <a:r>
              <a:rPr lang="en-US" altLang="zh-CN" sz="2000">
                <a:ea typeface="微软雅黑" panose="020B0503020204020204" pitchFamily="34" charset="-122"/>
              </a:rPr>
              <a:t>DCNN</a:t>
            </a:r>
            <a:r>
              <a:rPr lang="zh-CN" altLang="en-US" sz="2000">
                <a:ea typeface="微软雅黑" panose="020B0503020204020204" pitchFamily="34" charset="-122"/>
              </a:rPr>
              <a:t>中堆叠</a:t>
            </a:r>
            <a:r>
              <a:rPr lang="en-US" altLang="zh-CN" sz="2000">
                <a:ea typeface="微软雅黑" panose="020B0503020204020204" pitchFamily="34" charset="-122"/>
              </a:rPr>
              <a:t>k</a:t>
            </a:r>
            <a:r>
              <a:rPr lang="zh-CN" altLang="en-US" sz="2000">
                <a:ea typeface="微软雅黑" panose="020B0503020204020204" pitchFamily="34" charset="-122"/>
              </a:rPr>
              <a:t>个这样的</a:t>
            </a:r>
            <a:r>
              <a:rPr lang="en-US" altLang="zh-CN" sz="2000">
                <a:ea typeface="微软雅黑" panose="020B0503020204020204" pitchFamily="34" charset="-122"/>
              </a:rPr>
              <a:t>GNN layer</a:t>
            </a:r>
            <a:r>
              <a:rPr lang="zh-CN" altLang="en-US" sz="2000">
                <a:ea typeface="微软雅黑" panose="020B0503020204020204" pitchFamily="34" charset="-122"/>
              </a:rPr>
              <a:t>，那么某个节点就能看到与其距离为</a:t>
            </a:r>
            <a:r>
              <a:rPr lang="en-US" altLang="zh-CN" sz="2000">
                <a:ea typeface="微软雅黑" panose="020B0503020204020204" pitchFamily="34" charset="-122"/>
              </a:rPr>
              <a:t>k</a:t>
            </a:r>
            <a:r>
              <a:rPr lang="zh-CN" altLang="en-US" sz="2000">
                <a:ea typeface="微软雅黑" panose="020B0503020204020204" pitchFamily="34" charset="-122"/>
              </a:rPr>
              <a:t>以内的所有节点的信息。此外，如果我们想在</a:t>
            </a:r>
            <a:r>
              <a:rPr lang="en-US" altLang="zh-CN" sz="2000">
                <a:ea typeface="微软雅黑" panose="020B0503020204020204" pitchFamily="34" charset="-122"/>
              </a:rPr>
              <a:t>DCNN</a:t>
            </a:r>
            <a:r>
              <a:rPr lang="zh-CN" altLang="en-US" sz="2000">
                <a:ea typeface="微软雅黑" panose="020B0503020204020204" pitchFamily="34" charset="-122"/>
              </a:rPr>
              <a:t>中得到某个节点的（例如节点</a:t>
            </a:r>
            <a:r>
              <a:rPr lang="en-US" altLang="zh-CN" sz="2000">
                <a:ea typeface="微软雅黑" panose="020B0503020204020204" pitchFamily="34" charset="-122"/>
              </a:rPr>
              <a:t>1</a:t>
            </a:r>
            <a:r>
              <a:rPr lang="zh-CN" altLang="en-US" sz="2000">
                <a:ea typeface="微软雅黑" panose="020B0503020204020204" pitchFamily="34" charset="-122"/>
              </a:rPr>
              <a:t>）的最终</a:t>
            </a:r>
            <a:r>
              <a:rPr lang="en-US" altLang="zh-CN" sz="2000">
                <a:ea typeface="微软雅黑" panose="020B0503020204020204" pitchFamily="34" charset="-122"/>
              </a:rPr>
              <a:t>embedding</a:t>
            </a:r>
            <a:r>
              <a:rPr lang="zh-CN" altLang="en-US" sz="2000">
                <a:ea typeface="微软雅黑" panose="020B0503020204020204" pitchFamily="34" charset="-122"/>
              </a:rPr>
              <a:t>表示，我们可以将其在不同</a:t>
            </a:r>
            <a:r>
              <a:rPr lang="en-US" altLang="zh-CN" sz="2000">
                <a:ea typeface="微软雅黑" panose="020B0503020204020204" pitchFamily="34" charset="-122"/>
              </a:rPr>
              <a:t>hidden layer</a:t>
            </a:r>
            <a:r>
              <a:rPr lang="zh-CN" altLang="en-US" sz="2000">
                <a:ea typeface="微软雅黑" panose="020B0503020204020204" pitchFamily="34" charset="-122"/>
              </a:rPr>
              <a:t>中的表示进行拼接，并进而与权重矩阵相乘，得到线性变换之后的向量表示。</a:t>
            </a:r>
            <a:endParaRPr lang="zh-CN" altLang="en-US" sz="2000">
              <a:ea typeface="微软雅黑" panose="020B0503020204020204" pitchFamily="34" charset="-122"/>
            </a:endParaRPr>
          </a:p>
          <a:p>
            <a:br>
              <a:rPr lang="zh-CN" altLang="en-US" sz="2000">
                <a:ea typeface="微软雅黑" panose="020B0503020204020204" pitchFamily="34" charset="-122"/>
              </a:rPr>
            </a:br>
            <a:endParaRPr lang="zh-CN" altLang="en-US" sz="2000">
              <a:ea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1673" y="3268929"/>
            <a:ext cx="7544841" cy="261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4035" name="TextBox 2"/>
          <p:cNvSpPr txBox="1">
            <a:spLocks noChangeArrowheads="1"/>
          </p:cNvSpPr>
          <p:nvPr/>
        </p:nvSpPr>
        <p:spPr bwMode="auto">
          <a:xfrm>
            <a:off x="620713" y="931863"/>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DCNN</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Diffusion-Convolution Neural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4036" name="矩形 3"/>
          <p:cNvSpPr>
            <a:spLocks noChangeArrowheads="1"/>
          </p:cNvSpPr>
          <p:nvPr/>
        </p:nvSpPr>
        <p:spPr bwMode="auto">
          <a:xfrm>
            <a:off x="620713" y="1562100"/>
            <a:ext cx="11183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smtClean="0">
                <a:ea typeface="微软雅黑" panose="020B0503020204020204" pitchFamily="34" charset="-122"/>
              </a:rPr>
              <a:t>如对节点</a:t>
            </a:r>
            <a:r>
              <a:rPr lang="en-US" altLang="zh-CN" sz="2000" smtClean="0">
                <a:ea typeface="微软雅黑" panose="020B0503020204020204" pitchFamily="34" charset="-122"/>
              </a:rPr>
              <a:t>1</a:t>
            </a:r>
            <a:r>
              <a:rPr lang="zh-CN" altLang="en-US" sz="2000" smtClean="0">
                <a:ea typeface="微软雅黑" panose="020B0503020204020204" pitchFamily="34" charset="-122"/>
              </a:rPr>
              <a:t>来说，也就是将每一层的节点</a:t>
            </a:r>
            <a:r>
              <a:rPr lang="en-US" altLang="zh-CN" sz="2000" smtClean="0">
                <a:ea typeface="微软雅黑" panose="020B0503020204020204" pitchFamily="34" charset="-122"/>
              </a:rPr>
              <a:t>1</a:t>
            </a:r>
            <a:r>
              <a:rPr lang="zh-CN" altLang="en-US" sz="2000" smtClean="0">
                <a:ea typeface="微软雅黑" panose="020B0503020204020204" pitchFamily="34" charset="-122"/>
              </a:rPr>
              <a:t>提取出来，然后乘以权重得到最后节点</a:t>
            </a:r>
            <a:r>
              <a:rPr lang="en-US" altLang="zh-CN" sz="2000" smtClean="0">
                <a:ea typeface="微软雅黑" panose="020B0503020204020204" pitchFamily="34" charset="-122"/>
              </a:rPr>
              <a:t>1</a:t>
            </a:r>
            <a:r>
              <a:rPr lang="zh-CN" altLang="en-US" sz="2000" smtClean="0">
                <a:ea typeface="微软雅黑" panose="020B0503020204020204" pitchFamily="34" charset="-122"/>
              </a:rPr>
              <a:t>的表示。按照类似操作可以得到其余节点的表示</a:t>
            </a:r>
            <a:endParaRPr lang="zh-CN" altLang="en-US" sz="2000">
              <a:ea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5429" y="2912669"/>
            <a:ext cx="8019854" cy="278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184275" y="293688"/>
            <a:ext cx="6081713" cy="457200"/>
          </a:xfrm>
        </p:spPr>
        <p:txBody>
          <a:bodyPr/>
          <a:lstStyle/>
          <a:p>
            <a:pPr eaLnBrk="1" hangingPunct="1"/>
            <a:r>
              <a:rPr lang="zh-CN" altLang="en-US" b="1"/>
              <a:t>基于空间域的图卷积神经网络</a:t>
            </a:r>
            <a:endParaRPr lang="zh-CN" altLang="en-US" smtClean="0"/>
          </a:p>
        </p:txBody>
      </p:sp>
      <p:sp>
        <p:nvSpPr>
          <p:cNvPr id="44035" name="TextBox 2"/>
          <p:cNvSpPr txBox="1">
            <a:spLocks noChangeArrowheads="1"/>
          </p:cNvSpPr>
          <p:nvPr/>
        </p:nvSpPr>
        <p:spPr bwMode="auto">
          <a:xfrm>
            <a:off x="500333" y="2259792"/>
            <a:ext cx="1140412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smtClean="0">
                <a:ea typeface="微软雅黑" panose="020B0503020204020204" pitchFamily="34" charset="-122"/>
              </a:rPr>
              <a:t>前面两个基于</a:t>
            </a:r>
            <a:r>
              <a:rPr lang="en-US" altLang="zh-CN" sz="2800" b="1" smtClean="0">
                <a:solidFill>
                  <a:srgbClr val="FF0000"/>
                </a:solidFill>
                <a:ea typeface="微软雅黑" panose="020B0503020204020204" pitchFamily="34" charset="-122"/>
              </a:rPr>
              <a:t>MPNN</a:t>
            </a:r>
            <a:r>
              <a:rPr lang="zh-CN" altLang="en-US" sz="2800" b="1" smtClean="0">
                <a:ea typeface="微软雅黑" panose="020B0503020204020204" pitchFamily="34" charset="-122"/>
              </a:rPr>
              <a:t>的模型都有一个共同的缺陷，其卷积操作针对的对象是整张图，对整张图每个节点的状态都进行更新，这样就意味着我们在进行计算的时候我我们需要把每一个节点的信息都放入内存或者显存中才能进行卷积操作，但在实际的应用场景中，这是很理想的状态，因为很多情况下所处理的图是很大的，因此在整张图上做卷积不太现实。</a:t>
            </a:r>
            <a:endParaRPr lang="zh-CN" altLang="en-US" sz="28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0"/>
          <p:cNvSpPr>
            <a:spLocks noGrp="1"/>
          </p:cNvSpPr>
          <p:nvPr>
            <p:ph type="title"/>
          </p:nvPr>
        </p:nvSpPr>
        <p:spPr>
          <a:xfrm>
            <a:off x="1184275" y="293688"/>
            <a:ext cx="7292975" cy="457200"/>
          </a:xfrm>
        </p:spPr>
        <p:txBody>
          <a:bodyPr/>
          <a:lstStyle/>
          <a:p>
            <a:pPr eaLnBrk="1" hangingPunct="1"/>
            <a:r>
              <a:rPr lang="zh-CN" altLang="en-US" b="1"/>
              <a:t>基于空间域的图卷积神经网络</a:t>
            </a:r>
            <a:endParaRPr lang="zh-CN" altLang="en-US" smtClean="0"/>
          </a:p>
        </p:txBody>
      </p:sp>
      <p:sp>
        <p:nvSpPr>
          <p:cNvPr id="6" name="TextBox 5"/>
          <p:cNvSpPr txBox="1"/>
          <p:nvPr/>
        </p:nvSpPr>
        <p:spPr>
          <a:xfrm>
            <a:off x="392653" y="2189350"/>
            <a:ext cx="4163209" cy="523220"/>
          </a:xfrm>
          <a:prstGeom prst="rect">
            <a:avLst/>
          </a:prstGeom>
          <a:noFill/>
        </p:spPr>
        <p:txBody>
          <a:bodyPr wrap="square" rtlCol="0">
            <a:spAutoFit/>
          </a:bodyPr>
          <a:lstStyle/>
          <a:p>
            <a:r>
              <a:rPr lang="en-US" altLang="zh-CN" sz="2800" b="1" smtClean="0">
                <a:solidFill>
                  <a:srgbClr val="FF0000"/>
                </a:solidFill>
              </a:rPr>
              <a:t>GraphSAGE</a:t>
            </a:r>
            <a:endParaRPr lang="zh-CN" altLang="en-US" sz="2800" b="1">
              <a:solidFill>
                <a:srgbClr val="FF0000"/>
              </a:solidFill>
            </a:endParaRPr>
          </a:p>
        </p:txBody>
      </p:sp>
      <p:sp>
        <p:nvSpPr>
          <p:cNvPr id="14" name="右箭头 13"/>
          <p:cNvSpPr/>
          <p:nvPr/>
        </p:nvSpPr>
        <p:spPr>
          <a:xfrm>
            <a:off x="340654" y="2818729"/>
            <a:ext cx="505609" cy="44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340654" y="3802155"/>
            <a:ext cx="505609" cy="44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985272" y="2818729"/>
            <a:ext cx="5824317" cy="400110"/>
          </a:xfrm>
          <a:prstGeom prst="rect">
            <a:avLst/>
          </a:prstGeom>
          <a:noFill/>
        </p:spPr>
        <p:txBody>
          <a:bodyPr wrap="square" rtlCol="0">
            <a:spAutoFit/>
          </a:bodyPr>
          <a:lstStyle/>
          <a:p>
            <a:r>
              <a:rPr lang="zh-CN" altLang="en-US" sz="2000" b="1" smtClean="0"/>
              <a:t>对邻居进行采样（</a:t>
            </a:r>
            <a:r>
              <a:rPr lang="en-US" altLang="zh-CN" sz="2000" b="1" smtClean="0"/>
              <a:t>Sampling neighbors</a:t>
            </a:r>
            <a:r>
              <a:rPr lang="zh-CN" altLang="en-US" sz="2000" b="1" smtClean="0"/>
              <a:t>）</a:t>
            </a:r>
            <a:endParaRPr lang="zh-CN" altLang="en-US" sz="2000" b="1"/>
          </a:p>
        </p:txBody>
      </p:sp>
      <p:sp>
        <p:nvSpPr>
          <p:cNvPr id="17" name="TextBox 16"/>
          <p:cNvSpPr txBox="1"/>
          <p:nvPr/>
        </p:nvSpPr>
        <p:spPr>
          <a:xfrm>
            <a:off x="998663" y="3822632"/>
            <a:ext cx="5378825" cy="400110"/>
          </a:xfrm>
          <a:prstGeom prst="rect">
            <a:avLst/>
          </a:prstGeom>
          <a:noFill/>
        </p:spPr>
        <p:txBody>
          <a:bodyPr wrap="square" rtlCol="0">
            <a:spAutoFit/>
          </a:bodyPr>
          <a:lstStyle/>
          <a:p>
            <a:r>
              <a:rPr lang="zh-CN" altLang="en-US" sz="2000" b="1" smtClean="0"/>
              <a:t>对邻居进行聚合（</a:t>
            </a:r>
            <a:r>
              <a:rPr lang="en-US" altLang="zh-CN" sz="2000" b="1" smtClean="0"/>
              <a:t>Aggregating neighbors</a:t>
            </a:r>
            <a:r>
              <a:rPr lang="zh-CN" altLang="en-US" sz="2000" b="1" smtClean="0"/>
              <a:t>）</a:t>
            </a:r>
            <a:endParaRPr lang="zh-CN" altLang="en-US" sz="2000" b="1"/>
          </a:p>
        </p:txBody>
      </p:sp>
      <p:sp>
        <p:nvSpPr>
          <p:cNvPr id="18" name="矩形 17"/>
          <p:cNvSpPr/>
          <p:nvPr/>
        </p:nvSpPr>
        <p:spPr>
          <a:xfrm>
            <a:off x="1501140" y="2150390"/>
            <a:ext cx="537882" cy="52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肘形连接符 19"/>
          <p:cNvCxnSpPr>
            <a:stCxn id="18" idx="0"/>
            <a:endCxn id="16" idx="3"/>
          </p:cNvCxnSpPr>
          <p:nvPr/>
        </p:nvCxnSpPr>
        <p:spPr>
          <a:xfrm rot="16200000" flipH="1">
            <a:off x="3855638" y="64833"/>
            <a:ext cx="868394" cy="5039508"/>
          </a:xfrm>
          <a:prstGeom prst="bentConnector4">
            <a:avLst>
              <a:gd name="adj1" fmla="val -26324"/>
              <a:gd name="adj2" fmla="val 104536"/>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039022" y="2150390"/>
            <a:ext cx="580913" cy="52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肘形连接符 23"/>
          <p:cNvCxnSpPr>
            <a:endCxn id="17" idx="3"/>
          </p:cNvCxnSpPr>
          <p:nvPr/>
        </p:nvCxnSpPr>
        <p:spPr>
          <a:xfrm>
            <a:off x="2474258" y="2496899"/>
            <a:ext cx="3903230" cy="1525788"/>
          </a:xfrm>
          <a:prstGeom prst="bentConnector3">
            <a:avLst>
              <a:gd name="adj1" fmla="val 105857"/>
            </a:avLst>
          </a:prstGeom>
          <a:ln>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610" y="4558116"/>
            <a:ext cx="1998209" cy="191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7651" y="4385627"/>
            <a:ext cx="2136159" cy="183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右箭头 25"/>
          <p:cNvSpPr/>
          <p:nvPr/>
        </p:nvSpPr>
        <p:spPr>
          <a:xfrm>
            <a:off x="5133723" y="5253070"/>
            <a:ext cx="1959151" cy="415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466609" y="6464793"/>
            <a:ext cx="2808645" cy="369332"/>
          </a:xfrm>
          <a:prstGeom prst="rect">
            <a:avLst/>
          </a:prstGeom>
          <a:noFill/>
        </p:spPr>
        <p:txBody>
          <a:bodyPr wrap="square" rtlCol="0">
            <a:spAutoFit/>
          </a:bodyPr>
          <a:lstStyle/>
          <a:p>
            <a:r>
              <a:rPr lang="en-US" altLang="zh-CN" b="1" smtClean="0"/>
              <a:t>1.Sampling neighbors</a:t>
            </a:r>
            <a:endParaRPr lang="zh-CN" altLang="en-US" b="1"/>
          </a:p>
        </p:txBody>
      </p:sp>
      <p:sp>
        <p:nvSpPr>
          <p:cNvPr id="28" name="TextBox 27"/>
          <p:cNvSpPr txBox="1"/>
          <p:nvPr/>
        </p:nvSpPr>
        <p:spPr>
          <a:xfrm>
            <a:off x="7687954" y="6220658"/>
            <a:ext cx="3768940" cy="646331"/>
          </a:xfrm>
          <a:prstGeom prst="rect">
            <a:avLst/>
          </a:prstGeom>
          <a:noFill/>
        </p:spPr>
        <p:txBody>
          <a:bodyPr wrap="square" rtlCol="0">
            <a:spAutoFit/>
          </a:bodyPr>
          <a:lstStyle/>
          <a:p>
            <a:pPr algn="ctr"/>
            <a:r>
              <a:rPr lang="en-US" altLang="zh-CN" b="1" smtClean="0"/>
              <a:t>2.Aggregate feature information from neighbors</a:t>
            </a:r>
            <a:endParaRPr lang="zh-CN" altLang="en-US" b="1"/>
          </a:p>
        </p:txBody>
      </p:sp>
      <mc:AlternateContent xmlns:mc="http://schemas.openxmlformats.org/markup-compatibility/2006">
        <mc:Choice xmlns:a14="http://schemas.microsoft.com/office/drawing/2010/main" Requires="a14">
          <p:sp>
            <p:nvSpPr>
              <p:cNvPr id="29" name="TextBox 28"/>
              <p:cNvSpPr txBox="1"/>
              <p:nvPr/>
            </p:nvSpPr>
            <p:spPr>
              <a:xfrm>
                <a:off x="7239591" y="2712570"/>
                <a:ext cx="5099126" cy="40947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a:rPr>
                          </m:ctrlPr>
                        </m:sSubPr>
                        <m:e>
                          <m:sSup>
                            <m:sSupPr>
                              <m:ctrlPr>
                                <a:rPr lang="en-US" altLang="zh-CN" b="1" i="1" smtClean="0">
                                  <a:latin typeface="Cambria Math" panose="02040503050406030204"/>
                                </a:rPr>
                              </m:ctrlPr>
                            </m:sSupPr>
                            <m:e>
                              <m:r>
                                <a:rPr lang="en-US" altLang="zh-CN" b="1" i="1" smtClean="0">
                                  <a:latin typeface="Cambria Math" panose="02040503050406030204"/>
                                </a:rPr>
                                <m:t>𝒂</m:t>
                              </m:r>
                            </m:e>
                            <m:sup>
                              <m:r>
                                <a:rPr lang="en-US" altLang="zh-CN" b="1" i="1" smtClean="0">
                                  <a:latin typeface="Cambria Math" panose="02040503050406030204"/>
                                </a:rPr>
                                <m:t>(</m:t>
                              </m:r>
                              <m:r>
                                <a:rPr lang="en-US" altLang="zh-CN" b="1" i="1" smtClean="0">
                                  <a:latin typeface="Cambria Math" panose="02040503050406030204"/>
                                </a:rPr>
                                <m:t>𝒌</m:t>
                              </m:r>
                              <m:r>
                                <a:rPr lang="en-US" altLang="zh-CN" b="1" i="1" smtClean="0">
                                  <a:latin typeface="Cambria Math" panose="02040503050406030204"/>
                                </a:rPr>
                                <m:t>)</m:t>
                              </m:r>
                            </m:sup>
                          </m:sSup>
                        </m:e>
                        <m:sub>
                          <m:r>
                            <a:rPr lang="en-US" altLang="zh-CN" b="1" i="1" smtClean="0">
                              <a:latin typeface="Cambria Math" panose="02040503050406030204"/>
                            </a:rPr>
                            <m:t>𝒗</m:t>
                          </m:r>
                        </m:sub>
                      </m:sSub>
                      <m:r>
                        <a:rPr lang="en-US" altLang="zh-CN" b="1" i="1" smtClean="0">
                          <a:latin typeface="Cambria Math" panose="02040503050406030204"/>
                        </a:rPr>
                        <m:t>=</m:t>
                      </m:r>
                      <m:sSup>
                        <m:sSupPr>
                          <m:ctrlPr>
                            <a:rPr lang="en-US" altLang="zh-CN" b="1" i="1" smtClean="0">
                              <a:latin typeface="Cambria Math" panose="02040503050406030204"/>
                            </a:rPr>
                          </m:ctrlPr>
                        </m:sSupPr>
                        <m:e>
                          <m:r>
                            <a:rPr lang="en-US" altLang="zh-CN" b="1" i="1" smtClean="0">
                              <a:latin typeface="Cambria Math" panose="02040503050406030204"/>
                            </a:rPr>
                            <m:t>𝑨𝑮𝑮𝑹𝑬𝑮𝑨𝑻𝑬</m:t>
                          </m:r>
                        </m:e>
                        <m:sup>
                          <m:d>
                            <m:dPr>
                              <m:ctrlPr>
                                <a:rPr lang="en-US" altLang="zh-CN" b="1" i="1" smtClean="0">
                                  <a:latin typeface="Cambria Math" panose="02040503050406030204"/>
                                </a:rPr>
                              </m:ctrlPr>
                            </m:dPr>
                            <m:e>
                              <m:r>
                                <a:rPr lang="en-US" altLang="zh-CN" b="1" i="1" smtClean="0">
                                  <a:latin typeface="Cambria Math" panose="02040503050406030204"/>
                                </a:rPr>
                                <m:t>𝒌</m:t>
                              </m:r>
                            </m:e>
                          </m:d>
                        </m:sup>
                      </m:sSup>
                      <m:r>
                        <a:rPr lang="en-US" altLang="zh-CN" b="1" i="1" smtClean="0">
                          <a:latin typeface="Cambria Math" panose="02040503050406030204"/>
                        </a:rPr>
                        <m:t>(</m:t>
                      </m:r>
                      <m:d>
                        <m:dPr>
                          <m:begChr m:val="{"/>
                          <m:endChr m:val="}"/>
                          <m:ctrlPr>
                            <a:rPr lang="en-US" altLang="zh-CN" b="1" i="1" smtClean="0">
                              <a:latin typeface="Cambria Math" panose="02040503050406030204"/>
                            </a:rPr>
                          </m:ctrlPr>
                        </m:dPr>
                        <m:e>
                          <m:sSub>
                            <m:sSubPr>
                              <m:ctrlPr>
                                <a:rPr lang="en-US" altLang="zh-CN" b="1" i="1" smtClean="0">
                                  <a:latin typeface="Cambria Math" panose="02040503050406030204"/>
                                </a:rPr>
                              </m:ctrlPr>
                            </m:sSubPr>
                            <m:e>
                              <m:sSup>
                                <m:sSupPr>
                                  <m:ctrlPr>
                                    <a:rPr lang="en-US" altLang="zh-CN" b="1" i="1" smtClean="0">
                                      <a:latin typeface="Cambria Math" panose="02040503050406030204"/>
                                    </a:rPr>
                                  </m:ctrlPr>
                                </m:sSupPr>
                                <m:e>
                                  <m:r>
                                    <a:rPr lang="en-US" altLang="zh-CN" b="1" i="1" smtClean="0">
                                      <a:latin typeface="Cambria Math" panose="02040503050406030204"/>
                                    </a:rPr>
                                    <m:t>𝒉</m:t>
                                  </m:r>
                                </m:e>
                                <m:sup>
                                  <m:d>
                                    <m:dPr>
                                      <m:ctrlPr>
                                        <a:rPr lang="en-US" altLang="zh-CN" b="1" i="1" smtClean="0">
                                          <a:latin typeface="Cambria Math" panose="02040503050406030204"/>
                                        </a:rPr>
                                      </m:ctrlPr>
                                    </m:dPr>
                                    <m:e>
                                      <m:r>
                                        <a:rPr lang="en-US" altLang="zh-CN" b="1" i="1" smtClean="0">
                                          <a:latin typeface="Cambria Math" panose="02040503050406030204"/>
                                        </a:rPr>
                                        <m:t>𝒌</m:t>
                                      </m:r>
                                      <m:r>
                                        <a:rPr lang="en-US" altLang="zh-CN" b="1" i="1" smtClean="0">
                                          <a:latin typeface="Cambria Math" panose="02040503050406030204"/>
                                        </a:rPr>
                                        <m:t>−</m:t>
                                      </m:r>
                                      <m:r>
                                        <a:rPr lang="en-US" altLang="zh-CN" b="1" i="1" smtClean="0">
                                          <a:latin typeface="Cambria Math" panose="02040503050406030204"/>
                                        </a:rPr>
                                        <m:t>𝟏</m:t>
                                      </m:r>
                                    </m:e>
                                  </m:d>
                                </m:sup>
                              </m:sSup>
                            </m:e>
                            <m:sub>
                              <m:r>
                                <a:rPr lang="en-US" altLang="zh-CN" b="1" i="1" smtClean="0">
                                  <a:latin typeface="Cambria Math" panose="02040503050406030204"/>
                                </a:rPr>
                                <m:t>𝒖</m:t>
                              </m:r>
                            </m:sub>
                          </m:sSub>
                          <m:r>
                            <a:rPr lang="en-US" altLang="zh-CN" b="1" i="1" smtClean="0">
                              <a:latin typeface="Cambria Math" panose="02040503050406030204"/>
                            </a:rPr>
                            <m:t>:</m:t>
                          </m:r>
                          <m:r>
                            <a:rPr lang="en-US" altLang="zh-CN" b="1" i="1" smtClean="0">
                              <a:latin typeface="Cambria Math" panose="02040503050406030204"/>
                            </a:rPr>
                            <m:t>𝒖</m:t>
                          </m:r>
                          <m:r>
                            <a:rPr lang="en-US" altLang="zh-CN" b="1" i="1" smtClean="0">
                              <a:latin typeface="Cambria Math" panose="02040503050406030204"/>
                              <a:ea typeface="Cambria Math" panose="02040503050406030204"/>
                            </a:rPr>
                            <m:t>∈</m:t>
                          </m:r>
                          <m:r>
                            <a:rPr lang="en-US" altLang="zh-CN" b="1" i="1" smtClean="0">
                              <a:latin typeface="Cambria Math" panose="02040503050406030204"/>
                              <a:ea typeface="Cambria Math" panose="02040503050406030204"/>
                            </a:rPr>
                            <m:t>𝑵</m:t>
                          </m:r>
                          <m:d>
                            <m:dPr>
                              <m:ctrlPr>
                                <a:rPr lang="en-US" altLang="zh-CN" b="1" i="1" smtClean="0">
                                  <a:latin typeface="Cambria Math" panose="02040503050406030204"/>
                                  <a:ea typeface="Cambria Math" panose="02040503050406030204"/>
                                </a:rPr>
                              </m:ctrlPr>
                            </m:dPr>
                            <m:e>
                              <m:r>
                                <a:rPr lang="en-US" altLang="zh-CN" b="1" i="1" smtClean="0">
                                  <a:latin typeface="Cambria Math" panose="02040503050406030204"/>
                                  <a:ea typeface="Cambria Math" panose="02040503050406030204"/>
                                </a:rPr>
                                <m:t>𝒗</m:t>
                              </m:r>
                            </m:e>
                          </m:d>
                        </m:e>
                      </m:d>
                      <m:r>
                        <a:rPr lang="en-US" altLang="zh-CN" b="1" i="1" smtClean="0">
                          <a:latin typeface="Cambria Math" panose="02040503050406030204"/>
                          <a:ea typeface="Cambria Math" panose="02040503050406030204"/>
                        </a:rPr>
                        <m:t>)</m:t>
                      </m:r>
                    </m:oMath>
                  </m:oMathPara>
                </a14:m>
                <a:endParaRPr lang="zh-CN" altLang="en-US" b="1"/>
              </a:p>
            </p:txBody>
          </p:sp>
        </mc:Choice>
        <mc:Fallback>
          <p:sp>
            <p:nvSpPr>
              <p:cNvPr id="29" name="TextBox 28"/>
              <p:cNvSpPr txBox="1">
                <a:spLocks noRot="1" noChangeAspect="1" noMove="1" noResize="1" noEditPoints="1" noAdjustHandles="1" noChangeArrowheads="1" noChangeShapeType="1" noTextEdit="1"/>
              </p:cNvSpPr>
              <p:nvPr/>
            </p:nvSpPr>
            <p:spPr>
              <a:xfrm>
                <a:off x="7239591" y="2712570"/>
                <a:ext cx="5099126" cy="409471"/>
              </a:xfrm>
              <a:prstGeom prst="rect">
                <a:avLst/>
              </a:prstGeom>
              <a:blipFill rotWithShape="1">
                <a:blip r:embed="rId3"/>
                <a:stretch>
                  <a:fillRect l="-12" t="-118" r="1"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7347473" y="3605658"/>
                <a:ext cx="4109421" cy="392993"/>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a:rPr>
                        </m:ctrlPr>
                      </m:sSubPr>
                      <m:e>
                        <m:sSup>
                          <m:sSupPr>
                            <m:ctrlPr>
                              <a:rPr lang="en-US" altLang="zh-CN" b="1" i="1" smtClean="0">
                                <a:latin typeface="Cambria Math" panose="02040503050406030204"/>
                              </a:rPr>
                            </m:ctrlPr>
                          </m:sSupPr>
                          <m:e>
                            <m:r>
                              <a:rPr lang="en-US" altLang="zh-CN" b="1" i="1" smtClean="0">
                                <a:latin typeface="Cambria Math" panose="02040503050406030204"/>
                              </a:rPr>
                              <m:t>𝒉</m:t>
                            </m:r>
                          </m:e>
                          <m:sup>
                            <m:r>
                              <a:rPr lang="en-US" altLang="zh-CN" b="1" i="1" smtClean="0">
                                <a:latin typeface="Cambria Math" panose="02040503050406030204"/>
                              </a:rPr>
                              <m:t>(</m:t>
                            </m:r>
                            <m:r>
                              <a:rPr lang="en-US" altLang="zh-CN" b="1" i="1" smtClean="0">
                                <a:latin typeface="Cambria Math" panose="02040503050406030204"/>
                              </a:rPr>
                              <m:t>𝒌</m:t>
                            </m:r>
                            <m:r>
                              <a:rPr lang="en-US" altLang="zh-CN" b="1" i="1" smtClean="0">
                                <a:latin typeface="Cambria Math" panose="02040503050406030204"/>
                              </a:rPr>
                              <m:t>)</m:t>
                            </m:r>
                          </m:sup>
                        </m:sSup>
                      </m:e>
                      <m:sub>
                        <m:r>
                          <a:rPr lang="en-US" altLang="zh-CN" b="1" i="1" smtClean="0">
                            <a:latin typeface="Cambria Math" panose="02040503050406030204"/>
                          </a:rPr>
                          <m:t>𝒗</m:t>
                        </m:r>
                      </m:sub>
                    </m:sSub>
                    <m:r>
                      <a:rPr lang="en-US" altLang="zh-CN" b="1" i="1" smtClean="0">
                        <a:latin typeface="Cambria Math" panose="02040503050406030204"/>
                      </a:rPr>
                      <m:t>=</m:t>
                    </m:r>
                    <m:sSup>
                      <m:sSupPr>
                        <m:ctrlPr>
                          <a:rPr lang="en-US" altLang="zh-CN" b="1" i="1" smtClean="0">
                            <a:latin typeface="Cambria Math" panose="02040503050406030204"/>
                          </a:rPr>
                        </m:ctrlPr>
                      </m:sSupPr>
                      <m:e>
                        <m:d>
                          <m:dPr>
                            <m:ctrlPr>
                              <a:rPr lang="en-US" altLang="zh-CN" b="1" i="1" smtClean="0">
                                <a:latin typeface="Cambria Math" panose="02040503050406030204"/>
                              </a:rPr>
                            </m:ctrlPr>
                          </m:dPr>
                          <m:e>
                            <m:r>
                              <a:rPr lang="en-US" altLang="zh-CN" b="1" i="1" smtClean="0">
                                <a:latin typeface="Cambria Math" panose="02040503050406030204"/>
                              </a:rPr>
                              <m:t>𝑪𝑶𝑴𝑩𝑰𝑵𝑬</m:t>
                            </m:r>
                          </m:e>
                        </m:d>
                      </m:e>
                      <m:sup>
                        <m:d>
                          <m:dPr>
                            <m:ctrlPr>
                              <a:rPr lang="en-US" altLang="zh-CN" b="1" i="1" smtClean="0">
                                <a:latin typeface="Cambria Math" panose="02040503050406030204"/>
                              </a:rPr>
                            </m:ctrlPr>
                          </m:dPr>
                          <m:e>
                            <m:r>
                              <a:rPr lang="en-US" altLang="zh-CN" b="1" i="1" smtClean="0">
                                <a:latin typeface="Cambria Math" panose="02040503050406030204"/>
                              </a:rPr>
                              <m:t>𝒌</m:t>
                            </m:r>
                          </m:e>
                        </m:d>
                      </m:sup>
                    </m:sSup>
                    <m:r>
                      <a:rPr lang="en-US" altLang="zh-CN" b="1" i="1" smtClean="0">
                        <a:latin typeface="Cambria Math" panose="02040503050406030204"/>
                      </a:rPr>
                      <m:t>(</m:t>
                    </m:r>
                    <m:sSub>
                      <m:sSubPr>
                        <m:ctrlPr>
                          <a:rPr lang="en-US" altLang="zh-CN" b="1" i="1" smtClean="0">
                            <a:latin typeface="Cambria Math" panose="02040503050406030204"/>
                          </a:rPr>
                        </m:ctrlPr>
                      </m:sSubPr>
                      <m:e>
                        <m:sSup>
                          <m:sSupPr>
                            <m:ctrlPr>
                              <a:rPr lang="en-US" altLang="zh-CN" b="1" i="1" smtClean="0">
                                <a:latin typeface="Cambria Math" panose="02040503050406030204"/>
                              </a:rPr>
                            </m:ctrlPr>
                          </m:sSupPr>
                          <m:e>
                            <m:r>
                              <a:rPr lang="en-US" altLang="zh-CN" b="1" i="1" smtClean="0">
                                <a:latin typeface="Cambria Math" panose="02040503050406030204"/>
                              </a:rPr>
                              <m:t>𝒉</m:t>
                            </m:r>
                          </m:e>
                          <m:sup>
                            <m:d>
                              <m:dPr>
                                <m:ctrlPr>
                                  <a:rPr lang="en-US" altLang="zh-CN" b="1" i="1" smtClean="0">
                                    <a:latin typeface="Cambria Math" panose="02040503050406030204"/>
                                  </a:rPr>
                                </m:ctrlPr>
                              </m:dPr>
                              <m:e>
                                <m:r>
                                  <a:rPr lang="en-US" altLang="zh-CN" b="1" i="1" smtClean="0">
                                    <a:latin typeface="Cambria Math" panose="02040503050406030204"/>
                                  </a:rPr>
                                  <m:t>𝒌</m:t>
                                </m:r>
                                <m:r>
                                  <a:rPr lang="en-US" altLang="zh-CN" b="1" i="1" smtClean="0">
                                    <a:latin typeface="Cambria Math" panose="02040503050406030204"/>
                                  </a:rPr>
                                  <m:t>=</m:t>
                                </m:r>
                                <m:r>
                                  <a:rPr lang="en-US" altLang="zh-CN" b="1" i="1" smtClean="0">
                                    <a:latin typeface="Cambria Math" panose="02040503050406030204"/>
                                  </a:rPr>
                                  <m:t>𝟏</m:t>
                                </m:r>
                              </m:e>
                            </m:d>
                          </m:sup>
                        </m:sSup>
                      </m:e>
                      <m:sub>
                        <m:r>
                          <a:rPr lang="en-US" altLang="zh-CN" b="1" i="1" smtClean="0">
                            <a:latin typeface="Cambria Math" panose="02040503050406030204"/>
                          </a:rPr>
                          <m:t>𝒗</m:t>
                        </m:r>
                      </m:sub>
                    </m:sSub>
                    <m:r>
                      <a:rPr lang="en-US" altLang="zh-CN" b="1" i="1" smtClean="0">
                        <a:latin typeface="Cambria Math" panose="02040503050406030204"/>
                      </a:rPr>
                      <m:t>,</m:t>
                    </m:r>
                    <m:sSub>
                      <m:sSubPr>
                        <m:ctrlPr>
                          <a:rPr lang="en-US" altLang="zh-CN" b="1" i="1" smtClean="0">
                            <a:latin typeface="Cambria Math" panose="02040503050406030204"/>
                          </a:rPr>
                        </m:ctrlPr>
                      </m:sSubPr>
                      <m:e>
                        <m:sSup>
                          <m:sSupPr>
                            <m:ctrlPr>
                              <a:rPr lang="en-US" altLang="zh-CN" b="1" i="1" smtClean="0">
                                <a:latin typeface="Cambria Math" panose="02040503050406030204"/>
                              </a:rPr>
                            </m:ctrlPr>
                          </m:sSupPr>
                          <m:e>
                            <m:r>
                              <a:rPr lang="en-US" altLang="zh-CN" b="1" i="1" smtClean="0">
                                <a:latin typeface="Cambria Math" panose="02040503050406030204"/>
                              </a:rPr>
                              <m:t>𝒂</m:t>
                            </m:r>
                          </m:e>
                          <m:sup>
                            <m:r>
                              <a:rPr lang="en-US" altLang="zh-CN" b="1" i="1" smtClean="0">
                                <a:latin typeface="Cambria Math" panose="02040503050406030204"/>
                              </a:rPr>
                              <m:t>(</m:t>
                            </m:r>
                            <m:r>
                              <a:rPr lang="en-US" altLang="zh-CN" b="1" i="1" smtClean="0">
                                <a:latin typeface="Cambria Math" panose="02040503050406030204"/>
                              </a:rPr>
                              <m:t>𝒌</m:t>
                            </m:r>
                            <m:r>
                              <a:rPr lang="en-US" altLang="zh-CN" b="1" i="1" smtClean="0">
                                <a:latin typeface="Cambria Math" panose="02040503050406030204"/>
                              </a:rPr>
                              <m:t>)</m:t>
                            </m:r>
                          </m:sup>
                        </m:sSup>
                      </m:e>
                      <m:sub>
                        <m:r>
                          <a:rPr lang="en-US" altLang="zh-CN" b="1" i="1" smtClean="0">
                            <a:latin typeface="Cambria Math" panose="02040503050406030204"/>
                          </a:rPr>
                          <m:t>𝒗</m:t>
                        </m:r>
                      </m:sub>
                    </m:sSub>
                  </m:oMath>
                </a14:m>
                <a:r>
                  <a:rPr lang="en-US" altLang="zh-CN" b="1" smtClean="0"/>
                  <a:t>)</a:t>
                </a:r>
                <a:endParaRPr lang="zh-CN" altLang="en-US" b="1"/>
              </a:p>
            </p:txBody>
          </p:sp>
        </mc:Choice>
        <mc:Fallback>
          <p:sp>
            <p:nvSpPr>
              <p:cNvPr id="30" name="TextBox 29"/>
              <p:cNvSpPr txBox="1">
                <a:spLocks noRot="1" noChangeAspect="1" noMove="1" noResize="1" noEditPoints="1" noAdjustHandles="1" noChangeArrowheads="1" noChangeShapeType="1" noTextEdit="1"/>
              </p:cNvSpPr>
              <p:nvPr/>
            </p:nvSpPr>
            <p:spPr>
              <a:xfrm>
                <a:off x="7347473" y="3605658"/>
                <a:ext cx="4109421" cy="392993"/>
              </a:xfrm>
              <a:prstGeom prst="rect">
                <a:avLst/>
              </a:prstGeom>
              <a:blipFill rotWithShape="1">
                <a:blip r:embed="rId4"/>
                <a:stretch>
                  <a:fillRect l="-13" t="-33" r="5" b="14"/>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7954" y="100400"/>
            <a:ext cx="4058069" cy="194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378748" y="967740"/>
            <a:ext cx="710409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smtClean="0">
                <a:ea typeface="微软雅黑" panose="020B0503020204020204" pitchFamily="34" charset="-122"/>
              </a:rPr>
              <a:t>GraphSage</a:t>
            </a:r>
            <a:r>
              <a:rPr lang="zh-CN" altLang="en-US" sz="1400" b="1" smtClean="0">
                <a:ea typeface="微软雅黑" panose="020B0503020204020204" pitchFamily="34" charset="-122"/>
              </a:rPr>
              <a:t>提出的动机之一就是解决这个问题，区别于传统的全图卷积，</a:t>
            </a:r>
            <a:r>
              <a:rPr lang="en-US" altLang="zh-CN" sz="1400" b="1" smtClean="0">
                <a:ea typeface="微软雅黑" panose="020B0503020204020204" pitchFamily="34" charset="-122"/>
              </a:rPr>
              <a:t>GraphSage</a:t>
            </a:r>
            <a:r>
              <a:rPr lang="zh-CN" altLang="en-US" sz="1400" b="1" smtClean="0">
                <a:ea typeface="微软雅黑" panose="020B0503020204020204" pitchFamily="34" charset="-122"/>
              </a:rPr>
              <a:t>利用采样（</a:t>
            </a:r>
            <a:r>
              <a:rPr lang="en-US" altLang="zh-CN" sz="1400" b="1" smtClean="0">
                <a:ea typeface="微软雅黑" panose="020B0503020204020204" pitchFamily="34" charset="-122"/>
              </a:rPr>
              <a:t>Sample</a:t>
            </a:r>
            <a:r>
              <a:rPr lang="zh-CN" altLang="en-US" sz="1400" b="1" smtClean="0">
                <a:ea typeface="微软雅黑" panose="020B0503020204020204" pitchFamily="34" charset="-122"/>
              </a:rPr>
              <a:t>）部分节点的方式进行学习。但是即使不需要整张图同时卷积，</a:t>
            </a:r>
            <a:r>
              <a:rPr lang="en-US" altLang="zh-CN" sz="1400" b="1" smtClean="0">
                <a:ea typeface="微软雅黑" panose="020B0503020204020204" pitchFamily="34" charset="-122"/>
              </a:rPr>
              <a:t>GraphSage</a:t>
            </a:r>
            <a:r>
              <a:rPr lang="zh-CN" altLang="en-US" sz="1400" b="1" smtClean="0">
                <a:ea typeface="微软雅黑" panose="020B0503020204020204" pitchFamily="34" charset="-122"/>
              </a:rPr>
              <a:t>仍然需要聚合邻居节点的信息，即论文中定义的</a:t>
            </a:r>
            <a:r>
              <a:rPr lang="en-US" altLang="zh-CN" sz="1400" b="1" smtClean="0">
                <a:ea typeface="微软雅黑" panose="020B0503020204020204" pitchFamily="34" charset="-122"/>
              </a:rPr>
              <a:t>aggregate</a:t>
            </a:r>
            <a:r>
              <a:rPr lang="zh-CN" altLang="en-US" sz="1400" b="1" smtClean="0">
                <a:ea typeface="微软雅黑" panose="020B0503020204020204" pitchFamily="34" charset="-122"/>
              </a:rPr>
              <a:t>的操作</a:t>
            </a:r>
            <a:endParaRPr lang="zh-CN" altLang="en-US" sz="1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20"/>
          <p:cNvSpPr>
            <a:spLocks noGrp="1"/>
          </p:cNvSpPr>
          <p:nvPr>
            <p:ph type="title"/>
          </p:nvPr>
        </p:nvSpPr>
        <p:spPr>
          <a:xfrm>
            <a:off x="1184275" y="293688"/>
            <a:ext cx="7292975" cy="457200"/>
          </a:xfrm>
        </p:spPr>
        <p:txBody>
          <a:bodyPr/>
          <a:lstStyle/>
          <a:p>
            <a:pPr eaLnBrk="1" hangingPunct="1"/>
            <a:r>
              <a:rPr lang="zh-CN" altLang="en-US" b="1" smtClean="0"/>
              <a:t>基于频域的图卷积神经网络</a:t>
            </a:r>
            <a:endParaRPr lang="zh-CN" altLang="en-US" b="1" smtClean="0"/>
          </a:p>
        </p:txBody>
      </p:sp>
      <p:sp>
        <p:nvSpPr>
          <p:cNvPr id="51203" name="TextBox 23"/>
          <p:cNvSpPr txBox="1">
            <a:spLocks noChangeArrowheads="1"/>
          </p:cNvSpPr>
          <p:nvPr/>
        </p:nvSpPr>
        <p:spPr bwMode="auto">
          <a:xfrm>
            <a:off x="411162" y="1652576"/>
            <a:ext cx="113363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0000"/>
                </a:solidFill>
                <a:ea typeface="微软雅黑" panose="020B0503020204020204" pitchFamily="34" charset="-122"/>
              </a:rPr>
              <a:t>Spectral domain</a:t>
            </a:r>
            <a:r>
              <a:rPr lang="zh-CN" altLang="en-US" sz="2400">
                <a:ea typeface="微软雅黑" panose="020B0503020204020204" pitchFamily="34" charset="-122"/>
              </a:rPr>
              <a:t>就是</a:t>
            </a:r>
            <a:r>
              <a:rPr lang="en-US" altLang="zh-CN" sz="2400">
                <a:ea typeface="微软雅黑" panose="020B0503020204020204" pitchFamily="34" charset="-122"/>
              </a:rPr>
              <a:t>GCN</a:t>
            </a:r>
            <a:r>
              <a:rPr lang="zh-CN" altLang="en-US" sz="2400">
                <a:ea typeface="微软雅黑" panose="020B0503020204020204" pitchFamily="34" charset="-122"/>
              </a:rPr>
              <a:t>的理论基础。这种思路就是希望借助图谱的理论来实现拓扑图上的卷积操作，从整个研究的时间进程来看，首先研究图信号处理（</a:t>
            </a:r>
            <a:r>
              <a:rPr lang="en-US" altLang="zh-CN" sz="2400">
                <a:ea typeface="微软雅黑" panose="020B0503020204020204" pitchFamily="34" charset="-122"/>
              </a:rPr>
              <a:t>GSP</a:t>
            </a:r>
            <a:r>
              <a:rPr lang="zh-CN" altLang="en-US" sz="2400">
                <a:ea typeface="微软雅黑" panose="020B0503020204020204" pitchFamily="34" charset="-122"/>
              </a:rPr>
              <a:t>）的学者定义了图上的傅里叶变换。从而定义了图上的卷积，最后与深度学习结合提出了图卷积神经网络</a:t>
            </a:r>
            <a:endParaRPr lang="en-US" altLang="zh-CN" sz="2400">
              <a:ea typeface="微软雅黑" panose="020B0503020204020204" pitchFamily="34" charset="-122"/>
            </a:endParaRPr>
          </a:p>
        </p:txBody>
      </p:sp>
      <p:sp>
        <p:nvSpPr>
          <p:cNvPr id="51204" name="TextBox 4"/>
          <p:cNvSpPr txBox="1">
            <a:spLocks noChangeArrowheads="1"/>
          </p:cNvSpPr>
          <p:nvPr/>
        </p:nvSpPr>
        <p:spPr bwMode="auto">
          <a:xfrm>
            <a:off x="484188" y="3475673"/>
            <a:ext cx="11026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从我们前面的介绍中，根据顶点域来分析问题，需要逐节点</a:t>
            </a:r>
            <a:r>
              <a:rPr lang="en-US" altLang="zh-CN" sz="2400" b="1">
                <a:solidFill>
                  <a:srgbClr val="FF0000"/>
                </a:solidFill>
                <a:ea typeface="微软雅黑" panose="020B0503020204020204" pitchFamily="34" charset="-122"/>
              </a:rPr>
              <a:t>(node-wise)</a:t>
            </a:r>
            <a:r>
              <a:rPr lang="zh-CN" altLang="en-US" sz="2400" b="1">
                <a:solidFill>
                  <a:srgbClr val="FF0000"/>
                </a:solidFill>
                <a:ea typeface="微软雅黑" panose="020B0503020204020204" pitchFamily="34" charset="-122"/>
              </a:rPr>
              <a:t>的处理，而图结构是非欧式的连接关系，这在很多的场景下会有明显的局限性</a:t>
            </a:r>
            <a:endParaRPr lang="zh-CN" altLang="en-US" sz="2400" b="1">
              <a:solidFill>
                <a:srgbClr val="FF0000"/>
              </a:solidFill>
              <a:ea typeface="微软雅黑" panose="020B0503020204020204" pitchFamily="34" charset="-122"/>
            </a:endParaRPr>
          </a:p>
        </p:txBody>
      </p:sp>
      <p:sp>
        <p:nvSpPr>
          <p:cNvPr id="51205" name="TextBox 5"/>
          <p:cNvSpPr txBox="1">
            <a:spLocks noChangeArrowheads="1"/>
          </p:cNvSpPr>
          <p:nvPr/>
        </p:nvSpPr>
        <p:spPr bwMode="auto">
          <a:xfrm>
            <a:off x="484188" y="5031105"/>
            <a:ext cx="10941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而</a:t>
            </a:r>
            <a:r>
              <a:rPr lang="en-US" altLang="zh-CN" sz="2400" b="1">
                <a:solidFill>
                  <a:srgbClr val="FF0000"/>
                </a:solidFill>
                <a:ea typeface="微软雅黑" panose="020B0503020204020204" pitchFamily="34" charset="-122"/>
              </a:rPr>
              <a:t>spectral domain</a:t>
            </a:r>
            <a:r>
              <a:rPr lang="zh-CN" altLang="en-US" sz="2400" b="1">
                <a:solidFill>
                  <a:srgbClr val="FF0000"/>
                </a:solidFill>
                <a:ea typeface="微软雅黑" panose="020B0503020204020204" pitchFamily="34" charset="-122"/>
              </a:rPr>
              <a:t>是将问题转换在</a:t>
            </a:r>
            <a:r>
              <a:rPr lang="en-US" altLang="zh-CN" sz="2400" b="1">
                <a:solidFill>
                  <a:srgbClr val="FF0000"/>
                </a:solidFill>
                <a:ea typeface="微软雅黑" panose="020B0503020204020204" pitchFamily="34" charset="-122"/>
              </a:rPr>
              <a:t>”</a:t>
            </a:r>
            <a:r>
              <a:rPr lang="zh-CN" altLang="en-US" sz="2400" b="1">
                <a:solidFill>
                  <a:srgbClr val="FF0000"/>
                </a:solidFill>
                <a:ea typeface="微软雅黑" panose="020B0503020204020204" pitchFamily="34" charset="-122"/>
              </a:rPr>
              <a:t>频域”里分析，不在需要</a:t>
            </a:r>
            <a:r>
              <a:rPr lang="en-US" altLang="zh-CN" sz="2400" b="1">
                <a:solidFill>
                  <a:srgbClr val="FF0000"/>
                </a:solidFill>
                <a:ea typeface="微软雅黑" panose="020B0503020204020204" pitchFamily="34" charset="-122"/>
              </a:rPr>
              <a:t>node-wise</a:t>
            </a:r>
            <a:r>
              <a:rPr lang="zh-CN" altLang="en-US" sz="2400" b="1">
                <a:solidFill>
                  <a:srgbClr val="FF0000"/>
                </a:solidFill>
                <a:ea typeface="微软雅黑" panose="020B0503020204020204" pitchFamily="34" charset="-122"/>
              </a:rPr>
              <a:t>的处理，对于很多场景能带来意想不到的便利，这也成为了</a:t>
            </a:r>
            <a:r>
              <a:rPr lang="en-US" altLang="zh-CN" sz="2400" b="1">
                <a:solidFill>
                  <a:srgbClr val="FF0000"/>
                </a:solidFill>
                <a:ea typeface="微软雅黑" panose="020B0503020204020204" pitchFamily="34" charset="-122"/>
              </a:rPr>
              <a:t>GSP</a:t>
            </a:r>
            <a:r>
              <a:rPr lang="zh-CN" altLang="en-US" sz="2400" b="1">
                <a:solidFill>
                  <a:srgbClr val="FF0000"/>
                </a:solidFill>
                <a:ea typeface="微软雅黑" panose="020B0503020204020204" pitchFamily="34" charset="-122"/>
              </a:rPr>
              <a:t>的基础</a:t>
            </a:r>
            <a:endParaRPr lang="zh-CN" altLang="en-US" sz="2400" b="1">
              <a:solidFill>
                <a:srgbClr val="FF0000"/>
              </a:solidFill>
              <a:ea typeface="微软雅黑" panose="020B0503020204020204" pitchFamily="34" charset="-122"/>
            </a:endParaRPr>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13372" y="34652"/>
            <a:ext cx="3125188"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卷积神经网络</a:t>
            </a:r>
            <a:endParaRPr lang="zh-CN" altLang="en-US" dirty="0">
              <a:latin typeface="+mn-lt"/>
              <a:ea typeface="+mn-ea"/>
              <a:cs typeface="+mn-ea"/>
              <a:sym typeface="+mn-lt"/>
            </a:endParaRPr>
          </a:p>
        </p:txBody>
      </p:sp>
      <p:pic>
        <p:nvPicPr>
          <p:cNvPr id="1126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8705" y="3656648"/>
            <a:ext cx="2087563"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535045"/>
            <a:ext cx="7551738"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Box 3"/>
          <p:cNvSpPr txBox="1">
            <a:spLocks noChangeArrowheads="1"/>
          </p:cNvSpPr>
          <p:nvPr/>
        </p:nvSpPr>
        <p:spPr bwMode="auto">
          <a:xfrm>
            <a:off x="1000125" y="1639253"/>
            <a:ext cx="10121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对于</a:t>
            </a:r>
            <a:r>
              <a:rPr lang="zh-CN" altLang="en-US" sz="2400" smtClean="0">
                <a:solidFill>
                  <a:srgbClr val="C00000"/>
                </a:solidFill>
                <a:ea typeface="微软雅黑" panose="020B0503020204020204" pitchFamily="34" charset="-122"/>
              </a:rPr>
              <a:t>欧式数据</a:t>
            </a:r>
            <a:r>
              <a:rPr lang="zh-CN" altLang="en-US" sz="2400" smtClean="0">
                <a:ea typeface="微软雅黑" panose="020B0503020204020204" pitchFamily="34" charset="-122"/>
              </a:rPr>
              <a:t>这类数据以</a:t>
            </a:r>
            <a:r>
              <a:rPr lang="zh-CN" altLang="en-US" sz="2400">
                <a:ea typeface="微软雅黑" panose="020B0503020204020204" pitchFamily="34" charset="-122"/>
              </a:rPr>
              <a:t>其中一个像素为中心点，其邻居节点的数量相同</a:t>
            </a:r>
            <a:r>
              <a:rPr lang="zh-CN" altLang="en-US" sz="2400" smtClean="0">
                <a:ea typeface="微软雅黑" panose="020B0503020204020204" pitchFamily="34" charset="-122"/>
              </a:rPr>
              <a:t>。</a:t>
            </a:r>
            <a:r>
              <a:rPr lang="zh-CN" altLang="en-US" sz="2400">
                <a:solidFill>
                  <a:srgbClr val="C00000"/>
                </a:solidFill>
                <a:ea typeface="微软雅黑" panose="020B0503020204020204" pitchFamily="34" charset="-122"/>
              </a:rPr>
              <a:t>卷积神经网络（</a:t>
            </a:r>
            <a:r>
              <a:rPr lang="en-US" altLang="zh-CN" sz="2400">
                <a:solidFill>
                  <a:srgbClr val="C00000"/>
                </a:solidFill>
                <a:ea typeface="微软雅黑" panose="020B0503020204020204" pitchFamily="34" charset="-122"/>
              </a:rPr>
              <a:t>CNN)</a:t>
            </a:r>
            <a:r>
              <a:rPr lang="zh-CN" altLang="en-US" sz="2400" smtClean="0">
                <a:ea typeface="微软雅黑" panose="020B0503020204020204" pitchFamily="34" charset="-122"/>
              </a:rPr>
              <a:t>可以</a:t>
            </a:r>
            <a:r>
              <a:rPr lang="zh-CN" altLang="en-US" sz="2400">
                <a:ea typeface="微软雅黑" panose="020B0503020204020204" pitchFamily="34" charset="-122"/>
              </a:rPr>
              <a:t>很好的定义一个全局共享的卷积核来提取图像</a:t>
            </a:r>
            <a:r>
              <a:rPr lang="zh-CN" altLang="en-US" sz="2400" smtClean="0">
                <a:ea typeface="微软雅黑" panose="020B0503020204020204" pitchFamily="34" charset="-122"/>
              </a:rPr>
              <a:t>中的特征，</a:t>
            </a:r>
            <a:r>
              <a:rPr lang="zh-CN" altLang="en-US" sz="2400">
                <a:ea typeface="微软雅黑" panose="020B0503020204020204" pitchFamily="34" charset="-122"/>
              </a:rPr>
              <a:t>从而</a:t>
            </a:r>
            <a:r>
              <a:rPr lang="en-US" altLang="zh-CN" sz="2400">
                <a:ea typeface="微软雅黑" panose="020B0503020204020204" pitchFamily="34" charset="-122"/>
              </a:rPr>
              <a:t>CNN</a:t>
            </a:r>
            <a:r>
              <a:rPr lang="zh-CN" altLang="en-US" sz="2400">
                <a:ea typeface="微软雅黑" panose="020B0503020204020204" pitchFamily="34" charset="-122"/>
              </a:rPr>
              <a:t>天然适用于处理图像这样的欧式结构数据的</a:t>
            </a:r>
            <a:r>
              <a:rPr lang="zh-CN" altLang="en-US" sz="2400" smtClean="0">
                <a:ea typeface="微软雅黑" panose="020B0503020204020204" pitchFamily="34" charset="-122"/>
              </a:rPr>
              <a:t>任务。</a:t>
            </a:r>
            <a:endParaRPr lang="zh-CN" altLang="en-US" sz="24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20"/>
          <p:cNvSpPr>
            <a:spLocks noGrp="1"/>
          </p:cNvSpPr>
          <p:nvPr>
            <p:ph type="title"/>
          </p:nvPr>
        </p:nvSpPr>
        <p:spPr>
          <a:xfrm>
            <a:off x="1184275" y="293688"/>
            <a:ext cx="7292975" cy="457200"/>
          </a:xfrm>
        </p:spPr>
        <p:txBody>
          <a:bodyPr/>
          <a:lstStyle/>
          <a:p>
            <a:pPr eaLnBrk="1" hangingPunct="1"/>
            <a:r>
              <a:rPr lang="zh-CN" altLang="en-US" b="1" smtClean="0"/>
              <a:t>基于频域的图卷积神经网络</a:t>
            </a:r>
            <a:endParaRPr lang="zh-CN" altLang="en-US" b="1" smtClean="0"/>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13372" y="34652"/>
            <a:ext cx="3125188"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表格 1"/>
          <p:cNvGraphicFramePr>
            <a:graphicFrameLocks noGrp="1"/>
          </p:cNvGraphicFramePr>
          <p:nvPr/>
        </p:nvGraphicFramePr>
        <p:xfrm>
          <a:off x="802116" y="1954700"/>
          <a:ext cx="10087557" cy="3705320"/>
        </p:xfrm>
        <a:graphic>
          <a:graphicData uri="http://schemas.openxmlformats.org/drawingml/2006/table">
            <a:tbl>
              <a:tblPr firstRow="1" bandRow="1">
                <a:tableStyleId>{5C22544A-7EE6-4342-B048-85BDC9FD1C3A}</a:tableStyleId>
              </a:tblPr>
              <a:tblGrid>
                <a:gridCol w="3362519"/>
                <a:gridCol w="3362519"/>
                <a:gridCol w="3362519"/>
              </a:tblGrid>
              <a:tr h="720590">
                <a:tc>
                  <a:txBody>
                    <a:bodyPr/>
                    <a:lstStyle/>
                    <a:p>
                      <a:pPr algn="ctr"/>
                      <a:r>
                        <a:rPr lang="zh-CN" altLang="en-US" sz="3200" smtClean="0"/>
                        <a:t>模型</a:t>
                      </a:r>
                      <a:endParaRPr lang="zh-CN" altLang="en-US" sz="3200"/>
                    </a:p>
                  </a:txBody>
                  <a:tcPr/>
                </a:tc>
                <a:tc>
                  <a:txBody>
                    <a:bodyPr/>
                    <a:lstStyle/>
                    <a:p>
                      <a:pPr algn="ctr"/>
                      <a:r>
                        <a:rPr lang="zh-CN" altLang="en-US" sz="3200" smtClean="0"/>
                        <a:t>年份</a:t>
                      </a:r>
                      <a:endParaRPr lang="zh-CN" altLang="en-US" sz="3200"/>
                    </a:p>
                  </a:txBody>
                  <a:tcPr/>
                </a:tc>
                <a:tc>
                  <a:txBody>
                    <a:bodyPr/>
                    <a:lstStyle/>
                    <a:p>
                      <a:pPr algn="ctr"/>
                      <a:r>
                        <a:rPr lang="zh-CN" altLang="en-US" sz="3200" smtClean="0"/>
                        <a:t>应用</a:t>
                      </a:r>
                      <a:endParaRPr lang="zh-CN" altLang="en-US" sz="3200"/>
                    </a:p>
                  </a:txBody>
                  <a:tcPr/>
                </a:tc>
              </a:tr>
              <a:tr h="720590">
                <a:tc>
                  <a:txBody>
                    <a:bodyPr/>
                    <a:lstStyle/>
                    <a:p>
                      <a:pPr algn="ctr"/>
                      <a:r>
                        <a:rPr lang="en-US" altLang="zh-CN" sz="2400" b="1" smtClean="0">
                          <a:solidFill>
                            <a:schemeClr val="tx1"/>
                          </a:solidFill>
                          <a:ea typeface="微软雅黑" panose="020B0503020204020204" pitchFamily="34" charset="-122"/>
                        </a:rPr>
                        <a:t>Spectral Graph CNN</a:t>
                      </a:r>
                      <a:r>
                        <a:rPr lang="zh-CN" altLang="en-US" sz="2400" b="1" smtClean="0">
                          <a:solidFill>
                            <a:schemeClr val="tx1"/>
                          </a:solidFill>
                          <a:ea typeface="微软雅黑" panose="020B0503020204020204" pitchFamily="34" charset="-122"/>
                        </a:rPr>
                        <a:t>（第一代</a:t>
                      </a:r>
                      <a:r>
                        <a:rPr lang="en-US" altLang="zh-CN" sz="2400" b="1" smtClean="0">
                          <a:solidFill>
                            <a:schemeClr val="tx1"/>
                          </a:solidFill>
                          <a:ea typeface="微软雅黑" panose="020B0503020204020204" pitchFamily="34" charset="-122"/>
                        </a:rPr>
                        <a:t>GCN</a:t>
                      </a:r>
                      <a:r>
                        <a:rPr lang="zh-CN" altLang="en-US" sz="2400" b="1" smtClean="0">
                          <a:solidFill>
                            <a:schemeClr val="tx1"/>
                          </a:solidFill>
                          <a:ea typeface="微软雅黑" panose="020B0503020204020204" pitchFamily="34" charset="-122"/>
                        </a:rPr>
                        <a:t>）</a:t>
                      </a:r>
                      <a:endParaRPr lang="zh-CN" altLang="en-US" sz="2400" b="1">
                        <a:solidFill>
                          <a:schemeClr val="tx1"/>
                        </a:solidFill>
                      </a:endParaRPr>
                    </a:p>
                  </a:txBody>
                  <a:tcPr/>
                </a:tc>
                <a:tc>
                  <a:txBody>
                    <a:bodyPr/>
                    <a:lstStyle/>
                    <a:p>
                      <a:pPr algn="ctr"/>
                      <a:r>
                        <a:rPr lang="en-US" altLang="zh-CN" sz="2400" b="1" smtClean="0">
                          <a:solidFill>
                            <a:schemeClr val="tx1"/>
                          </a:solidFill>
                        </a:rPr>
                        <a:t>2014</a:t>
                      </a:r>
                      <a:endParaRPr lang="zh-CN" altLang="en-US" sz="2400" b="1">
                        <a:solidFill>
                          <a:schemeClr val="tx1"/>
                        </a:solidFill>
                      </a:endParaRPr>
                    </a:p>
                  </a:txBody>
                  <a:tcPr/>
                </a:tc>
                <a:tc>
                  <a:txBody>
                    <a:bodyPr/>
                    <a:lstStyle/>
                    <a:p>
                      <a:pPr algn="ctr"/>
                      <a:r>
                        <a:rPr lang="zh-CN" altLang="en-US" sz="2400" b="1" smtClean="0">
                          <a:solidFill>
                            <a:schemeClr val="tx1"/>
                          </a:solidFill>
                        </a:rPr>
                        <a:t>子图匹配</a:t>
                      </a:r>
                      <a:endParaRPr lang="zh-CN" altLang="en-US" sz="2400" b="1">
                        <a:solidFill>
                          <a:schemeClr val="tx1"/>
                        </a:solidFill>
                      </a:endParaRPr>
                    </a:p>
                  </a:txBody>
                  <a:tcPr/>
                </a:tc>
              </a:tr>
              <a:tr h="720590">
                <a:tc>
                  <a:txBody>
                    <a:bodyPr/>
                    <a:lstStyle/>
                    <a:p>
                      <a:pPr algn="ctr"/>
                      <a:r>
                        <a:rPr lang="en-US" altLang="zh-CN" sz="2400" b="1" smtClean="0">
                          <a:solidFill>
                            <a:schemeClr val="tx1"/>
                          </a:solidFill>
                        </a:rPr>
                        <a:t>ChebNet</a:t>
                      </a:r>
                      <a:endParaRPr lang="zh-CN" altLang="en-US" sz="2400" b="1">
                        <a:solidFill>
                          <a:schemeClr val="tx1"/>
                        </a:solidFill>
                      </a:endParaRPr>
                    </a:p>
                  </a:txBody>
                  <a:tcPr/>
                </a:tc>
                <a:tc>
                  <a:txBody>
                    <a:bodyPr/>
                    <a:lstStyle/>
                    <a:p>
                      <a:pPr algn="ctr"/>
                      <a:r>
                        <a:rPr lang="en-US" altLang="zh-CN" sz="2400" b="1" smtClean="0">
                          <a:solidFill>
                            <a:schemeClr val="tx1"/>
                          </a:solidFill>
                        </a:rPr>
                        <a:t>2016</a:t>
                      </a:r>
                      <a:endParaRPr lang="zh-CN" altLang="en-US" sz="2400" b="1">
                        <a:solidFill>
                          <a:schemeClr val="tx1"/>
                        </a:solidFill>
                      </a:endParaRPr>
                    </a:p>
                  </a:txBody>
                  <a:tcPr/>
                </a:tc>
                <a:tc>
                  <a:txBody>
                    <a:bodyPr/>
                    <a:lstStyle/>
                    <a:p>
                      <a:pPr algn="ctr"/>
                      <a:r>
                        <a:rPr lang="zh-CN" altLang="en-US" sz="2400" b="1" smtClean="0">
                          <a:solidFill>
                            <a:schemeClr val="tx1"/>
                          </a:solidFill>
                        </a:rPr>
                        <a:t>节点分类</a:t>
                      </a:r>
                      <a:endParaRPr lang="zh-CN" altLang="en-US" sz="2400" b="1">
                        <a:solidFill>
                          <a:schemeClr val="tx1"/>
                        </a:solidFill>
                      </a:endParaRPr>
                    </a:p>
                  </a:txBody>
                  <a:tcPr/>
                </a:tc>
              </a:tr>
              <a:tr h="720590">
                <a:tc>
                  <a:txBody>
                    <a:bodyPr/>
                    <a:lstStyle/>
                    <a:p>
                      <a:pPr algn="ctr"/>
                      <a:r>
                        <a:rPr lang="en-US" altLang="zh-CN" sz="2400" b="1" smtClean="0">
                          <a:solidFill>
                            <a:schemeClr val="tx1"/>
                          </a:solidFill>
                        </a:rPr>
                        <a:t>GCN</a:t>
                      </a:r>
                      <a:r>
                        <a:rPr lang="zh-CN" altLang="en-US" sz="2400" b="1" smtClean="0">
                          <a:solidFill>
                            <a:schemeClr val="tx1"/>
                          </a:solidFill>
                        </a:rPr>
                        <a:t>（第三代</a:t>
                      </a:r>
                      <a:r>
                        <a:rPr lang="en-US" altLang="zh-CN" sz="2400" b="1" smtClean="0">
                          <a:solidFill>
                            <a:schemeClr val="tx1"/>
                          </a:solidFill>
                        </a:rPr>
                        <a:t>GCN</a:t>
                      </a:r>
                      <a:r>
                        <a:rPr lang="zh-CN" altLang="en-US" sz="2400" b="1" smtClean="0">
                          <a:solidFill>
                            <a:schemeClr val="tx1"/>
                          </a:solidFill>
                        </a:rPr>
                        <a:t>）</a:t>
                      </a:r>
                      <a:endParaRPr lang="zh-CN" altLang="en-US" sz="2400" b="1">
                        <a:solidFill>
                          <a:schemeClr val="tx1"/>
                        </a:solidFill>
                      </a:endParaRPr>
                    </a:p>
                  </a:txBody>
                  <a:tcPr/>
                </a:tc>
                <a:tc>
                  <a:txBody>
                    <a:bodyPr/>
                    <a:lstStyle/>
                    <a:p>
                      <a:pPr algn="ctr"/>
                      <a:r>
                        <a:rPr lang="en-US" altLang="zh-CN" sz="2400" b="1" smtClean="0">
                          <a:solidFill>
                            <a:schemeClr val="tx1"/>
                          </a:solidFill>
                        </a:rPr>
                        <a:t>2017</a:t>
                      </a:r>
                      <a:endParaRPr lang="zh-CN" altLang="en-US" sz="2400" b="1">
                        <a:solidFill>
                          <a:schemeClr val="tx1"/>
                        </a:solidFill>
                      </a:endParaRPr>
                    </a:p>
                  </a:txBody>
                  <a:tcPr/>
                </a:tc>
                <a:tc>
                  <a:txBody>
                    <a:bodyPr/>
                    <a:lstStyle/>
                    <a:p>
                      <a:pPr algn="ctr"/>
                      <a:r>
                        <a:rPr lang="zh-CN" altLang="en-US" sz="2400" b="1" smtClean="0">
                          <a:solidFill>
                            <a:schemeClr val="tx1"/>
                          </a:solidFill>
                        </a:rPr>
                        <a:t>节点分类</a:t>
                      </a:r>
                      <a:endParaRPr lang="zh-CN" altLang="en-US" sz="2400" b="1">
                        <a:solidFill>
                          <a:schemeClr val="tx1"/>
                        </a:solidFill>
                      </a:endParaRPr>
                    </a:p>
                  </a:txBody>
                  <a:tcPr/>
                </a:tc>
              </a:tr>
              <a:tr h="720590">
                <a:tc>
                  <a:txBody>
                    <a:bodyPr/>
                    <a:lstStyle/>
                    <a:p>
                      <a:pPr algn="ctr"/>
                      <a:r>
                        <a:rPr lang="en-US" altLang="zh-CN" sz="2400" b="1" smtClean="0">
                          <a:solidFill>
                            <a:schemeClr val="tx1"/>
                          </a:solidFill>
                        </a:rPr>
                        <a:t>GWNN</a:t>
                      </a:r>
                      <a:endParaRPr lang="zh-CN" altLang="en-US" sz="2400" b="1">
                        <a:solidFill>
                          <a:schemeClr val="tx1"/>
                        </a:solidFill>
                      </a:endParaRPr>
                    </a:p>
                  </a:txBody>
                  <a:tcPr/>
                </a:tc>
                <a:tc>
                  <a:txBody>
                    <a:bodyPr/>
                    <a:lstStyle/>
                    <a:p>
                      <a:pPr algn="ctr"/>
                      <a:r>
                        <a:rPr lang="en-US" altLang="zh-CN" sz="2400" b="1" smtClean="0">
                          <a:solidFill>
                            <a:schemeClr val="tx1"/>
                          </a:solidFill>
                        </a:rPr>
                        <a:t>2019</a:t>
                      </a:r>
                      <a:endParaRPr lang="zh-CN" altLang="en-US" sz="2400" b="1">
                        <a:solidFill>
                          <a:schemeClr val="tx1"/>
                        </a:solidFill>
                      </a:endParaRPr>
                    </a:p>
                  </a:txBody>
                  <a:tcPr/>
                </a:tc>
                <a:tc>
                  <a:txBody>
                    <a:bodyPr/>
                    <a:lstStyle/>
                    <a:p>
                      <a:pPr algn="ctr"/>
                      <a:r>
                        <a:rPr lang="zh-CN" altLang="en-US" sz="2400" b="1" smtClean="0">
                          <a:solidFill>
                            <a:schemeClr val="tx1"/>
                          </a:solidFill>
                        </a:rPr>
                        <a:t>节点分类</a:t>
                      </a:r>
                      <a:endParaRPr lang="zh-CN" altLang="en-US" sz="2400" b="1">
                        <a:solidFill>
                          <a:schemeClr val="tx1"/>
                        </a:solidFill>
                      </a:endParaRPr>
                    </a:p>
                  </a:txBody>
                  <a:tcPr/>
                </a:tc>
              </a:tr>
            </a:tbl>
          </a:graphicData>
        </a:graphic>
      </p:graphicFrame>
    </p:spTree>
  </p:cSld>
  <p:clrMapOvr>
    <a:masterClrMapping/>
  </p:clrMapOvr>
  <p:transition spd="slow" advTm="0">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2227" name="TextBox 23"/>
          <p:cNvSpPr txBox="1">
            <a:spLocks noChangeArrowheads="1"/>
          </p:cNvSpPr>
          <p:nvPr/>
        </p:nvSpPr>
        <p:spPr bwMode="auto">
          <a:xfrm>
            <a:off x="4111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拉普拉斯矩阵</a:t>
            </a:r>
            <a:endParaRPr lang="zh-CN" altLang="en-US" sz="2400" b="1">
              <a:solidFill>
                <a:srgbClr val="FF0000"/>
              </a:solidFill>
              <a:ea typeface="微软雅黑" panose="020B0503020204020204" pitchFamily="34" charset="-122"/>
            </a:endParaRPr>
          </a:p>
        </p:txBody>
      </p:sp>
      <p:sp>
        <p:nvSpPr>
          <p:cNvPr id="52228" name="TextBox 4"/>
          <p:cNvSpPr txBox="1">
            <a:spLocks noChangeArrowheads="1"/>
          </p:cNvSpPr>
          <p:nvPr/>
        </p:nvSpPr>
        <p:spPr bwMode="auto">
          <a:xfrm>
            <a:off x="496888" y="1478053"/>
            <a:ext cx="11026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由于图的傅里叶变化以及图卷积的定义都要用到图的拉普拉斯矩阵，那么首先来介绍一下</a:t>
            </a:r>
            <a:r>
              <a:rPr lang="zh-CN" altLang="en-US" sz="2400" b="1">
                <a:solidFill>
                  <a:srgbClr val="FF0000"/>
                </a:solidFill>
                <a:ea typeface="微软雅黑" panose="020B0503020204020204" pitchFamily="34" charset="-122"/>
              </a:rPr>
              <a:t>拉普拉斯矩阵</a:t>
            </a:r>
            <a:endParaRPr lang="zh-CN" altLang="en-US" sz="2400" b="1">
              <a:solidFill>
                <a:srgbClr val="FF0000"/>
              </a:solidFill>
              <a:ea typeface="微软雅黑" panose="020B0503020204020204" pitchFamily="34" charset="-122"/>
            </a:endParaRPr>
          </a:p>
        </p:txBody>
      </p:sp>
      <p:sp>
        <p:nvSpPr>
          <p:cNvPr id="52229" name="TextBox 5"/>
          <p:cNvSpPr txBox="1">
            <a:spLocks noChangeArrowheads="1"/>
          </p:cNvSpPr>
          <p:nvPr/>
        </p:nvSpPr>
        <p:spPr bwMode="auto">
          <a:xfrm>
            <a:off x="496888" y="2357438"/>
            <a:ext cx="109410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对于图</a:t>
            </a:r>
            <a:r>
              <a:rPr lang="en-US" altLang="zh-CN" sz="2400">
                <a:ea typeface="微软雅黑" panose="020B0503020204020204" pitchFamily="34" charset="-122"/>
              </a:rPr>
              <a:t>G=</a:t>
            </a:r>
            <a:r>
              <a:rPr lang="zh-CN" altLang="en-US" sz="2400">
                <a:ea typeface="微软雅黑" panose="020B0503020204020204" pitchFamily="34" charset="-122"/>
              </a:rPr>
              <a:t>（</a:t>
            </a:r>
            <a:r>
              <a:rPr lang="en-US" altLang="zh-CN" sz="2400">
                <a:ea typeface="微软雅黑" panose="020B0503020204020204" pitchFamily="34" charset="-122"/>
              </a:rPr>
              <a:t>V,E</a:t>
            </a:r>
            <a:r>
              <a:rPr lang="zh-CN" altLang="en-US" sz="2400">
                <a:ea typeface="微软雅黑" panose="020B0503020204020204" pitchFamily="34" charset="-122"/>
              </a:rPr>
              <a:t>）</a:t>
            </a:r>
            <a:r>
              <a:rPr lang="en-US" altLang="zh-CN" sz="2400">
                <a:ea typeface="微软雅黑" panose="020B0503020204020204" pitchFamily="34" charset="-122"/>
              </a:rPr>
              <a:t>,</a:t>
            </a:r>
            <a:r>
              <a:rPr lang="zh-CN" altLang="en-US" sz="2400">
                <a:ea typeface="微软雅黑" panose="020B0503020204020204" pitchFamily="34" charset="-122"/>
              </a:rPr>
              <a:t>其拉普拉斯（</a:t>
            </a:r>
            <a:r>
              <a:rPr lang="en-US" altLang="zh-CN" sz="2400">
                <a:ea typeface="微软雅黑" panose="020B0503020204020204" pitchFamily="34" charset="-122"/>
              </a:rPr>
              <a:t>Laplacian</a:t>
            </a:r>
            <a:r>
              <a:rPr lang="zh-CN" altLang="en-US" sz="2400">
                <a:ea typeface="微软雅黑" panose="020B0503020204020204" pitchFamily="34" charset="-122"/>
              </a:rPr>
              <a:t>）矩阵的定义为</a:t>
            </a:r>
            <a:r>
              <a:rPr lang="en-US" altLang="zh-CN" sz="2400">
                <a:ea typeface="微软雅黑" panose="020B0503020204020204" pitchFamily="34" charset="-122"/>
              </a:rPr>
              <a:t>L=D-A</a:t>
            </a:r>
            <a:r>
              <a:rPr lang="zh-CN" altLang="en-US" sz="2400">
                <a:ea typeface="微软雅黑" panose="020B0503020204020204" pitchFamily="34" charset="-122"/>
              </a:rPr>
              <a:t>，其中</a:t>
            </a:r>
            <a:r>
              <a:rPr lang="en-US" altLang="zh-CN" sz="2400">
                <a:ea typeface="微软雅黑" panose="020B0503020204020204" pitchFamily="34" charset="-122"/>
              </a:rPr>
              <a:t>L</a:t>
            </a:r>
            <a:r>
              <a:rPr lang="zh-CN" altLang="en-US" sz="2400">
                <a:ea typeface="微软雅黑" panose="020B0503020204020204" pitchFamily="34" charset="-122"/>
              </a:rPr>
              <a:t>是</a:t>
            </a:r>
            <a:r>
              <a:rPr lang="en-US" altLang="zh-CN" sz="2400">
                <a:ea typeface="微软雅黑" panose="020B0503020204020204" pitchFamily="34" charset="-122"/>
              </a:rPr>
              <a:t>Laplacian</a:t>
            </a:r>
            <a:r>
              <a:rPr lang="zh-CN" altLang="en-US" sz="2400">
                <a:ea typeface="微软雅黑" panose="020B0503020204020204" pitchFamily="34" charset="-122"/>
              </a:rPr>
              <a:t>矩阵，</a:t>
            </a:r>
            <a:r>
              <a:rPr lang="en-US" altLang="zh-CN" sz="2400">
                <a:ea typeface="微软雅黑" panose="020B0503020204020204" pitchFamily="34" charset="-122"/>
              </a:rPr>
              <a:t>D</a:t>
            </a:r>
            <a:r>
              <a:rPr lang="zh-CN" altLang="en-US" sz="2400">
                <a:ea typeface="微软雅黑" panose="020B0503020204020204" pitchFamily="34" charset="-122"/>
              </a:rPr>
              <a:t>是顶点的度矩阵（对角矩阵），对角线上</a:t>
            </a:r>
            <a:r>
              <a:rPr lang="zh-CN" altLang="en-US" sz="2400" smtClean="0">
                <a:ea typeface="微软雅黑" panose="020B0503020204020204" pitchFamily="34" charset="-122"/>
              </a:rPr>
              <a:t>元素依次为</a:t>
            </a:r>
            <a:r>
              <a:rPr lang="zh-CN" altLang="en-US" sz="2400">
                <a:ea typeface="微软雅黑" panose="020B0503020204020204" pitchFamily="34" charset="-122"/>
              </a:rPr>
              <a:t>各个顶点的度，</a:t>
            </a:r>
            <a:r>
              <a:rPr lang="en-US" altLang="zh-CN" sz="2400">
                <a:ea typeface="微软雅黑" panose="020B0503020204020204" pitchFamily="34" charset="-122"/>
              </a:rPr>
              <a:t>A</a:t>
            </a:r>
            <a:r>
              <a:rPr lang="zh-CN" altLang="en-US" sz="2400">
                <a:ea typeface="微软雅黑" panose="020B0503020204020204" pitchFamily="34" charset="-122"/>
              </a:rPr>
              <a:t>是图的邻接矩阵，看下图的实例，我们就可以知道</a:t>
            </a:r>
            <a:r>
              <a:rPr lang="en-US" altLang="zh-CN" sz="2400">
                <a:ea typeface="微软雅黑" panose="020B0503020204020204" pitchFamily="34" charset="-122"/>
              </a:rPr>
              <a:t>Laplacian</a:t>
            </a:r>
            <a:r>
              <a:rPr lang="zh-CN" altLang="en-US" sz="2400">
                <a:ea typeface="微软雅黑" panose="020B0503020204020204" pitchFamily="34" charset="-122"/>
              </a:rPr>
              <a:t>矩阵的计算方法</a:t>
            </a:r>
            <a:endParaRPr lang="zh-CN" altLang="en-US" sz="2400">
              <a:ea typeface="微软雅黑" panose="020B0503020204020204" pitchFamily="34" charset="-122"/>
            </a:endParaRPr>
          </a:p>
        </p:txBody>
      </p:sp>
      <p:pic>
        <p:nvPicPr>
          <p:cNvPr id="522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9588" y="4065588"/>
            <a:ext cx="8599487"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3251" name="TextBox 23"/>
          <p:cNvSpPr txBox="1">
            <a:spLocks noChangeArrowheads="1"/>
          </p:cNvSpPr>
          <p:nvPr/>
        </p:nvSpPr>
        <p:spPr bwMode="auto">
          <a:xfrm>
            <a:off x="411163" y="903288"/>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拉普拉斯矩阵</a:t>
            </a:r>
            <a:endParaRPr lang="zh-CN" altLang="en-US" sz="2400" b="1">
              <a:solidFill>
                <a:srgbClr val="FF0000"/>
              </a:solidFill>
              <a:ea typeface="微软雅黑" panose="020B0503020204020204" pitchFamily="34" charset="-122"/>
            </a:endParaRPr>
          </a:p>
        </p:txBody>
      </p:sp>
      <p:sp>
        <p:nvSpPr>
          <p:cNvPr id="53252" name="TextBox 1"/>
          <p:cNvSpPr txBox="1">
            <a:spLocks noChangeArrowheads="1"/>
          </p:cNvSpPr>
          <p:nvPr/>
        </p:nvSpPr>
        <p:spPr bwMode="auto">
          <a:xfrm>
            <a:off x="411163" y="3017838"/>
            <a:ext cx="10809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t>1.</a:t>
            </a:r>
            <a:r>
              <a:rPr lang="en-US" altLang="zh-CN" sz="2400" i="1">
                <a:latin typeface="Cambria Math" panose="02040503050406030204" pitchFamily="18" charset="0"/>
              </a:rPr>
              <a:t>L = D – A</a:t>
            </a:r>
            <a:r>
              <a:rPr lang="zh-CN" altLang="en-US" sz="2400"/>
              <a:t>定义的</a:t>
            </a:r>
            <a:r>
              <a:rPr lang="en-US" altLang="zh-CN" sz="2400" i="1">
                <a:latin typeface="Cambria Math" panose="02040503050406030204" pitchFamily="18" charset="0"/>
              </a:rPr>
              <a:t>Laplacian</a:t>
            </a:r>
            <a:r>
              <a:rPr lang="zh-CN" altLang="en-US" sz="2400"/>
              <a:t>矩阵更专业的名称叫</a:t>
            </a:r>
            <a:r>
              <a:rPr lang="en-US" altLang="zh-CN" sz="2400" i="1">
                <a:latin typeface="Cambria Math" panose="02040503050406030204" pitchFamily="18" charset="0"/>
              </a:rPr>
              <a:t>Combinatorial Laplacian</a:t>
            </a:r>
            <a:endParaRPr lang="zh-CN" altLang="en-US" sz="2400" i="1">
              <a:latin typeface="Cambria Math" panose="02040503050406030204" pitchFamily="18" charset="0"/>
            </a:endParaRPr>
          </a:p>
        </p:txBody>
      </p:sp>
      <p:sp>
        <p:nvSpPr>
          <p:cNvPr id="4" name="TextBox 3"/>
          <p:cNvSpPr txBox="1"/>
          <p:nvPr/>
        </p:nvSpPr>
        <p:spPr>
          <a:xfrm>
            <a:off x="411163" y="1677988"/>
            <a:ext cx="10066337" cy="523875"/>
          </a:xfrm>
          <a:prstGeom prst="rect">
            <a:avLst/>
          </a:prstGeom>
          <a:noFill/>
        </p:spPr>
        <p:txBody>
          <a:bodyPr>
            <a:spAutoFit/>
          </a:bodyPr>
          <a:lstStyle/>
          <a:p>
            <a:pPr>
              <a:defRPr/>
            </a:pPr>
            <a:r>
              <a:rPr lang="zh-CN" altLang="en-US" sz="2800" b="1">
                <a:solidFill>
                  <a:srgbClr val="FF0000"/>
                </a:solidFill>
                <a:latin typeface="+mn-ea"/>
                <a:ea typeface="+mn-ea"/>
              </a:rPr>
              <a:t>这里要说明的是：常用的拉普拉斯矩阵实际上有两种</a:t>
            </a:r>
            <a:endParaRPr lang="zh-CN" altLang="en-US" sz="2800" b="1">
              <a:solidFill>
                <a:srgbClr val="FF0000"/>
              </a:solidFill>
              <a:latin typeface="+mn-ea"/>
              <a:ea typeface="+mn-ea"/>
            </a:endParaRPr>
          </a:p>
        </p:txBody>
      </p:sp>
      <mc:AlternateContent xmlns:mc="http://schemas.openxmlformats.org/markup-compatibility/2006">
        <mc:Choice xmlns:a14="http://schemas.microsoft.com/office/drawing/2010/main" Requires="a14">
          <p:sp>
            <p:nvSpPr>
              <p:cNvPr id="2" name="TextBox 1"/>
              <p:cNvSpPr txBox="1"/>
              <p:nvPr/>
            </p:nvSpPr>
            <p:spPr bwMode="auto">
              <a:xfrm>
                <a:off x="411163" y="4522625"/>
                <a:ext cx="11910423" cy="51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b="1" smtClean="0">
                    <a:solidFill>
                      <a:schemeClr val="tx1"/>
                    </a:solidFill>
                    <a:ea typeface="微软雅黑" panose="020B0503020204020204" pitchFamily="34" charset="-122"/>
                  </a:rPr>
                  <a:t>2.</a:t>
                </a:r>
                <a14:m>
                  <m:oMath xmlns:m="http://schemas.openxmlformats.org/officeDocument/2006/math">
                    <m:sSub>
                      <m:sSubPr>
                        <m:ctrlPr>
                          <a:rPr lang="en-US" altLang="zh-CN" b="1" i="1" smtClean="0">
                            <a:solidFill>
                              <a:schemeClr val="tx1"/>
                            </a:solidFill>
                            <a:latin typeface="Cambria Math" panose="02040503050406030204"/>
                            <a:ea typeface="微软雅黑" panose="020B0503020204020204" pitchFamily="34" charset="-122"/>
                          </a:rPr>
                        </m:ctrlPr>
                      </m:sSubPr>
                      <m:e>
                        <m:r>
                          <a:rPr lang="en-US" altLang="zh-CN" b="1" i="1" smtClean="0">
                            <a:solidFill>
                              <a:schemeClr val="tx1"/>
                            </a:solidFill>
                            <a:latin typeface="Cambria Math" panose="02040503050406030204"/>
                            <a:ea typeface="微软雅黑" panose="020B0503020204020204" pitchFamily="34" charset="-122"/>
                          </a:rPr>
                          <m:t>𝑳</m:t>
                        </m:r>
                      </m:e>
                      <m:sub>
                        <m:r>
                          <a:rPr lang="en-US" altLang="zh-CN" b="1" i="1" smtClean="0">
                            <a:solidFill>
                              <a:schemeClr val="tx1"/>
                            </a:solidFill>
                            <a:latin typeface="Cambria Math" panose="02040503050406030204"/>
                            <a:ea typeface="微软雅黑" panose="020B0503020204020204" pitchFamily="34" charset="-122"/>
                          </a:rPr>
                          <m:t>𝒔𝒚𝒎</m:t>
                        </m:r>
                      </m:sub>
                    </m:sSub>
                    <m:r>
                      <a:rPr lang="en-US" altLang="zh-CN" b="1" i="0" smtClean="0">
                        <a:solidFill>
                          <a:schemeClr val="tx1"/>
                        </a:solidFill>
                        <a:latin typeface="Cambria Math" panose="02040503050406030204"/>
                        <a:ea typeface="微软雅黑" panose="020B0503020204020204" pitchFamily="34" charset="-122"/>
                      </a:rPr>
                      <m:t>=</m:t>
                    </m:r>
                    <m:r>
                      <a:rPr lang="en-US" altLang="zh-CN" b="1" i="0" smtClean="0">
                        <a:solidFill>
                          <a:schemeClr val="tx1"/>
                        </a:solidFill>
                        <a:latin typeface="Cambria Math" panose="02040503050406030204"/>
                        <a:ea typeface="微软雅黑" panose="020B0503020204020204" pitchFamily="34" charset="-122"/>
                      </a:rPr>
                      <m:t>𝐈</m:t>
                    </m:r>
                    <m:r>
                      <a:rPr lang="en-US" altLang="zh-CN" b="1" i="0" smtClean="0">
                        <a:solidFill>
                          <a:schemeClr val="tx1"/>
                        </a:solidFill>
                        <a:latin typeface="Cambria Math" panose="02040503050406030204"/>
                        <a:ea typeface="微软雅黑" panose="020B0503020204020204" pitchFamily="34" charset="-122"/>
                      </a:rPr>
                      <m:t>−</m:t>
                    </m:r>
                    <m:sSup>
                      <m:sSupPr>
                        <m:ctrlPr>
                          <a:rPr lang="en-US" altLang="zh-CN" b="1" i="1" smtClean="0">
                            <a:solidFill>
                              <a:schemeClr val="tx1"/>
                            </a:solidFill>
                            <a:latin typeface="Cambria Math" panose="02040503050406030204"/>
                            <a:ea typeface="微软雅黑" panose="020B0503020204020204" pitchFamily="34" charset="-122"/>
                          </a:rPr>
                        </m:ctrlPr>
                      </m:sSupPr>
                      <m:e>
                        <m:r>
                          <a:rPr lang="en-US" altLang="zh-CN" b="1" i="1" smtClean="0">
                            <a:solidFill>
                              <a:schemeClr val="tx1"/>
                            </a:solidFill>
                            <a:latin typeface="Cambria Math" panose="02040503050406030204"/>
                            <a:ea typeface="微软雅黑" panose="020B0503020204020204" pitchFamily="34" charset="-122"/>
                          </a:rPr>
                          <m:t>𝑫</m:t>
                        </m:r>
                      </m:e>
                      <m:sup>
                        <m:r>
                          <a:rPr lang="en-US" altLang="zh-CN" b="1" i="1" smtClean="0">
                            <a:solidFill>
                              <a:schemeClr val="tx1"/>
                            </a:solidFill>
                            <a:latin typeface="Cambria Math" panose="02040503050406030204"/>
                            <a:ea typeface="微软雅黑" panose="020B0503020204020204" pitchFamily="34" charset="-122"/>
                          </a:rPr>
                          <m:t>−</m:t>
                        </m:r>
                        <m:f>
                          <m:fPr>
                            <m:ctrlPr>
                              <a:rPr lang="en-US" altLang="zh-CN" b="1" i="1" smtClean="0">
                                <a:solidFill>
                                  <a:schemeClr val="tx1"/>
                                </a:solidFill>
                                <a:latin typeface="Cambria Math" panose="02040503050406030204"/>
                                <a:ea typeface="微软雅黑" panose="020B0503020204020204" pitchFamily="34" charset="-122"/>
                              </a:rPr>
                            </m:ctrlPr>
                          </m:fPr>
                          <m:num>
                            <m:r>
                              <a:rPr lang="en-US" altLang="zh-CN" b="1" i="1" smtClean="0">
                                <a:solidFill>
                                  <a:schemeClr val="tx1"/>
                                </a:solidFill>
                                <a:latin typeface="Cambria Math" panose="02040503050406030204"/>
                                <a:ea typeface="微软雅黑" panose="020B0503020204020204" pitchFamily="34" charset="-122"/>
                              </a:rPr>
                              <m:t>𝟏</m:t>
                            </m:r>
                          </m:num>
                          <m:den>
                            <m:r>
                              <a:rPr lang="en-US" altLang="zh-CN" b="1" i="1" smtClean="0">
                                <a:solidFill>
                                  <a:schemeClr val="tx1"/>
                                </a:solidFill>
                                <a:latin typeface="Cambria Math" panose="02040503050406030204"/>
                                <a:ea typeface="微软雅黑" panose="020B0503020204020204" pitchFamily="34" charset="-122"/>
                              </a:rPr>
                              <m:t>𝟐</m:t>
                            </m:r>
                          </m:den>
                        </m:f>
                      </m:sup>
                    </m:sSup>
                    <m:r>
                      <a:rPr lang="en-US" altLang="zh-CN" b="1" i="1" smtClean="0">
                        <a:solidFill>
                          <a:schemeClr val="tx1"/>
                        </a:solidFill>
                        <a:latin typeface="Cambria Math" panose="02040503050406030204"/>
                        <a:ea typeface="微软雅黑" panose="020B0503020204020204" pitchFamily="34" charset="-122"/>
                      </a:rPr>
                      <m:t>𝑨</m:t>
                    </m:r>
                    <m:sSup>
                      <m:sSupPr>
                        <m:ctrlPr>
                          <a:rPr lang="en-US" altLang="zh-CN" b="1" i="1" smtClean="0">
                            <a:solidFill>
                              <a:schemeClr val="tx1"/>
                            </a:solidFill>
                            <a:latin typeface="Cambria Math" panose="02040503050406030204"/>
                            <a:ea typeface="微软雅黑" panose="020B0503020204020204" pitchFamily="34" charset="-122"/>
                          </a:rPr>
                        </m:ctrlPr>
                      </m:sSupPr>
                      <m:e>
                        <m:r>
                          <a:rPr lang="en-US" altLang="zh-CN" b="1" i="1" smtClean="0">
                            <a:solidFill>
                              <a:schemeClr val="tx1"/>
                            </a:solidFill>
                            <a:latin typeface="Cambria Math" panose="02040503050406030204"/>
                            <a:ea typeface="微软雅黑" panose="020B0503020204020204" pitchFamily="34" charset="-122"/>
                          </a:rPr>
                          <m:t>𝑫</m:t>
                        </m:r>
                      </m:e>
                      <m:sup>
                        <m:r>
                          <a:rPr lang="en-US" altLang="zh-CN" b="1" i="1" smtClean="0">
                            <a:solidFill>
                              <a:schemeClr val="tx1"/>
                            </a:solidFill>
                            <a:latin typeface="Cambria Math" panose="02040503050406030204"/>
                            <a:ea typeface="微软雅黑" panose="020B0503020204020204" pitchFamily="34" charset="-122"/>
                          </a:rPr>
                          <m:t>−</m:t>
                        </m:r>
                        <m:f>
                          <m:fPr>
                            <m:ctrlPr>
                              <a:rPr lang="en-US" altLang="zh-CN" b="1" i="1" smtClean="0">
                                <a:solidFill>
                                  <a:schemeClr val="tx1"/>
                                </a:solidFill>
                                <a:latin typeface="Cambria Math" panose="02040503050406030204"/>
                                <a:ea typeface="微软雅黑" panose="020B0503020204020204" pitchFamily="34" charset="-122"/>
                              </a:rPr>
                            </m:ctrlPr>
                          </m:fPr>
                          <m:num>
                            <m:r>
                              <a:rPr lang="en-US" altLang="zh-CN" b="1" i="1" smtClean="0">
                                <a:solidFill>
                                  <a:schemeClr val="tx1"/>
                                </a:solidFill>
                                <a:latin typeface="Cambria Math" panose="02040503050406030204"/>
                                <a:ea typeface="微软雅黑" panose="020B0503020204020204" pitchFamily="34" charset="-122"/>
                              </a:rPr>
                              <m:t>𝟏</m:t>
                            </m:r>
                          </m:num>
                          <m:den>
                            <m:r>
                              <a:rPr lang="en-US" altLang="zh-CN" b="1" i="1" smtClean="0">
                                <a:solidFill>
                                  <a:schemeClr val="tx1"/>
                                </a:solidFill>
                                <a:latin typeface="Cambria Math" panose="02040503050406030204"/>
                                <a:ea typeface="微软雅黑" panose="020B0503020204020204" pitchFamily="34" charset="-122"/>
                              </a:rPr>
                              <m:t>𝟐</m:t>
                            </m:r>
                          </m:den>
                        </m:f>
                      </m:sup>
                    </m:sSup>
                    <m:r>
                      <a:rPr lang="zh-CN" altLang="en-US" b="1" i="1">
                        <a:solidFill>
                          <a:schemeClr val="tx1"/>
                        </a:solidFill>
                        <a:latin typeface="Cambria Math" panose="02040503050406030204"/>
                        <a:ea typeface="微软雅黑" panose="020B0503020204020204" pitchFamily="34" charset="-122"/>
                      </a:rPr>
                      <m:t>定义</m:t>
                    </m:r>
                    <m:r>
                      <a:rPr lang="zh-CN" altLang="en-US" b="1" i="1" smtClean="0">
                        <a:solidFill>
                          <a:schemeClr val="tx1"/>
                        </a:solidFill>
                        <a:latin typeface="Cambria Math" panose="02040503050406030204"/>
                        <a:ea typeface="微软雅黑" panose="020B0503020204020204" pitchFamily="34" charset="-122"/>
                      </a:rPr>
                      <m:t>的叫</m:t>
                    </m:r>
                    <m:r>
                      <a:rPr lang="en-US" altLang="zh-CN" b="1" i="1" smtClean="0">
                        <a:solidFill>
                          <a:schemeClr val="tx1"/>
                        </a:solidFill>
                        <a:latin typeface="Cambria Math" panose="02040503050406030204"/>
                        <a:ea typeface="微软雅黑" panose="020B0503020204020204" pitchFamily="34" charset="-122"/>
                      </a:rPr>
                      <m:t>𝑺𝒚𝒎𝒎𝒆𝒕𝒓𝒊𝒄</m:t>
                    </m:r>
                    <m:r>
                      <a:rPr lang="en-US" altLang="zh-CN" b="1" i="1" smtClean="0">
                        <a:solidFill>
                          <a:schemeClr val="tx1"/>
                        </a:solidFill>
                        <a:latin typeface="Cambria Math" panose="02040503050406030204"/>
                        <a:ea typeface="微软雅黑" panose="020B0503020204020204" pitchFamily="34" charset="-122"/>
                      </a:rPr>
                      <m:t> </m:t>
                    </m:r>
                    <m:r>
                      <a:rPr lang="en-US" altLang="zh-CN" b="1" i="1" smtClean="0">
                        <a:solidFill>
                          <a:schemeClr val="tx1"/>
                        </a:solidFill>
                        <a:latin typeface="Cambria Math" panose="02040503050406030204"/>
                        <a:ea typeface="微软雅黑" panose="020B0503020204020204" pitchFamily="34" charset="-122"/>
                      </a:rPr>
                      <m:t>𝒏𝒐𝒓𝒎𝒂𝒍𝒊𝒛𝒆𝒅</m:t>
                    </m:r>
                    <m:r>
                      <a:rPr lang="en-US" altLang="zh-CN" b="1" i="1" smtClean="0">
                        <a:solidFill>
                          <a:schemeClr val="tx1"/>
                        </a:solidFill>
                        <a:latin typeface="Cambria Math" panose="02040503050406030204"/>
                        <a:ea typeface="微软雅黑" panose="020B0503020204020204" pitchFamily="34" charset="-122"/>
                      </a:rPr>
                      <m:t> </m:t>
                    </m:r>
                    <m:r>
                      <a:rPr lang="en-US" altLang="zh-CN" b="1" i="1" smtClean="0">
                        <a:solidFill>
                          <a:schemeClr val="tx1"/>
                        </a:solidFill>
                        <a:latin typeface="Cambria Math" panose="02040503050406030204"/>
                        <a:ea typeface="微软雅黑" panose="020B0503020204020204" pitchFamily="34" charset="-122"/>
                      </a:rPr>
                      <m:t>𝑳𝒂𝒑𝒍𝒂𝒄𝒊𝒂𝒏</m:t>
                    </m:r>
                    <m:r>
                      <a:rPr lang="en-US" altLang="zh-CN" b="1" i="1" smtClean="0">
                        <a:solidFill>
                          <a:schemeClr val="tx1"/>
                        </a:solidFill>
                        <a:latin typeface="Cambria Math" panose="02040503050406030204"/>
                        <a:ea typeface="微软雅黑" panose="020B0503020204020204" pitchFamily="34" charset="-122"/>
                      </a:rPr>
                      <m:t>,</m:t>
                    </m:r>
                    <m:r>
                      <a:rPr lang="zh-CN" altLang="en-US" b="1" i="1">
                        <a:solidFill>
                          <a:schemeClr val="tx1"/>
                        </a:solidFill>
                        <a:latin typeface="Cambria Math" panose="02040503050406030204"/>
                        <a:ea typeface="微软雅黑" panose="020B0503020204020204" pitchFamily="34" charset="-122"/>
                      </a:rPr>
                      <m:t>很多</m:t>
                    </m:r>
                    <m:r>
                      <a:rPr lang="en-US" altLang="zh-CN" b="1" i="1" smtClean="0">
                        <a:solidFill>
                          <a:schemeClr val="tx1"/>
                        </a:solidFill>
                        <a:latin typeface="Cambria Math" panose="02040503050406030204"/>
                        <a:ea typeface="微软雅黑" panose="020B0503020204020204" pitchFamily="34" charset="-122"/>
                      </a:rPr>
                      <m:t>𝑮𝑪𝑵</m:t>
                    </m:r>
                    <m:r>
                      <a:rPr lang="zh-CN" altLang="en-US" b="1" i="1" smtClean="0">
                        <a:solidFill>
                          <a:schemeClr val="tx1"/>
                        </a:solidFill>
                        <a:latin typeface="Cambria Math" panose="02040503050406030204"/>
                        <a:ea typeface="微软雅黑" panose="020B0503020204020204" pitchFamily="34" charset="-122"/>
                      </a:rPr>
                      <m:t>的</m:t>
                    </m:r>
                    <m:r>
                      <a:rPr lang="zh-CN" altLang="en-US" b="1" i="1">
                        <a:solidFill>
                          <a:schemeClr val="tx1"/>
                        </a:solidFill>
                        <a:latin typeface="Cambria Math" panose="02040503050406030204"/>
                        <a:ea typeface="微软雅黑" panose="020B0503020204020204" pitchFamily="34" charset="-122"/>
                      </a:rPr>
                      <m:t>论文</m:t>
                    </m:r>
                    <m:r>
                      <a:rPr lang="zh-CN" altLang="en-US" b="1" i="1" smtClean="0">
                        <a:solidFill>
                          <a:schemeClr val="tx1"/>
                        </a:solidFill>
                        <a:latin typeface="Cambria Math" panose="02040503050406030204"/>
                        <a:ea typeface="微软雅黑" panose="020B0503020204020204" pitchFamily="34" charset="-122"/>
                      </a:rPr>
                      <m:t>应用的</m:t>
                    </m:r>
                    <m:r>
                      <a:rPr lang="zh-CN" altLang="en-US" b="1" i="1">
                        <a:solidFill>
                          <a:schemeClr val="tx1"/>
                        </a:solidFill>
                        <a:latin typeface="Cambria Math" panose="02040503050406030204"/>
                        <a:ea typeface="微软雅黑" panose="020B0503020204020204" pitchFamily="34" charset="-122"/>
                      </a:rPr>
                      <m:t>是这种</m:t>
                    </m:r>
                    <m:r>
                      <a:rPr lang="zh-CN" altLang="en-US" b="1" i="1" smtClean="0">
                        <a:solidFill>
                          <a:schemeClr val="tx1"/>
                        </a:solidFill>
                        <a:latin typeface="Cambria Math" panose="02040503050406030204"/>
                        <a:ea typeface="微软雅黑" panose="020B0503020204020204" pitchFamily="34" charset="-122"/>
                      </a:rPr>
                      <m:t>拉普拉斯</m:t>
                    </m:r>
                    <m:r>
                      <a:rPr lang="zh-CN" altLang="en-US" b="1" i="1">
                        <a:solidFill>
                          <a:schemeClr val="tx1"/>
                        </a:solidFill>
                        <a:latin typeface="Cambria Math" panose="02040503050406030204"/>
                        <a:ea typeface="微软雅黑" panose="020B0503020204020204" pitchFamily="34" charset="-122"/>
                      </a:rPr>
                      <m:t>矩阵</m:t>
                    </m:r>
                  </m:oMath>
                </a14:m>
                <a:endParaRPr lang="zh-CN" altLang="en-US" b="1">
                  <a:solidFill>
                    <a:schemeClr val="tx1"/>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411163" y="4522625"/>
                <a:ext cx="11910423" cy="512513"/>
              </a:xfrm>
              <a:prstGeom prst="rect">
                <a:avLst/>
              </a:prstGeom>
              <a:blipFill rotWithShape="1">
                <a:blip r:embed="rId1"/>
                <a:stretch>
                  <a:fillRect l="-3" t="-30" b="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4275" name="TextBox 23"/>
          <p:cNvSpPr txBox="1">
            <a:spLocks noChangeArrowheads="1"/>
          </p:cNvSpPr>
          <p:nvPr/>
        </p:nvSpPr>
        <p:spPr bwMode="auto">
          <a:xfrm>
            <a:off x="4111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拉普拉斯矩阵</a:t>
            </a:r>
            <a:endParaRPr lang="zh-CN" altLang="en-US" sz="2400" b="1">
              <a:solidFill>
                <a:srgbClr val="FF0000"/>
              </a:solidFill>
              <a:ea typeface="微软雅黑" panose="020B0503020204020204" pitchFamily="34" charset="-122"/>
            </a:endParaRPr>
          </a:p>
        </p:txBody>
      </p:sp>
      <p:sp>
        <p:nvSpPr>
          <p:cNvPr id="54276" name="TextBox 4"/>
          <p:cNvSpPr txBox="1">
            <a:spLocks noChangeArrowheads="1"/>
          </p:cNvSpPr>
          <p:nvPr/>
        </p:nvSpPr>
        <p:spPr bwMode="auto">
          <a:xfrm>
            <a:off x="411163" y="1493838"/>
            <a:ext cx="110267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由于谱图邻域为线性代数的子邻域，所以我这边对与谱图邻域相关的线性代数的概念</a:t>
            </a:r>
            <a:r>
              <a:rPr lang="zh-CN" altLang="en-US" sz="2400" smtClean="0">
                <a:ea typeface="微软雅黑" panose="020B0503020204020204" pitchFamily="34" charset="-122"/>
              </a:rPr>
              <a:t>进行阐述：</a:t>
            </a:r>
            <a:endParaRPr lang="en-US" altLang="zh-CN" sz="2400">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p:txBody>
      </p:sp>
      <p:cxnSp>
        <p:nvCxnSpPr>
          <p:cNvPr id="3" name="曲线连接符 2"/>
          <p:cNvCxnSpPr/>
          <p:nvPr/>
        </p:nvCxnSpPr>
        <p:spPr>
          <a:xfrm rot="5400000" flipH="1" flipV="1">
            <a:off x="2277270" y="2488406"/>
            <a:ext cx="1522412" cy="1495425"/>
          </a:xfrm>
          <a:prstGeom prst="curvedConnector3">
            <a:avLst>
              <a:gd name="adj1" fmla="val 9735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rot="16200000" flipH="1">
            <a:off x="2121694" y="4150519"/>
            <a:ext cx="1833563" cy="1527175"/>
          </a:xfrm>
          <a:prstGeom prst="curvedConnector3">
            <a:avLst>
              <a:gd name="adj1" fmla="val 10044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a:off x="2274888" y="4027488"/>
            <a:ext cx="1544637" cy="133032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p:nvPr/>
        </p:nvCxnSpPr>
        <p:spPr>
          <a:xfrm flipV="1">
            <a:off x="2290763" y="3351213"/>
            <a:ext cx="1592262" cy="67627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4281" name="TextBox 28"/>
          <p:cNvSpPr txBox="1">
            <a:spLocks noChangeArrowheads="1"/>
          </p:cNvSpPr>
          <p:nvPr/>
        </p:nvSpPr>
        <p:spPr bwMode="auto">
          <a:xfrm>
            <a:off x="171450" y="3746500"/>
            <a:ext cx="211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pitchFamily="34" charset="-122"/>
              </a:rPr>
              <a:t>线性代数相关概念</a:t>
            </a:r>
            <a:endParaRPr lang="zh-CN" altLang="en-US">
              <a:ea typeface="微软雅黑" panose="020B0503020204020204" pitchFamily="34" charset="-122"/>
            </a:endParaRPr>
          </a:p>
        </p:txBody>
      </p:sp>
      <p:sp>
        <p:nvSpPr>
          <p:cNvPr id="54282" name="TextBox 29"/>
          <p:cNvSpPr txBox="1">
            <a:spLocks noChangeArrowheads="1"/>
          </p:cNvSpPr>
          <p:nvPr/>
        </p:nvSpPr>
        <p:spPr bwMode="auto">
          <a:xfrm>
            <a:off x="3819525" y="2247900"/>
            <a:ext cx="3452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ea typeface="微软雅黑" panose="020B0503020204020204" pitchFamily="34" charset="-122"/>
              </a:rPr>
              <a:t>特征值和特征向量</a:t>
            </a:r>
            <a:endParaRPr lang="zh-CN" altLang="en-US" b="1">
              <a:ea typeface="微软雅黑" panose="020B0503020204020204" pitchFamily="34" charset="-122"/>
            </a:endParaRPr>
          </a:p>
        </p:txBody>
      </p:sp>
      <p:sp>
        <p:nvSpPr>
          <p:cNvPr id="31" name="TextBox 30"/>
          <p:cNvSpPr txBox="1">
            <a:spLocks noRot="1" noChangeAspect="1" noMove="1" noResize="1" noEditPoints="1" noAdjustHandles="1" noChangeArrowheads="1" noChangeShapeType="1" noTextEdit="1"/>
          </p:cNvSpPr>
          <p:nvPr/>
        </p:nvSpPr>
        <p:spPr>
          <a:xfrm>
            <a:off x="5925076" y="2248348"/>
            <a:ext cx="6037428" cy="369588"/>
          </a:xfrm>
          <a:prstGeom prst="rect">
            <a:avLst/>
          </a:prstGeom>
          <a:blipFill rotWithShape="1">
            <a:blip r:embed="rId1"/>
            <a:stretch>
              <a:fillRect t="-21667" b="-26667"/>
            </a:stretch>
          </a:blipFill>
        </p:spPr>
        <p:txBody>
          <a:bodyPr/>
          <a:lstStyle/>
          <a:p>
            <a:pPr>
              <a:defRPr/>
            </a:pPr>
            <a:r>
              <a:rPr lang="zh-CN" altLang="en-US">
                <a:noFill/>
              </a:rPr>
              <a:t> </a:t>
            </a:r>
            <a:endParaRPr lang="zh-CN" altLang="en-US">
              <a:noFill/>
            </a:endParaRPr>
          </a:p>
        </p:txBody>
      </p:sp>
      <p:sp>
        <p:nvSpPr>
          <p:cNvPr id="32" name="TextBox 31"/>
          <p:cNvSpPr txBox="1">
            <a:spLocks noRot="1" noChangeAspect="1" noMove="1" noResize="1" noEditPoints="1" noAdjustHandles="1" noChangeArrowheads="1" noChangeShapeType="1" noTextEdit="1"/>
          </p:cNvSpPr>
          <p:nvPr/>
        </p:nvSpPr>
        <p:spPr>
          <a:xfrm>
            <a:off x="3924153" y="3097553"/>
            <a:ext cx="7823197" cy="1815049"/>
          </a:xfrm>
          <a:prstGeom prst="rect">
            <a:avLst/>
          </a:prstGeom>
          <a:blipFill rotWithShape="1">
            <a:blip r:embed="rId2"/>
            <a:stretch>
              <a:fillRect l="-701" t="-1678"/>
            </a:stretch>
          </a:blipFill>
        </p:spPr>
        <p:txBody>
          <a:bodyPr/>
          <a:lstStyle/>
          <a:p>
            <a:pPr>
              <a:defRPr/>
            </a:pPr>
            <a:r>
              <a:rPr lang="zh-CN" altLang="en-US">
                <a:noFill/>
              </a:rPr>
              <a:t> </a:t>
            </a:r>
            <a:endParaRPr lang="zh-CN" altLang="en-US">
              <a:noFill/>
            </a:endParaRPr>
          </a:p>
        </p:txBody>
      </p:sp>
      <p:sp>
        <p:nvSpPr>
          <p:cNvPr id="54285" name="TextBox 35"/>
          <p:cNvSpPr txBox="1">
            <a:spLocks noChangeArrowheads="1"/>
          </p:cNvSpPr>
          <p:nvPr/>
        </p:nvSpPr>
        <p:spPr bwMode="auto">
          <a:xfrm>
            <a:off x="3924300" y="5135563"/>
            <a:ext cx="1798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ea typeface="微软雅黑" panose="020B0503020204020204" pitchFamily="34" charset="-122"/>
              </a:rPr>
              <a:t>半正定矩阵</a:t>
            </a:r>
            <a:endParaRPr lang="zh-CN" altLang="en-US" b="1">
              <a:ea typeface="微软雅黑" panose="020B0503020204020204" pitchFamily="34" charset="-122"/>
            </a:endParaRPr>
          </a:p>
        </p:txBody>
      </p:sp>
      <p:sp>
        <p:nvSpPr>
          <p:cNvPr id="37" name="TextBox 36"/>
          <p:cNvSpPr txBox="1">
            <a:spLocks noRot="1" noChangeAspect="1" noMove="1" noResize="1" noEditPoints="1" noAdjustHandles="1" noChangeArrowheads="1" noChangeShapeType="1" noTextEdit="1"/>
          </p:cNvSpPr>
          <p:nvPr/>
        </p:nvSpPr>
        <p:spPr>
          <a:xfrm>
            <a:off x="5454127" y="5102696"/>
            <a:ext cx="3695252" cy="369332"/>
          </a:xfrm>
          <a:prstGeom prst="rect">
            <a:avLst/>
          </a:prstGeom>
          <a:blipFill rotWithShape="1">
            <a:blip r:embed="rId3"/>
            <a:stretch>
              <a:fillRect l="-1485" t="-8197" b="-24590"/>
            </a:stretch>
          </a:blipFill>
        </p:spPr>
        <p:txBody>
          <a:bodyPr/>
          <a:lstStyle/>
          <a:p>
            <a:pPr>
              <a:defRPr/>
            </a:pPr>
            <a:r>
              <a:rPr lang="zh-CN" altLang="en-US">
                <a:noFill/>
              </a:rPr>
              <a:t> </a:t>
            </a:r>
            <a:endParaRPr lang="zh-CN" altLang="en-US">
              <a:noFill/>
            </a:endParaRPr>
          </a:p>
        </p:txBody>
      </p:sp>
      <p:sp>
        <p:nvSpPr>
          <p:cNvPr id="54289" name="TextBox 21"/>
          <p:cNvSpPr txBox="1">
            <a:spLocks noChangeArrowheads="1"/>
          </p:cNvSpPr>
          <p:nvPr/>
        </p:nvSpPr>
        <p:spPr bwMode="auto">
          <a:xfrm>
            <a:off x="4029385" y="5661095"/>
            <a:ext cx="7408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rPr>
              <a:t>向量空间的基是它的一个特殊的子集，基的元素成为基向量，并且向量空间中任意</a:t>
            </a:r>
            <a:r>
              <a:rPr lang="zh-CN" altLang="en-US" sz="2000" b="1" smtClean="0">
                <a:solidFill>
                  <a:srgbClr val="FF0000"/>
                </a:solidFill>
              </a:rPr>
              <a:t>一</a:t>
            </a:r>
            <a:r>
              <a:rPr lang="zh-CN" altLang="en-US" sz="2000" b="1">
                <a:solidFill>
                  <a:srgbClr val="FF0000"/>
                </a:solidFill>
              </a:rPr>
              <a:t>个</a:t>
            </a:r>
            <a:r>
              <a:rPr lang="zh-CN" altLang="en-US" sz="2000" b="1" smtClean="0">
                <a:solidFill>
                  <a:srgbClr val="FF0000"/>
                </a:solidFill>
              </a:rPr>
              <a:t>元素</a:t>
            </a:r>
            <a:r>
              <a:rPr lang="zh-CN" altLang="en-US" sz="2000" b="1">
                <a:solidFill>
                  <a:srgbClr val="FF0000"/>
                </a:solidFill>
              </a:rPr>
              <a:t>，都可以唯一地表示成基向量的线性组合</a:t>
            </a:r>
            <a:endParaRPr lang="zh-CN" altLang="en-US" sz="2000" b="1">
              <a:solidFill>
                <a:srgbClr val="FF0000"/>
              </a:solidFill>
            </a:endParaRPr>
          </a:p>
        </p:txBody>
      </p:sp>
    </p:spTree>
  </p:cSld>
  <p:clrMapOvr>
    <a:masterClrMapping/>
  </p:clrMapOvr>
  <p:transition spd="slow" advTm="0">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5299" name="TextBox 23"/>
          <p:cNvSpPr txBox="1">
            <a:spLocks noChangeArrowheads="1"/>
          </p:cNvSpPr>
          <p:nvPr/>
        </p:nvSpPr>
        <p:spPr bwMode="auto">
          <a:xfrm>
            <a:off x="4111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拉普拉斯矩阵</a:t>
            </a:r>
            <a:endParaRPr lang="zh-CN" altLang="en-US" sz="2400" b="1">
              <a:solidFill>
                <a:srgbClr val="FF0000"/>
              </a:solidFill>
              <a:ea typeface="微软雅黑" panose="020B0503020204020204" pitchFamily="34" charset="-122"/>
            </a:endParaRPr>
          </a:p>
        </p:txBody>
      </p:sp>
      <p:sp>
        <p:nvSpPr>
          <p:cNvPr id="55300" name="TextBox 4"/>
          <p:cNvSpPr txBox="1">
            <a:spLocks noChangeArrowheads="1"/>
          </p:cNvSpPr>
          <p:nvPr/>
        </p:nvSpPr>
        <p:spPr bwMode="auto">
          <a:xfrm>
            <a:off x="411163" y="1482366"/>
            <a:ext cx="110267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smtClean="0">
                <a:solidFill>
                  <a:srgbClr val="FF0000"/>
                </a:solidFill>
                <a:latin typeface="+mn-ea"/>
                <a:ea typeface="+mn-ea"/>
              </a:rPr>
              <a:t>为什么</a:t>
            </a:r>
            <a:r>
              <a:rPr lang="zh-CN" altLang="en-US" sz="2400" b="1">
                <a:solidFill>
                  <a:srgbClr val="FF0000"/>
                </a:solidFill>
                <a:latin typeface="+mn-ea"/>
                <a:ea typeface="+mn-ea"/>
              </a:rPr>
              <a:t>图卷积神经网络</a:t>
            </a:r>
            <a:r>
              <a:rPr lang="zh-CN" altLang="en-US" sz="2400" b="1" smtClean="0">
                <a:solidFill>
                  <a:srgbClr val="FF0000"/>
                </a:solidFill>
                <a:latin typeface="+mn-ea"/>
                <a:ea typeface="+mn-ea"/>
              </a:rPr>
              <a:t>要</a:t>
            </a:r>
            <a:r>
              <a:rPr lang="zh-CN" altLang="en-US" sz="2400" b="1">
                <a:solidFill>
                  <a:srgbClr val="FF0000"/>
                </a:solidFill>
                <a:latin typeface="+mn-ea"/>
                <a:ea typeface="+mn-ea"/>
              </a:rPr>
              <a:t>用拉普拉斯矩阵</a:t>
            </a:r>
            <a:r>
              <a:rPr lang="zh-CN" altLang="en-US" sz="2400" b="1">
                <a:solidFill>
                  <a:srgbClr val="FF0000"/>
                </a:solidFill>
                <a:ea typeface="微软雅黑" panose="020B0503020204020204" pitchFamily="34" charset="-122"/>
              </a:rPr>
              <a:t>？</a:t>
            </a:r>
            <a:endParaRPr lang="en-US" altLang="zh-CN" sz="2400" b="1">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r>
              <a:rPr lang="zh-CN" altLang="en-US" sz="2400" b="1">
                <a:solidFill>
                  <a:srgbClr val="FF0000"/>
                </a:solidFill>
                <a:ea typeface="微软雅黑" panose="020B0503020204020204" pitchFamily="34" charset="-122"/>
              </a:rPr>
              <a:t>拉普拉斯矩阵具有很多良好的性质</a:t>
            </a:r>
            <a:r>
              <a:rPr lang="zh-CN" altLang="en-US" sz="2400">
                <a:solidFill>
                  <a:srgbClr val="FF0000"/>
                </a:solidFill>
                <a:ea typeface="微软雅黑" panose="020B0503020204020204" pitchFamily="34" charset="-122"/>
              </a:rPr>
              <a:t>：</a:t>
            </a:r>
            <a:endParaRPr lang="en-US" altLang="zh-CN" sz="2400">
              <a:solidFill>
                <a:srgbClr val="FF0000"/>
              </a:solidFill>
              <a:ea typeface="微软雅黑" panose="020B0503020204020204" pitchFamily="34" charset="-122"/>
            </a:endParaRPr>
          </a:p>
          <a:p>
            <a:pPr eaLnBrk="1" hangingPunct="1"/>
            <a:endParaRPr lang="en-US" altLang="zh-CN" sz="2400">
              <a:solidFill>
                <a:srgbClr val="FF0000"/>
              </a:solidFill>
              <a:ea typeface="微软雅黑" panose="020B0503020204020204" pitchFamily="34" charset="-122"/>
            </a:endParaRPr>
          </a:p>
          <a:p>
            <a:pPr eaLnBrk="1" hangingPunct="1"/>
            <a:r>
              <a:rPr lang="zh-CN" altLang="en-US" sz="2400">
                <a:solidFill>
                  <a:srgbClr val="262626"/>
                </a:solidFill>
                <a:ea typeface="微软雅黑" panose="020B0503020204020204" pitchFamily="34" charset="-122"/>
              </a:rPr>
              <a:t>（</a:t>
            </a:r>
            <a:r>
              <a:rPr lang="en-US" altLang="zh-CN" sz="2400">
                <a:solidFill>
                  <a:srgbClr val="262626"/>
                </a:solidFill>
                <a:ea typeface="微软雅黑" panose="020B0503020204020204" pitchFamily="34" charset="-122"/>
              </a:rPr>
              <a:t>1</a:t>
            </a:r>
            <a:r>
              <a:rPr lang="zh-CN" altLang="en-US" sz="2400">
                <a:solidFill>
                  <a:srgbClr val="262626"/>
                </a:solidFill>
                <a:ea typeface="微软雅黑" panose="020B0503020204020204" pitchFamily="34" charset="-122"/>
              </a:rPr>
              <a:t>）拉普拉斯矩阵是实对称矩阵，可以进行特征分解（谱分解），这就和</a:t>
            </a:r>
            <a:r>
              <a:rPr lang="en-US" altLang="zh-CN" sz="2400">
                <a:solidFill>
                  <a:srgbClr val="262626"/>
                </a:solidFill>
                <a:ea typeface="微软雅黑" panose="020B0503020204020204" pitchFamily="34" charset="-122"/>
              </a:rPr>
              <a:t>GCN</a:t>
            </a:r>
            <a:r>
              <a:rPr lang="zh-CN" altLang="en-US" sz="2400">
                <a:solidFill>
                  <a:srgbClr val="262626"/>
                </a:solidFill>
                <a:ea typeface="微软雅黑" panose="020B0503020204020204" pitchFamily="34" charset="-122"/>
              </a:rPr>
              <a:t>的</a:t>
            </a:r>
            <a:r>
              <a:rPr lang="en-US" altLang="zh-CN" sz="2400">
                <a:solidFill>
                  <a:srgbClr val="262626"/>
                </a:solidFill>
                <a:ea typeface="微软雅黑" panose="020B0503020204020204" pitchFamily="34" charset="-122"/>
              </a:rPr>
              <a:t>spectral domain</a:t>
            </a:r>
            <a:r>
              <a:rPr lang="zh-CN" altLang="en-US" sz="2400">
                <a:solidFill>
                  <a:srgbClr val="262626"/>
                </a:solidFill>
                <a:ea typeface="微软雅黑" panose="020B0503020204020204" pitchFamily="34" charset="-122"/>
              </a:rPr>
              <a:t>对应上了</a:t>
            </a:r>
            <a:endParaRPr lang="en-US" altLang="zh-CN" sz="2400">
              <a:solidFill>
                <a:srgbClr val="262626"/>
              </a:solidFill>
              <a:ea typeface="微软雅黑" panose="020B0503020204020204" pitchFamily="34" charset="-122"/>
            </a:endParaRPr>
          </a:p>
          <a:p>
            <a:pPr eaLnBrk="1" hangingPunct="1"/>
            <a:endParaRPr lang="en-US" altLang="zh-CN" sz="2400">
              <a:solidFill>
                <a:srgbClr val="262626"/>
              </a:solidFill>
              <a:ea typeface="微软雅黑" panose="020B0503020204020204" pitchFamily="34" charset="-122"/>
            </a:endParaRPr>
          </a:p>
          <a:p>
            <a:pPr eaLnBrk="1" hangingPunct="1"/>
            <a:r>
              <a:rPr lang="zh-CN" altLang="en-US" sz="2400">
                <a:solidFill>
                  <a:srgbClr val="262626"/>
                </a:solidFill>
                <a:ea typeface="微软雅黑" panose="020B0503020204020204" pitchFamily="34" charset="-122"/>
              </a:rPr>
              <a:t>（</a:t>
            </a:r>
            <a:r>
              <a:rPr lang="en-US" altLang="zh-CN" sz="2400">
                <a:solidFill>
                  <a:srgbClr val="262626"/>
                </a:solidFill>
                <a:ea typeface="微软雅黑" panose="020B0503020204020204" pitchFamily="34" charset="-122"/>
              </a:rPr>
              <a:t>2</a:t>
            </a:r>
            <a:r>
              <a:rPr lang="zh-CN" altLang="en-US" sz="2400">
                <a:solidFill>
                  <a:srgbClr val="262626"/>
                </a:solidFill>
                <a:ea typeface="微软雅黑" panose="020B0503020204020204" pitchFamily="34" charset="-122"/>
              </a:rPr>
              <a:t>）拉普拉斯矩阵是半正定的，因此它的特征值都是大于等于</a:t>
            </a:r>
            <a:r>
              <a:rPr lang="en-US" altLang="zh-CN" sz="2400">
                <a:solidFill>
                  <a:srgbClr val="262626"/>
                </a:solidFill>
                <a:ea typeface="微软雅黑" panose="020B0503020204020204" pitchFamily="34" charset="-122"/>
              </a:rPr>
              <a:t>0</a:t>
            </a:r>
            <a:r>
              <a:rPr lang="zh-CN" altLang="en-US" sz="2400">
                <a:solidFill>
                  <a:srgbClr val="262626"/>
                </a:solidFill>
                <a:ea typeface="微软雅黑" panose="020B0503020204020204" pitchFamily="34" charset="-122"/>
              </a:rPr>
              <a:t>的</a:t>
            </a:r>
            <a:endParaRPr lang="en-US" altLang="zh-CN" sz="2400">
              <a:solidFill>
                <a:srgbClr val="262626"/>
              </a:solidFill>
              <a:ea typeface="微软雅黑" panose="020B0503020204020204" pitchFamily="34" charset="-122"/>
            </a:endParaRPr>
          </a:p>
          <a:p>
            <a:pPr eaLnBrk="1" hangingPunct="1"/>
            <a:endParaRPr lang="en-US" altLang="zh-CN" sz="2400">
              <a:solidFill>
                <a:srgbClr val="262626"/>
              </a:solidFill>
              <a:ea typeface="微软雅黑" panose="020B0503020204020204" pitchFamily="34" charset="-122"/>
            </a:endParaRPr>
          </a:p>
          <a:p>
            <a:pPr eaLnBrk="1" hangingPunct="1"/>
            <a:r>
              <a:rPr lang="zh-CN" altLang="en-US" sz="2400">
                <a:solidFill>
                  <a:srgbClr val="262626"/>
                </a:solidFill>
                <a:ea typeface="微软雅黑" panose="020B0503020204020204" pitchFamily="34" charset="-122"/>
              </a:rPr>
              <a:t>（</a:t>
            </a:r>
            <a:r>
              <a:rPr lang="en-US" altLang="zh-CN" sz="2400">
                <a:solidFill>
                  <a:srgbClr val="262626"/>
                </a:solidFill>
                <a:ea typeface="微软雅黑" panose="020B0503020204020204" pitchFamily="34" charset="-122"/>
              </a:rPr>
              <a:t>3</a:t>
            </a:r>
            <a:r>
              <a:rPr lang="zh-CN" altLang="en-US" sz="2400">
                <a:solidFill>
                  <a:srgbClr val="262626"/>
                </a:solidFill>
                <a:ea typeface="微软雅黑" panose="020B0503020204020204" pitchFamily="34" charset="-122"/>
              </a:rPr>
              <a:t>）拉普拉斯矩阵的特征值的范围在</a:t>
            </a:r>
            <a:r>
              <a:rPr lang="en-US" altLang="zh-CN" sz="2400">
                <a:solidFill>
                  <a:srgbClr val="262626"/>
                </a:solidFill>
                <a:ea typeface="微软雅黑" panose="020B0503020204020204" pitchFamily="34" charset="-122"/>
              </a:rPr>
              <a:t>[0,2]</a:t>
            </a:r>
            <a:r>
              <a:rPr lang="zh-CN" altLang="en-US" sz="2400">
                <a:solidFill>
                  <a:srgbClr val="262626"/>
                </a:solidFill>
                <a:ea typeface="微软雅黑" panose="020B0503020204020204" pitchFamily="34" charset="-122"/>
              </a:rPr>
              <a:t>之间</a:t>
            </a:r>
            <a:endParaRPr lang="en-US" altLang="zh-CN" sz="2400">
              <a:solidFill>
                <a:srgbClr val="262626"/>
              </a:solidFill>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6323" name="TextBox 23"/>
          <p:cNvSpPr txBox="1">
            <a:spLocks noChangeArrowheads="1"/>
          </p:cNvSpPr>
          <p:nvPr/>
        </p:nvSpPr>
        <p:spPr bwMode="auto">
          <a:xfrm>
            <a:off x="4111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频域的意义</a:t>
            </a:r>
            <a:endParaRPr lang="zh-CN" altLang="en-US" sz="2400" b="1">
              <a:solidFill>
                <a:srgbClr val="FF0000"/>
              </a:solidFill>
              <a:ea typeface="微软雅黑" panose="020B0503020204020204" pitchFamily="34" charset="-122"/>
            </a:endParaRPr>
          </a:p>
        </p:txBody>
      </p:sp>
      <p:sp>
        <p:nvSpPr>
          <p:cNvPr id="56324" name="TextBox 1"/>
          <p:cNvSpPr txBox="1">
            <a:spLocks noChangeArrowheads="1"/>
          </p:cNvSpPr>
          <p:nvPr/>
        </p:nvSpPr>
        <p:spPr bwMode="auto">
          <a:xfrm>
            <a:off x="495300" y="1428750"/>
            <a:ext cx="10942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r>
              <a:rPr lang="zh-CN" altLang="en-US"/>
              <a:t>时域（时间域）</a:t>
            </a:r>
            <a:r>
              <a:rPr lang="en-US" altLang="zh-CN"/>
              <a:t>——</a:t>
            </a:r>
            <a:r>
              <a:rPr lang="zh-CN" altLang="en-US"/>
              <a:t>自变量是时间，即横轴是时间，纵轴是信号的变化，其动态信号</a:t>
            </a:r>
            <a:r>
              <a:rPr lang="en-US" altLang="zh-CN"/>
              <a:t>x</a:t>
            </a:r>
            <a:r>
              <a:rPr lang="zh-CN" altLang="en-US"/>
              <a:t>（</a:t>
            </a:r>
            <a:r>
              <a:rPr lang="en-US" altLang="zh-CN"/>
              <a:t>t</a:t>
            </a:r>
            <a:r>
              <a:rPr lang="zh-CN" altLang="en-US"/>
              <a:t>）是描述信号在不同时刻取值的函数</a:t>
            </a:r>
            <a:endParaRPr lang="zh-CN" altLang="en-US"/>
          </a:p>
        </p:txBody>
      </p:sp>
      <p:pic>
        <p:nvPicPr>
          <p:cNvPr id="563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1863" y="1849438"/>
            <a:ext cx="46259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6" name="TextBox 2"/>
          <p:cNvSpPr txBox="1">
            <a:spLocks noChangeArrowheads="1"/>
          </p:cNvSpPr>
          <p:nvPr/>
        </p:nvSpPr>
        <p:spPr bwMode="auto">
          <a:xfrm>
            <a:off x="557213" y="3486150"/>
            <a:ext cx="1045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a:t>
            </a:r>
            <a:r>
              <a:rPr lang="zh-CN" altLang="en-US"/>
              <a:t>频域（频率域）</a:t>
            </a:r>
            <a:r>
              <a:rPr lang="en-US" altLang="zh-CN"/>
              <a:t>——</a:t>
            </a:r>
            <a:r>
              <a:rPr lang="zh-CN" altLang="en-US"/>
              <a:t>自变量是频率，即横轴是频率，纵轴是该频率信号的幅度，也就是常说的频谱图</a:t>
            </a:r>
            <a:endParaRPr lang="zh-CN" altLang="en-US"/>
          </a:p>
        </p:txBody>
      </p:sp>
      <p:pic>
        <p:nvPicPr>
          <p:cNvPr id="563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113" y="3983038"/>
            <a:ext cx="500856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8" name="TextBox 3"/>
          <p:cNvSpPr txBox="1">
            <a:spLocks noChangeArrowheads="1"/>
          </p:cNvSpPr>
          <p:nvPr/>
        </p:nvSpPr>
        <p:spPr bwMode="auto">
          <a:xfrm>
            <a:off x="557213" y="3013075"/>
            <a:ext cx="1088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rPr>
              <a:t>在时域图中显示振幅随时间的变化，可以看出峰值振幅为</a:t>
            </a:r>
            <a:r>
              <a:rPr lang="en-US" altLang="zh-CN">
                <a:solidFill>
                  <a:srgbClr val="FF0000"/>
                </a:solidFill>
              </a:rPr>
              <a:t>5V,</a:t>
            </a:r>
            <a:r>
              <a:rPr lang="zh-CN" altLang="en-US">
                <a:solidFill>
                  <a:srgbClr val="FF0000"/>
                </a:solidFill>
              </a:rPr>
              <a:t>并且频率</a:t>
            </a:r>
            <a:r>
              <a:rPr lang="en-US" altLang="zh-CN">
                <a:solidFill>
                  <a:srgbClr val="FF0000"/>
                </a:solidFill>
              </a:rPr>
              <a:t>f=6Hz</a:t>
            </a:r>
            <a:endParaRPr lang="zh-CN" altLang="en-US">
              <a:solidFill>
                <a:srgbClr val="FF0000"/>
              </a:solidFill>
            </a:endParaRPr>
          </a:p>
        </p:txBody>
      </p:sp>
      <p:sp>
        <p:nvSpPr>
          <p:cNvPr id="56329" name="TextBox 4"/>
          <p:cNvSpPr txBox="1">
            <a:spLocks noChangeArrowheads="1"/>
          </p:cNvSpPr>
          <p:nvPr/>
        </p:nvSpPr>
        <p:spPr bwMode="auto">
          <a:xfrm>
            <a:off x="688975" y="5121275"/>
            <a:ext cx="10423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rPr>
              <a:t>频谱图仅仅显示出峰值振幅与频率，而不显示振幅随时间的变化，可以看出正弦波的频率为</a:t>
            </a:r>
            <a:r>
              <a:rPr lang="en-US" altLang="zh-CN">
                <a:solidFill>
                  <a:srgbClr val="FF0000"/>
                </a:solidFill>
              </a:rPr>
              <a:t>6Hz,</a:t>
            </a:r>
            <a:r>
              <a:rPr lang="zh-CN" altLang="en-US">
                <a:solidFill>
                  <a:srgbClr val="FF0000"/>
                </a:solidFill>
              </a:rPr>
              <a:t>这个</a:t>
            </a:r>
            <a:r>
              <a:rPr lang="en-US" altLang="zh-CN">
                <a:solidFill>
                  <a:srgbClr val="FF0000"/>
                </a:solidFill>
              </a:rPr>
              <a:t>6Hz</a:t>
            </a:r>
            <a:r>
              <a:rPr lang="zh-CN" altLang="en-US">
                <a:solidFill>
                  <a:srgbClr val="FF0000"/>
                </a:solidFill>
              </a:rPr>
              <a:t>的正弦波的峰值振幅为</a:t>
            </a:r>
            <a:r>
              <a:rPr lang="en-US" altLang="zh-CN">
                <a:solidFill>
                  <a:srgbClr val="FF0000"/>
                </a:solidFill>
              </a:rPr>
              <a:t>5V</a:t>
            </a:r>
            <a:endParaRPr lang="zh-CN" altLang="en-US">
              <a:solidFill>
                <a:srgbClr val="FF0000"/>
              </a:solidFill>
            </a:endParaRPr>
          </a:p>
        </p:txBody>
      </p:sp>
      <p:sp>
        <p:nvSpPr>
          <p:cNvPr id="56330" name="TextBox 5"/>
          <p:cNvSpPr txBox="1">
            <a:spLocks noChangeArrowheads="1"/>
          </p:cNvSpPr>
          <p:nvPr/>
        </p:nvSpPr>
        <p:spPr bwMode="auto">
          <a:xfrm>
            <a:off x="557213" y="6013450"/>
            <a:ext cx="113363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rPr>
              <a:t>频域图的优点是：从频域图中，可以一眼看出正弦波的频率和峰值振幅，整个正弦波在频域图上只是一个立柱，这个立柱的位置显示了正弦波的频率，立柱的高度显示了正弦波的峰值振幅</a:t>
            </a:r>
            <a:endParaRPr lang="zh-CN" altLang="en-US" sz="2000" b="1">
              <a:solidFill>
                <a:srgbClr val="FF0000"/>
              </a:solidFill>
            </a:endParaRPr>
          </a:p>
        </p:txBody>
      </p:sp>
    </p:spTree>
  </p:cSld>
  <p:clrMapOvr>
    <a:masterClrMapping/>
  </p:clrMapOvr>
  <p:transition spd="slow" advTm="0">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7347" name="TextBox 23"/>
          <p:cNvSpPr txBox="1">
            <a:spLocks noChangeArrowheads="1"/>
          </p:cNvSpPr>
          <p:nvPr/>
        </p:nvSpPr>
        <p:spPr bwMode="auto">
          <a:xfrm>
            <a:off x="275087" y="769938"/>
            <a:ext cx="113363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ea typeface="微软雅黑" panose="020B0503020204020204" pitchFamily="34" charset="-122"/>
              </a:rPr>
              <a:t>傅里叶变换 </a:t>
            </a:r>
            <a:r>
              <a:rPr lang="en-US" altLang="zh-CN" sz="3200" b="1">
                <a:solidFill>
                  <a:srgbClr val="FF0000"/>
                </a:solidFill>
              </a:rPr>
              <a:t>Fourier Transform</a:t>
            </a:r>
            <a:endParaRPr lang="zh-CN" altLang="en-US" sz="3200" b="1">
              <a:solidFill>
                <a:srgbClr val="FF0000"/>
              </a:solidFill>
              <a:ea typeface="微软雅黑" panose="020B0503020204020204" pitchFamily="34" charset="-122"/>
            </a:endParaRPr>
          </a:p>
        </p:txBody>
      </p:sp>
      <p:sp>
        <p:nvSpPr>
          <p:cNvPr id="57351" name="TextBox 3"/>
          <p:cNvSpPr txBox="1">
            <a:spLocks noChangeArrowheads="1"/>
          </p:cNvSpPr>
          <p:nvPr/>
        </p:nvSpPr>
        <p:spPr bwMode="auto">
          <a:xfrm>
            <a:off x="275087" y="1263656"/>
            <a:ext cx="106489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rPr>
              <a:t>傅里叶认为任何信号的周期函数，都可以看作是不同振幅，不同相位正弦波的叠加，可以认为这些正弦波就是该周期函数的基</a:t>
            </a:r>
            <a:endParaRPr lang="zh-CN" altLang="en-US" sz="2800" b="1">
              <a:solidFill>
                <a:srgbClr val="FF000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5085" y="3188935"/>
            <a:ext cx="4760603" cy="274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a:xfrm>
            <a:off x="5471999" y="4382199"/>
            <a:ext cx="942511" cy="534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439" y="3147911"/>
            <a:ext cx="4655125" cy="282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bwMode="auto">
          <a:xfrm>
            <a:off x="275086" y="2360267"/>
            <a:ext cx="47606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ea typeface="微软雅黑" panose="020B0503020204020204" pitchFamily="34" charset="-122"/>
              </a:rPr>
              <a:t>下图是一个矩形波时域图</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7347" name="TextBox 23"/>
          <p:cNvSpPr txBox="1">
            <a:spLocks noChangeArrowheads="1"/>
          </p:cNvSpPr>
          <p:nvPr/>
        </p:nvSpPr>
        <p:spPr bwMode="auto">
          <a:xfrm>
            <a:off x="582613" y="769938"/>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傅里叶变换 </a:t>
            </a:r>
            <a:r>
              <a:rPr lang="en-US" altLang="zh-CN" sz="2400" b="1">
                <a:solidFill>
                  <a:srgbClr val="FF0000"/>
                </a:solidFill>
              </a:rPr>
              <a:t>Fourier Transform</a:t>
            </a:r>
            <a:endParaRPr lang="zh-CN" altLang="en-US" sz="2400" b="1">
              <a:solidFill>
                <a:srgbClr val="FF0000"/>
              </a:solidFill>
              <a:ea typeface="微软雅黑" panose="020B0503020204020204" pitchFamily="34" charset="-122"/>
            </a:endParaRPr>
          </a:p>
        </p:txBody>
      </p:sp>
      <p:pic>
        <p:nvPicPr>
          <p:cNvPr id="5734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1694" y="2182813"/>
            <a:ext cx="2505854" cy="420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TextBox 3"/>
          <p:cNvSpPr txBox="1">
            <a:spLocks noChangeArrowheads="1"/>
          </p:cNvSpPr>
          <p:nvPr/>
        </p:nvSpPr>
        <p:spPr bwMode="auto">
          <a:xfrm>
            <a:off x="275087" y="1168400"/>
            <a:ext cx="10648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傅里叶认为任何信号的周期函数，都可以看作是不同振幅，不同相位正弦波的叠加，可以认为这些正弦波就是该周期函数的基</a:t>
            </a:r>
            <a:endParaRPr lang="zh-CN" altLang="en-US" sz="2400" b="1">
              <a:solidFill>
                <a:srgbClr val="FF0000"/>
              </a:solidFill>
            </a:endParaRPr>
          </a:p>
        </p:txBody>
      </p:sp>
      <p:pic>
        <p:nvPicPr>
          <p:cNvPr id="573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09" y="2182813"/>
            <a:ext cx="3170237"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464" y="4740185"/>
            <a:ext cx="3495675" cy="183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8371" name="TextBox 23"/>
          <p:cNvSpPr txBox="1">
            <a:spLocks noChangeArrowheads="1"/>
          </p:cNvSpPr>
          <p:nvPr/>
        </p:nvSpPr>
        <p:spPr bwMode="auto">
          <a:xfrm>
            <a:off x="304483" y="889732"/>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为什么要用傅里叶变换？</a:t>
            </a:r>
            <a:endParaRPr lang="zh-CN" altLang="en-US" sz="2400" b="1">
              <a:solidFill>
                <a:srgbClr val="FF0000"/>
              </a:solidFill>
              <a:ea typeface="微软雅黑" panose="020B0503020204020204" pitchFamily="34" charset="-122"/>
            </a:endParaRPr>
          </a:p>
        </p:txBody>
      </p:sp>
      <p:sp>
        <p:nvSpPr>
          <p:cNvPr id="58372" name="TextBox 3"/>
          <p:cNvSpPr txBox="1">
            <a:spLocks noChangeArrowheads="1"/>
          </p:cNvSpPr>
          <p:nvPr/>
        </p:nvSpPr>
        <p:spPr bwMode="auto">
          <a:xfrm>
            <a:off x="228881" y="1360218"/>
            <a:ext cx="11487539"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262626"/>
                </a:solidFill>
              </a:rPr>
              <a:t>我们打个比方：现在有一种饮料叫做：橘子香蕉牛奶冰沙，你很想喝，但是它卖得太贵了，因此我们就想着自己去制作，所以目前最重要的就是要知道原材料的种类和比例。那么从一杯橘子香蕉牛奶冰沙中获取原材料和比例的过程也就类比于傅里叶变换的过程了。</a:t>
            </a:r>
            <a:endParaRPr lang="zh-CN" altLang="en-US" sz="2000" b="1">
              <a:solidFill>
                <a:srgbClr val="262626"/>
              </a:solidFill>
            </a:endParaRPr>
          </a:p>
        </p:txBody>
      </p:sp>
      <p:pic>
        <p:nvPicPr>
          <p:cNvPr id="5837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2737" y="2411413"/>
            <a:ext cx="2711450"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4" name="TextBox 4"/>
          <p:cNvSpPr txBox="1">
            <a:spLocks noChangeArrowheads="1"/>
          </p:cNvSpPr>
          <p:nvPr/>
        </p:nvSpPr>
        <p:spPr bwMode="auto">
          <a:xfrm>
            <a:off x="96838" y="2398803"/>
            <a:ext cx="41592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为了理清思路，先回答一下的几个问题：</a:t>
            </a:r>
            <a:endParaRPr lang="en-US" altLang="zh-CN"/>
          </a:p>
          <a:p>
            <a:pPr eaLnBrk="1" hangingPunct="1"/>
            <a:r>
              <a:rPr lang="en-US" altLang="zh-CN"/>
              <a:t>1.</a:t>
            </a:r>
            <a:r>
              <a:rPr lang="zh-CN" altLang="en-US"/>
              <a:t>“橘子香蕉牛奶冰沙的傅里叶变换”是做什么的？</a:t>
            </a:r>
            <a:endParaRPr lang="en-US" altLang="zh-CN"/>
          </a:p>
          <a:p>
            <a:pPr eaLnBrk="1" hangingPunct="1"/>
            <a:r>
              <a:rPr lang="zh-CN" altLang="en-US"/>
              <a:t>答：得到一杯水果沙冰后，找出其中包含的各种成分及其性质。</a:t>
            </a:r>
            <a:endParaRPr lang="en-US" altLang="zh-CN"/>
          </a:p>
          <a:p>
            <a:pPr eaLnBrk="1" hangingPunct="1"/>
            <a:r>
              <a:rPr lang="en-US" altLang="zh-CN"/>
              <a:t>2.</a:t>
            </a:r>
            <a:r>
              <a:rPr lang="zh-CN" altLang="en-US"/>
              <a:t>“怎么做？”</a:t>
            </a:r>
            <a:endParaRPr lang="en-US" altLang="zh-CN"/>
          </a:p>
          <a:p>
            <a:pPr eaLnBrk="1" hangingPunct="1"/>
            <a:r>
              <a:rPr lang="zh-CN" altLang="en-US"/>
              <a:t>答：让沙冰通过某种“过滤器”，以便提取出其中的每种成分</a:t>
            </a:r>
            <a:endParaRPr lang="en-US" altLang="zh-CN"/>
          </a:p>
          <a:p>
            <a:pPr eaLnBrk="1" hangingPunct="1"/>
            <a:r>
              <a:rPr lang="en-US" altLang="zh-CN" b="1">
                <a:solidFill>
                  <a:srgbClr val="FF0000"/>
                </a:solidFill>
              </a:rPr>
              <a:t>3.</a:t>
            </a:r>
            <a:r>
              <a:rPr lang="zh-CN" altLang="en-US" b="1">
                <a:solidFill>
                  <a:srgbClr val="FF0000"/>
                </a:solidFill>
              </a:rPr>
              <a:t>“为什么这样做？”</a:t>
            </a:r>
            <a:endParaRPr lang="en-US" altLang="zh-CN" b="1">
              <a:solidFill>
                <a:srgbClr val="FF0000"/>
              </a:solidFill>
            </a:endParaRPr>
          </a:p>
          <a:p>
            <a:pPr eaLnBrk="1" hangingPunct="1"/>
            <a:r>
              <a:rPr lang="zh-CN" altLang="en-US" b="1">
                <a:solidFill>
                  <a:srgbClr val="FF0000"/>
                </a:solidFill>
              </a:rPr>
              <a:t>答：各个单一的组成成分比冰沙本身更容易分析，比较和修改</a:t>
            </a:r>
            <a:endParaRPr lang="en-US" altLang="zh-CN" b="1">
              <a:solidFill>
                <a:srgbClr val="FF0000"/>
              </a:solidFill>
            </a:endParaRPr>
          </a:p>
          <a:p>
            <a:pPr eaLnBrk="1" hangingPunct="1"/>
            <a:r>
              <a:rPr lang="en-US" altLang="zh-CN"/>
              <a:t>4.</a:t>
            </a:r>
            <a:r>
              <a:rPr lang="zh-CN" altLang="en-US"/>
              <a:t>“如何自制橘子香蕉牛奶冰沙？”</a:t>
            </a:r>
            <a:endParaRPr lang="en-US" altLang="zh-CN"/>
          </a:p>
          <a:p>
            <a:pPr eaLnBrk="1" hangingPunct="1"/>
            <a:r>
              <a:rPr lang="zh-CN" altLang="en-US"/>
              <a:t>答：将过滤得到的各个组成成分按分析所得的比例混合即可</a:t>
            </a:r>
            <a:endParaRPr lang="en-US" altLang="zh-CN"/>
          </a:p>
        </p:txBody>
      </p:sp>
      <p:sp>
        <p:nvSpPr>
          <p:cNvPr id="58375" name="TextBox 5"/>
          <p:cNvSpPr txBox="1">
            <a:spLocks noChangeArrowheads="1"/>
          </p:cNvSpPr>
          <p:nvPr/>
        </p:nvSpPr>
        <p:spPr bwMode="auto">
          <a:xfrm>
            <a:off x="7302889" y="2411413"/>
            <a:ext cx="404084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就像左边的示意图，如果倒入了</a:t>
            </a:r>
            <a:r>
              <a:rPr lang="en-US" altLang="zh-CN"/>
              <a:t>9</a:t>
            </a:r>
            <a:r>
              <a:rPr lang="zh-CN" altLang="en-US"/>
              <a:t>个单位量的说过沙拉</a:t>
            </a:r>
            <a:endParaRPr lang="en-US" altLang="zh-CN"/>
          </a:p>
          <a:p>
            <a:pPr eaLnBrk="1" hangingPunct="1"/>
            <a:r>
              <a:rPr lang="zh-CN" altLang="en-US"/>
              <a:t>经过“香蕉过滤器”，得到</a:t>
            </a:r>
            <a:r>
              <a:rPr lang="en-US" altLang="zh-CN"/>
              <a:t>1</a:t>
            </a:r>
            <a:r>
              <a:rPr lang="zh-CN" altLang="en-US"/>
              <a:t>个单位量的香蕉；</a:t>
            </a:r>
            <a:endParaRPr lang="en-US" altLang="zh-CN"/>
          </a:p>
          <a:p>
            <a:pPr eaLnBrk="1" hangingPunct="1"/>
            <a:r>
              <a:rPr lang="zh-CN" altLang="en-US"/>
              <a:t>经过“橘子过滤器”，得到</a:t>
            </a:r>
            <a:r>
              <a:rPr lang="en-US" altLang="zh-CN"/>
              <a:t>2</a:t>
            </a:r>
            <a:r>
              <a:rPr lang="zh-CN" altLang="en-US"/>
              <a:t>个单位量的橘子；</a:t>
            </a:r>
            <a:endParaRPr lang="en-US" altLang="zh-CN"/>
          </a:p>
          <a:p>
            <a:pPr eaLnBrk="1" hangingPunct="1"/>
            <a:r>
              <a:rPr lang="zh-CN" altLang="en-US"/>
              <a:t>经过“牛奶过滤器”，得到</a:t>
            </a:r>
            <a:r>
              <a:rPr lang="en-US" altLang="zh-CN"/>
              <a:t>3</a:t>
            </a:r>
            <a:r>
              <a:rPr lang="zh-CN" altLang="en-US"/>
              <a:t>个单位量的牛奶；</a:t>
            </a:r>
            <a:endParaRPr lang="en-US" altLang="zh-CN"/>
          </a:p>
          <a:p>
            <a:pPr eaLnBrk="1" hangingPunct="1"/>
            <a:r>
              <a:rPr lang="zh-CN" altLang="en-US"/>
              <a:t>经过“沙冰过滤器”，得到</a:t>
            </a:r>
            <a:r>
              <a:rPr lang="en-US" altLang="zh-CN"/>
              <a:t>3</a:t>
            </a:r>
            <a:r>
              <a:rPr lang="zh-CN" altLang="en-US"/>
              <a:t>个单位量的冰沙。</a:t>
            </a:r>
            <a:endParaRPr lang="zh-CN" altLang="en-US"/>
          </a:p>
        </p:txBody>
      </p:sp>
      <p:sp>
        <p:nvSpPr>
          <p:cNvPr id="58376" name="TextBox 7"/>
          <p:cNvSpPr txBox="1">
            <a:spLocks noChangeArrowheads="1"/>
          </p:cNvSpPr>
          <p:nvPr/>
        </p:nvSpPr>
        <p:spPr bwMode="auto">
          <a:xfrm>
            <a:off x="4291401" y="5584573"/>
            <a:ext cx="79005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solidFill>
                  <a:srgbClr val="FF0000"/>
                </a:solidFill>
              </a:rPr>
              <a:t>从</a:t>
            </a:r>
            <a:r>
              <a:rPr lang="zh-CN" altLang="en-US" b="1">
                <a:solidFill>
                  <a:srgbClr val="FF0000"/>
                </a:solidFill>
              </a:rPr>
              <a:t>消费者的角度</a:t>
            </a:r>
            <a:r>
              <a:rPr lang="zh-CN" altLang="en-US" b="1" smtClean="0">
                <a:solidFill>
                  <a:srgbClr val="FF0000"/>
                </a:solidFill>
              </a:rPr>
              <a:t>，我们关心的是饮料的价格和饮料好不好喝，</a:t>
            </a:r>
            <a:r>
              <a:rPr lang="zh-CN" altLang="en-US" b="1">
                <a:solidFill>
                  <a:srgbClr val="FF0000"/>
                </a:solidFill>
              </a:rPr>
              <a:t>而从冰沙的制造者角度来说，关心的是制作沙冰的配方，即成分和比例！</a:t>
            </a:r>
            <a:endParaRPr lang="zh-CN" altLang="en-US" b="1">
              <a:solidFill>
                <a:srgbClr val="FF0000"/>
              </a:solidFill>
            </a:endParaRPr>
          </a:p>
        </p:txBody>
      </p:sp>
    </p:spTree>
  </p:cSld>
  <p:clrMapOvr>
    <a:masterClrMapping/>
  </p:clrMapOvr>
  <p:transition spd="slow" advTm="0">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图上的傅里叶变换</a:t>
            </a:r>
            <a:endParaRPr lang="zh-CN" altLang="en-US" sz="2400" b="1">
              <a:solidFill>
                <a:srgbClr val="FF0000"/>
              </a:solidFill>
              <a:ea typeface="微软雅黑" panose="020B0503020204020204" pitchFamily="34" charset="-122"/>
            </a:endParaRPr>
          </a:p>
        </p:txBody>
      </p:sp>
      <p:sp>
        <p:nvSpPr>
          <p:cNvPr id="2" name="TextBox 1"/>
          <p:cNvSpPr txBox="1"/>
          <p:nvPr/>
        </p:nvSpPr>
        <p:spPr>
          <a:xfrm>
            <a:off x="-200697" y="1847447"/>
            <a:ext cx="10896917" cy="1138773"/>
          </a:xfrm>
          <a:prstGeom prst="rect">
            <a:avLst/>
          </a:prstGeom>
          <a:noFill/>
        </p:spPr>
        <p:txBody>
          <a:bodyPr wrap="square" rtlCol="0">
            <a:spAutoFit/>
          </a:bodyPr>
          <a:lstStyle/>
          <a:p>
            <a:r>
              <a:rPr lang="zh-CN" altLang="en-US" sz="2400" b="1" smtClean="0"/>
              <a:t>         傅里叶变换定义</a:t>
            </a:r>
            <a:endParaRPr lang="en-US" altLang="zh-CN" sz="2400" b="1" smtClean="0"/>
          </a:p>
          <a:p>
            <a:endParaRPr lang="en-US" altLang="zh-CN" sz="2400" b="1" smtClean="0"/>
          </a:p>
          <a:p>
            <a:r>
              <a:rPr lang="en-US" altLang="zh-CN"/>
              <a:t>	</a:t>
            </a:r>
            <a:r>
              <a:rPr lang="en-US" altLang="zh-CN" smtClean="0"/>
              <a:t>        </a:t>
            </a:r>
            <a:r>
              <a:rPr lang="zh-CN" altLang="en-US" sz="2000" smtClean="0"/>
              <a:t>傅里叶逆变换的本质：把任意一个函数表示成了若干个正交基函数的线性组合</a:t>
            </a:r>
            <a:endParaRPr lang="zh-CN" altLang="en-US" sz="200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4180" y="3114608"/>
            <a:ext cx="7391181" cy="73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5" name="TextBox 4"/>
              <p:cNvSpPr txBox="1"/>
              <p:nvPr/>
            </p:nvSpPr>
            <p:spPr>
              <a:xfrm>
                <a:off x="627063" y="4460809"/>
                <a:ext cx="10886738" cy="707886"/>
              </a:xfrm>
              <a:prstGeom prst="rect">
                <a:avLst/>
              </a:prstGeom>
              <a:noFill/>
            </p:spPr>
            <p:txBody>
              <a:bodyPr wrap="square" rtlCol="0">
                <a:spAutoFit/>
              </a:bodyPr>
              <a:lstStyle/>
              <a:p>
                <a:r>
                  <a:rPr lang="zh-CN" altLang="en-US" sz="2000" smtClean="0"/>
                  <a:t>        对应图上的特征信号</a:t>
                </a:r>
                <a14:m>
                  <m:oMath xmlns:m="http://schemas.openxmlformats.org/officeDocument/2006/math">
                    <m:r>
                      <a:rPr lang="en-US" altLang="zh-CN" sz="2000" b="0" i="1" smtClean="0">
                        <a:latin typeface="Cambria Math" panose="02040503050406030204"/>
                      </a:rPr>
                      <m:t>𝑥</m:t>
                    </m:r>
                    <m:r>
                      <a:rPr lang="en-US" altLang="zh-CN" sz="2000" b="0" i="1" smtClean="0">
                        <a:latin typeface="Cambria Math" panose="02040503050406030204"/>
                        <a:ea typeface="Cambria Math" panose="02040503050406030204"/>
                      </a:rPr>
                      <m:t>∈</m:t>
                    </m:r>
                    <m:sSup>
                      <m:sSupPr>
                        <m:ctrlPr>
                          <a:rPr lang="en-US" altLang="zh-CN" sz="2000" b="0" i="1" smtClean="0">
                            <a:latin typeface="Cambria Math" panose="02040503050406030204"/>
                            <a:ea typeface="Cambria Math" panose="02040503050406030204"/>
                          </a:rPr>
                        </m:ctrlPr>
                      </m:sSupPr>
                      <m:e>
                        <m:r>
                          <a:rPr lang="en-US" altLang="zh-CN" sz="2000" b="0" i="1" smtClean="0">
                            <a:latin typeface="Cambria Math" panose="02040503050406030204"/>
                            <a:ea typeface="Cambria Math" panose="02040503050406030204"/>
                          </a:rPr>
                          <m:t>𝑅</m:t>
                        </m:r>
                      </m:e>
                      <m:sup>
                        <m:r>
                          <a:rPr lang="en-US" altLang="zh-CN" sz="2000" b="0" i="1" smtClean="0">
                            <a:latin typeface="Cambria Math" panose="02040503050406030204"/>
                            <a:ea typeface="Cambria Math" panose="02040503050406030204"/>
                          </a:rPr>
                          <m:t>𝑛</m:t>
                        </m:r>
                      </m:sup>
                    </m:sSup>
                    <m:r>
                      <a:rPr lang="en-US" altLang="zh-CN" sz="2000" b="0" i="1" smtClean="0">
                        <a:latin typeface="Cambria Math" panose="02040503050406030204"/>
                        <a:ea typeface="Cambria Math" panose="02040503050406030204"/>
                      </a:rPr>
                      <m:t>,</m:t>
                    </m:r>
                  </m:oMath>
                </a14:m>
                <a:r>
                  <a:rPr lang="zh-CN" altLang="en-US" sz="2000" smtClean="0"/>
                  <a:t>如果要进行有个傅里叶变换，很自然的我们能想到我们也要找到一组正交基，通过这组正交基的线性组合来表达图上的特征信号</a:t>
                </a:r>
                <a14:m>
                  <m:oMath xmlns:m="http://schemas.openxmlformats.org/officeDocument/2006/math">
                    <m:r>
                      <a:rPr lang="en-US" altLang="zh-CN" sz="2000" b="0" i="1" smtClean="0">
                        <a:latin typeface="Cambria Math" panose="02040503050406030204"/>
                      </a:rPr>
                      <m:t>𝑥</m:t>
                    </m:r>
                    <m:r>
                      <a:rPr lang="en-US" altLang="zh-CN" sz="2000" b="0" i="1" smtClean="0">
                        <a:latin typeface="Cambria Math" panose="02040503050406030204"/>
                        <a:ea typeface="Cambria Math" panose="02040503050406030204"/>
                      </a:rPr>
                      <m:t>∈</m:t>
                    </m:r>
                    <m:sSup>
                      <m:sSupPr>
                        <m:ctrlPr>
                          <a:rPr lang="en-US" altLang="zh-CN" sz="2000" b="0" i="1" smtClean="0">
                            <a:latin typeface="Cambria Math" panose="02040503050406030204"/>
                            <a:ea typeface="Cambria Math" panose="02040503050406030204"/>
                          </a:rPr>
                        </m:ctrlPr>
                      </m:sSupPr>
                      <m:e>
                        <m:r>
                          <a:rPr lang="en-US" altLang="zh-CN" sz="2000" b="0" i="1" smtClean="0">
                            <a:latin typeface="Cambria Math" panose="02040503050406030204"/>
                            <a:ea typeface="Cambria Math" panose="02040503050406030204"/>
                          </a:rPr>
                          <m:t>𝑅</m:t>
                        </m:r>
                      </m:e>
                      <m:sup>
                        <m:r>
                          <a:rPr lang="en-US" altLang="zh-CN" sz="2000" b="0" i="1" smtClean="0">
                            <a:latin typeface="Cambria Math" panose="02040503050406030204"/>
                            <a:ea typeface="Cambria Math" panose="02040503050406030204"/>
                          </a:rPr>
                          <m:t>𝑛</m:t>
                        </m:r>
                      </m:sup>
                    </m:sSup>
                    <m:r>
                      <a:rPr lang="zh-CN" altLang="en-US" sz="2000" b="0" i="1" smtClean="0">
                        <a:latin typeface="Cambria Math" panose="02040503050406030204"/>
                        <a:ea typeface="Cambria Math" panose="02040503050406030204"/>
                      </a:rPr>
                      <m:t>。</m:t>
                    </m:r>
                  </m:oMath>
                </a14:m>
                <a:endParaRPr lang="zh-CN" altLang="en-US" sz="2000"/>
              </a:p>
            </p:txBody>
          </p:sp>
        </mc:Choice>
        <mc:Fallback>
          <p:sp>
            <p:nvSpPr>
              <p:cNvPr id="5" name="TextBox 4"/>
              <p:cNvSpPr txBox="1">
                <a:spLocks noRot="1" noChangeAspect="1" noMove="1" noResize="1" noEditPoints="1" noAdjustHandles="1" noChangeArrowheads="1" noChangeShapeType="1" noTextEdit="1"/>
              </p:cNvSpPr>
              <p:nvPr/>
            </p:nvSpPr>
            <p:spPr>
              <a:xfrm>
                <a:off x="627063" y="4460809"/>
                <a:ext cx="10886738" cy="707886"/>
              </a:xfrm>
              <a:prstGeom prst="rect">
                <a:avLst/>
              </a:prstGeom>
              <a:blipFill rotWithShape="1">
                <a:blip r:embed="rId2"/>
                <a:stretch>
                  <a:fillRect l="-3" t="-80" r="6" b="61"/>
                </a:stretch>
              </a:blipFill>
            </p:spPr>
            <p:txBody>
              <a:bodyPr/>
              <a:lstStyle/>
              <a:p>
                <a:r>
                  <a:rPr lang="zh-CN" altLang="en-US">
                    <a:noFill/>
                  </a:rPr>
                  <a:t> </a:t>
                </a:r>
              </a:p>
            </p:txBody>
          </p:sp>
        </mc:Fallback>
      </mc:AlternateContent>
      <p:sp>
        <p:nvSpPr>
          <p:cNvPr id="7" name="右箭头 6"/>
          <p:cNvSpPr/>
          <p:nvPr/>
        </p:nvSpPr>
        <p:spPr>
          <a:xfrm>
            <a:off x="806823" y="2608834"/>
            <a:ext cx="333487" cy="254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806823" y="4560182"/>
            <a:ext cx="333487" cy="254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非欧式空间</a:t>
            </a:r>
            <a:endParaRPr lang="zh-CN" altLang="en-US" dirty="0">
              <a:latin typeface="+mn-lt"/>
              <a:ea typeface="+mn-ea"/>
              <a:cs typeface="+mn-ea"/>
              <a:sym typeface="+mn-lt"/>
            </a:endParaRPr>
          </a:p>
        </p:txBody>
      </p:sp>
      <p:sp>
        <p:nvSpPr>
          <p:cNvPr id="12291" name="TextBox 8"/>
          <p:cNvSpPr txBox="1">
            <a:spLocks noChangeArrowheads="1"/>
          </p:cNvSpPr>
          <p:nvPr/>
        </p:nvSpPr>
        <p:spPr bwMode="auto">
          <a:xfrm>
            <a:off x="1076325" y="699939"/>
            <a:ext cx="101219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FF0000"/>
              </a:solidFill>
              <a:ea typeface="微软雅黑" panose="020B0503020204020204" pitchFamily="34" charset="-122"/>
            </a:endParaRPr>
          </a:p>
          <a:p>
            <a:pPr eaLnBrk="1" hangingPunct="1"/>
            <a:r>
              <a:rPr lang="zh-CN" altLang="en-US" sz="2400" smtClean="0">
                <a:solidFill>
                  <a:srgbClr val="C00000"/>
                </a:solidFill>
                <a:ea typeface="微软雅黑" panose="020B0503020204020204" pitchFamily="34" charset="-122"/>
              </a:rPr>
              <a:t>非欧氏数据</a:t>
            </a:r>
            <a:r>
              <a:rPr lang="zh-CN" altLang="en-US" sz="2400">
                <a:ea typeface="微软雅黑" panose="020B0503020204020204" pitchFamily="34" charset="-122"/>
              </a:rPr>
              <a:t>：其是一类不具有</a:t>
            </a:r>
            <a:r>
              <a:rPr lang="zh-CN" altLang="en-US" sz="2400" b="1">
                <a:solidFill>
                  <a:srgbClr val="FF0000"/>
                </a:solidFill>
                <a:ea typeface="微软雅黑" panose="020B0503020204020204" pitchFamily="34" charset="-122"/>
              </a:rPr>
              <a:t>平移不变性</a:t>
            </a:r>
            <a:r>
              <a:rPr lang="zh-CN" altLang="en-US" sz="2400">
                <a:ea typeface="微软雅黑" panose="020B0503020204020204" pitchFamily="34" charset="-122"/>
              </a:rPr>
              <a:t>的数据。这类数据的节点往往没有固定的顺序，连接是动态和多模态的</a:t>
            </a:r>
            <a:r>
              <a:rPr lang="zh-CN" altLang="en-US" sz="2400" smtClean="0">
                <a:ea typeface="微软雅黑" panose="020B0503020204020204" pitchFamily="34" charset="-122"/>
              </a:rPr>
              <a:t>。任选其中一个节点</a:t>
            </a:r>
            <a:r>
              <a:rPr lang="zh-CN" altLang="en-US" sz="2400">
                <a:ea typeface="微软雅黑" panose="020B0503020204020204" pitchFamily="34" charset="-122"/>
              </a:rPr>
              <a:t>，其邻居节点的数量可能不同。常见的这类数据有知识图谱，社交网络，化学分子结构等等，它们都可以用表现能力很强的图结构来表示。</a:t>
            </a:r>
            <a:endParaRPr lang="zh-CN" altLang="en-US" sz="2400">
              <a:ea typeface="微软雅黑" panose="020B0503020204020204" pitchFamily="34" charset="-122"/>
            </a:endParaRPr>
          </a:p>
        </p:txBody>
      </p:sp>
      <p:pic>
        <p:nvPicPr>
          <p:cNvPr id="1229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5125" y="2778125"/>
            <a:ext cx="8659813"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图上的傅里叶变换</a:t>
            </a:r>
            <a:endParaRPr lang="zh-CN" altLang="en-US" sz="2400" b="1">
              <a:solidFill>
                <a:srgbClr val="FF0000"/>
              </a:solidFill>
              <a:ea typeface="微软雅黑" panose="020B0503020204020204" pitchFamily="34" charset="-122"/>
            </a:endParaRPr>
          </a:p>
        </p:txBody>
      </p:sp>
      <p:sp>
        <p:nvSpPr>
          <p:cNvPr id="2" name="TextBox 1"/>
          <p:cNvSpPr txBox="1"/>
          <p:nvPr/>
        </p:nvSpPr>
        <p:spPr>
          <a:xfrm>
            <a:off x="-278335" y="1447337"/>
            <a:ext cx="10896917" cy="461665"/>
          </a:xfrm>
          <a:prstGeom prst="rect">
            <a:avLst/>
          </a:prstGeom>
          <a:noFill/>
        </p:spPr>
        <p:txBody>
          <a:bodyPr wrap="square" rtlCol="0">
            <a:spAutoFit/>
          </a:bodyPr>
          <a:lstStyle/>
          <a:p>
            <a:r>
              <a:rPr lang="zh-CN" altLang="en-US" sz="2400" b="1" smtClean="0"/>
              <a:t>、</a:t>
            </a:r>
            <a:r>
              <a:rPr lang="en-US" altLang="zh-CN" sz="2400" b="1" smtClean="0"/>
              <a:t>	</a:t>
            </a:r>
            <a:r>
              <a:rPr lang="zh-CN" altLang="en-US" sz="2400" b="1" smtClean="0"/>
              <a:t>特征向量基的性质</a:t>
            </a:r>
            <a:endParaRPr lang="zh-CN" altLang="en-US" sz="2400" b="1"/>
          </a:p>
        </p:txBody>
      </p:sp>
      <p:sp>
        <p:nvSpPr>
          <p:cNvPr id="5" name="TextBox 4"/>
          <p:cNvSpPr txBox="1"/>
          <p:nvPr/>
        </p:nvSpPr>
        <p:spPr>
          <a:xfrm>
            <a:off x="627063" y="2051097"/>
            <a:ext cx="10886738" cy="3724096"/>
          </a:xfrm>
          <a:prstGeom prst="rect">
            <a:avLst/>
          </a:prstGeom>
          <a:noFill/>
        </p:spPr>
        <p:txBody>
          <a:bodyPr wrap="square" rtlCol="0">
            <a:spAutoFit/>
          </a:bodyPr>
          <a:lstStyle/>
          <a:p>
            <a:r>
              <a:rPr lang="zh-CN" altLang="en-US" sz="2800" b="1" smtClean="0">
                <a:solidFill>
                  <a:srgbClr val="FF0000"/>
                </a:solidFill>
              </a:rPr>
              <a:t>拉普拉斯矩阵的特征值担任了和频率类似的位置</a:t>
            </a:r>
            <a:endParaRPr lang="en-US" altLang="zh-CN" sz="2800" b="1" smtClean="0">
              <a:solidFill>
                <a:srgbClr val="FF0000"/>
              </a:solidFill>
            </a:endParaRPr>
          </a:p>
          <a:p>
            <a:r>
              <a:rPr lang="en-US" altLang="zh-CN" sz="2400"/>
              <a:t> </a:t>
            </a:r>
            <a:r>
              <a:rPr lang="en-US" altLang="zh-CN" sz="2400" smtClean="0"/>
              <a:t>       </a:t>
            </a:r>
            <a:r>
              <a:rPr lang="zh-CN" altLang="en-US" sz="2400" smtClean="0"/>
              <a:t>拉普拉斯的特征值都是非负的。且最小特征值为</a:t>
            </a:r>
            <a:r>
              <a:rPr lang="en-US" altLang="zh-CN" sz="2400" smtClean="0"/>
              <a:t>0.</a:t>
            </a:r>
            <a:r>
              <a:rPr lang="zh-CN" altLang="en-US" sz="2400" smtClean="0"/>
              <a:t>类似于经典傅里叶变换中的常数值</a:t>
            </a:r>
            <a:r>
              <a:rPr lang="en-US" altLang="zh-CN" sz="2400" smtClean="0"/>
              <a:t>(</a:t>
            </a:r>
            <a:r>
              <a:rPr lang="zh-CN" altLang="en-US" sz="2400" smtClean="0"/>
              <a:t>可视为频率为</a:t>
            </a:r>
            <a:r>
              <a:rPr lang="en-US" altLang="zh-CN" sz="2400" smtClean="0"/>
              <a:t>0</a:t>
            </a:r>
            <a:r>
              <a:rPr lang="zh-CN" altLang="en-US" sz="2400" smtClean="0"/>
              <a:t>）</a:t>
            </a:r>
            <a:endParaRPr lang="en-US" altLang="zh-CN" sz="2400" smtClean="0"/>
          </a:p>
          <a:p>
            <a:endParaRPr lang="en-US" altLang="zh-CN" sz="2000" b="1" smtClean="0"/>
          </a:p>
          <a:p>
            <a:endParaRPr lang="en-US" altLang="zh-CN" sz="2000" b="1"/>
          </a:p>
          <a:p>
            <a:endParaRPr lang="en-US" altLang="zh-CN" sz="2000" b="1"/>
          </a:p>
          <a:p>
            <a:r>
              <a:rPr lang="zh-CN" altLang="en-US" sz="2800" b="1" smtClean="0">
                <a:solidFill>
                  <a:srgbClr val="FF0000"/>
                </a:solidFill>
              </a:rPr>
              <a:t>拉普拉斯矩阵的特征向量担任了基函数的位置</a:t>
            </a:r>
            <a:endParaRPr lang="en-US" altLang="zh-CN" sz="2800" b="1" smtClean="0">
              <a:solidFill>
                <a:srgbClr val="FF0000"/>
              </a:solidFill>
            </a:endParaRPr>
          </a:p>
          <a:p>
            <a:r>
              <a:rPr lang="en-US" altLang="zh-CN" sz="2000"/>
              <a:t>	</a:t>
            </a:r>
            <a:r>
              <a:rPr lang="en-US" altLang="zh-CN" sz="2400" smtClean="0"/>
              <a:t>0</a:t>
            </a:r>
            <a:r>
              <a:rPr lang="zh-CN" altLang="en-US" sz="2400" smtClean="0"/>
              <a:t>特征值对应一个常数特征向量，这个和经典傅里叶变换中的常数项类似。</a:t>
            </a:r>
            <a:endParaRPr lang="en-US" altLang="zh-CN" sz="2400" smtClean="0"/>
          </a:p>
          <a:p>
            <a:r>
              <a:rPr lang="en-US" altLang="zh-CN" sz="2400"/>
              <a:t> </a:t>
            </a:r>
            <a:r>
              <a:rPr lang="en-US" altLang="zh-CN" sz="2400" smtClean="0"/>
              <a:t>        </a:t>
            </a:r>
            <a:r>
              <a:rPr lang="zh-CN" altLang="en-US" sz="2400" smtClean="0"/>
              <a:t>低特征值对应的特征向量比较平滑，高特征值对应的特征向量变换比较</a:t>
            </a:r>
            <a:r>
              <a:rPr lang="zh-CN" altLang="en-US" sz="2400"/>
              <a:t>大</a:t>
            </a:r>
            <a:r>
              <a:rPr lang="zh-CN" altLang="en-US" sz="2400" smtClean="0"/>
              <a:t>。两者对应于低频基函数和高频基函数。</a:t>
            </a:r>
            <a:endParaRPr lang="zh-CN" altLang="en-US" sz="2400"/>
          </a:p>
        </p:txBody>
      </p:sp>
      <p:sp>
        <p:nvSpPr>
          <p:cNvPr id="3" name="右箭头 2"/>
          <p:cNvSpPr/>
          <p:nvPr/>
        </p:nvSpPr>
        <p:spPr>
          <a:xfrm>
            <a:off x="854015" y="2587925"/>
            <a:ext cx="414068"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877018" y="4664016"/>
            <a:ext cx="414068"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894880" y="5042461"/>
            <a:ext cx="414068"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图上的傅里叶变换</a:t>
            </a:r>
            <a:endParaRPr lang="zh-CN" altLang="en-US" sz="2400" b="1">
              <a:solidFill>
                <a:srgbClr val="FF0000"/>
              </a:solidFill>
              <a:ea typeface="微软雅黑" panose="020B0503020204020204" pitchFamily="34" charset="-122"/>
            </a:endParaRPr>
          </a:p>
        </p:txBody>
      </p:sp>
      <p:sp>
        <p:nvSpPr>
          <p:cNvPr id="4" name="TextBox 3"/>
          <p:cNvSpPr txBox="1">
            <a:spLocks noRot="1" noChangeAspect="1" noMove="1" noResize="1" noEditPoints="1" noAdjustHandles="1" noChangeArrowheads="1" noChangeShapeType="1" noTextEdit="1"/>
          </p:cNvSpPr>
          <p:nvPr/>
        </p:nvSpPr>
        <p:spPr>
          <a:xfrm>
            <a:off x="711190" y="1452282"/>
            <a:ext cx="10650071" cy="1021177"/>
          </a:xfrm>
          <a:prstGeom prst="rect">
            <a:avLst/>
          </a:prstGeom>
          <a:blipFill rotWithShape="1">
            <a:blip r:embed="rId1"/>
            <a:stretch>
              <a:fillRect l="-630" t="-2976" r="-572" b="-9524"/>
            </a:stretch>
          </a:blipFill>
        </p:spPr>
        <p:txBody>
          <a:bodyPr/>
          <a:lstStyle/>
          <a:p>
            <a:r>
              <a:rPr lang="zh-CN" altLang="en-US">
                <a:noFill/>
              </a:rPr>
              <a:t> </a:t>
            </a:r>
            <a:endParaRPr lang="zh-CN" altLang="en-US">
              <a:noFill/>
            </a:endParaRPr>
          </a:p>
        </p:txBody>
      </p:sp>
      <p:sp>
        <p:nvSpPr>
          <p:cNvPr id="59397" name="TextBox 1"/>
          <p:cNvSpPr txBox="1">
            <a:spLocks noChangeArrowheads="1"/>
          </p:cNvSpPr>
          <p:nvPr/>
        </p:nvSpPr>
        <p:spPr bwMode="auto">
          <a:xfrm>
            <a:off x="636588" y="2845814"/>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图上的傅里叶基</a:t>
            </a:r>
            <a:endParaRPr lang="zh-CN" altLang="en-US" sz="2000" b="1"/>
          </a:p>
        </p:txBody>
      </p:sp>
      <p:sp>
        <p:nvSpPr>
          <p:cNvPr id="3" name="TextBox 2"/>
          <p:cNvSpPr txBox="1">
            <a:spLocks noRot="1" noChangeAspect="1" noMove="1" noResize="1" noEditPoints="1" noAdjustHandles="1" noChangeArrowheads="1" noChangeShapeType="1" noTextEdit="1"/>
          </p:cNvSpPr>
          <p:nvPr/>
        </p:nvSpPr>
        <p:spPr>
          <a:xfrm>
            <a:off x="626316" y="3614569"/>
            <a:ext cx="10819820" cy="460254"/>
          </a:xfrm>
          <a:prstGeom prst="rect">
            <a:avLst/>
          </a:prstGeom>
          <a:blipFill rotWithShape="1">
            <a:blip r:embed="rId2"/>
            <a:stretch>
              <a:fillRect l="-507" t="-8000" b="-4000"/>
            </a:stretch>
          </a:blipFill>
        </p:spPr>
        <p:txBody>
          <a:bodyPr/>
          <a:lstStyle/>
          <a:p>
            <a:r>
              <a:rPr lang="zh-CN" altLang="en-US">
                <a:noFill/>
              </a:rPr>
              <a:t> </a:t>
            </a:r>
            <a:endParaRPr lang="zh-CN" altLang="en-US">
              <a:noFill/>
            </a:endParaRPr>
          </a:p>
        </p:txBody>
      </p:sp>
      <p:sp>
        <p:nvSpPr>
          <p:cNvPr id="59399" name="TextBox 6"/>
          <p:cNvSpPr txBox="1">
            <a:spLocks noChangeArrowheads="1"/>
          </p:cNvSpPr>
          <p:nvPr/>
        </p:nvSpPr>
        <p:spPr bwMode="auto">
          <a:xfrm>
            <a:off x="636588" y="4227513"/>
            <a:ext cx="1082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图上的拉普拉斯矩阵可以被正交化为</a:t>
            </a:r>
            <a:endParaRPr lang="zh-CN" altLang="en-US"/>
          </a:p>
        </p:txBody>
      </p:sp>
      <p:pic>
        <p:nvPicPr>
          <p:cNvPr id="594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763" y="4670425"/>
            <a:ext cx="191611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a:spLocks noRot="1" noChangeAspect="1" noMove="1" noResize="1" noEditPoints="1" noAdjustHandles="1" noChangeArrowheads="1" noChangeShapeType="1" noTextEdit="1"/>
          </p:cNvSpPr>
          <p:nvPr/>
        </p:nvSpPr>
        <p:spPr>
          <a:xfrm>
            <a:off x="3187849" y="5574247"/>
            <a:ext cx="9004151" cy="369332"/>
          </a:xfrm>
          <a:prstGeom prst="rect">
            <a:avLst/>
          </a:prstGeom>
          <a:blipFill rotWithShape="1">
            <a:blip r:embed="rId4"/>
            <a:stretch>
              <a:fillRect l="-609" t="-11475" b="-26230"/>
            </a:stretch>
          </a:blipFill>
        </p:spPr>
        <p:txBody>
          <a:bodyPr/>
          <a:lstStyle/>
          <a:p>
            <a:r>
              <a:rPr lang="zh-CN" altLang="en-US" sz="2000">
                <a:noFill/>
              </a:rPr>
              <a:t> </a:t>
            </a:r>
            <a:endParaRPr lang="zh-CN" altLang="en-US" sz="2000">
              <a:noFill/>
            </a:endParaRPr>
          </a:p>
        </p:txBody>
      </p:sp>
    </p:spTree>
  </p:cSld>
  <p:clrMapOvr>
    <a:masterClrMapping/>
  </p:clrMapOvr>
  <p:transition spd="slow" advTm="0">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图上的傅里叶变换</a:t>
            </a:r>
            <a:endParaRPr lang="zh-CN" altLang="en-US" sz="2400" b="1">
              <a:solidFill>
                <a:srgbClr val="FF0000"/>
              </a:solidFill>
              <a:ea typeface="微软雅黑" panose="020B0503020204020204" pitchFamily="34" charset="-122"/>
            </a:endParaRPr>
          </a:p>
        </p:txBody>
      </p:sp>
      <p:sp>
        <p:nvSpPr>
          <p:cNvPr id="59397" name="TextBox 1"/>
          <p:cNvSpPr txBox="1">
            <a:spLocks noChangeArrowheads="1"/>
          </p:cNvSpPr>
          <p:nvPr/>
        </p:nvSpPr>
        <p:spPr bwMode="auto">
          <a:xfrm>
            <a:off x="627063" y="4007200"/>
            <a:ext cx="8109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smtClean="0">
                <a:solidFill>
                  <a:srgbClr val="FF0000"/>
                </a:solidFill>
              </a:rPr>
              <a:t>则图上的傅里叶变换为</a:t>
            </a:r>
            <a:endParaRPr lang="zh-CN" altLang="en-US" sz="2800" b="1">
              <a:solidFill>
                <a:srgbClr val="FF0000"/>
              </a:solidFill>
            </a:endParaRPr>
          </a:p>
        </p:txBody>
      </p:sp>
      <mc:AlternateContent xmlns:mc="http://schemas.openxmlformats.org/markup-compatibility/2006">
        <mc:Choice xmlns:a14="http://schemas.microsoft.com/office/drawing/2010/main" Requires="a14">
          <p:sp>
            <p:nvSpPr>
              <p:cNvPr id="59399" name="TextBox 6"/>
              <p:cNvSpPr txBox="1">
                <a:spLocks noChangeArrowheads="1"/>
              </p:cNvSpPr>
              <p:nvPr/>
            </p:nvSpPr>
            <p:spPr bwMode="auto">
              <a:xfrm>
                <a:off x="627063" y="4538887"/>
                <a:ext cx="10820400" cy="59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acc>
                        <m:accPr>
                          <m:ctrlPr>
                            <a:rPr lang="en-US" altLang="zh-CN" sz="3200" b="1" i="1" smtClean="0">
                              <a:latin typeface="Cambria Math" panose="02040503050406030204"/>
                            </a:rPr>
                          </m:ctrlPr>
                        </m:accPr>
                        <m:e>
                          <m:r>
                            <a:rPr lang="en-US" altLang="zh-CN" sz="3200" b="1" i="1">
                              <a:latin typeface="Cambria Math" panose="02040503050406030204"/>
                            </a:rPr>
                            <m:t>𝒙</m:t>
                          </m:r>
                        </m:e>
                      </m:acc>
                      <m:r>
                        <a:rPr lang="en-US" altLang="zh-CN" sz="3200" b="1" i="1">
                          <a:latin typeface="Cambria Math" panose="02040503050406030204"/>
                        </a:rPr>
                        <m:t>=</m:t>
                      </m:r>
                      <m:sSup>
                        <m:sSupPr>
                          <m:ctrlPr>
                            <a:rPr lang="en-US" altLang="zh-CN" sz="3200" b="1" i="1" smtClean="0">
                              <a:latin typeface="Cambria Math" panose="02040503050406030204"/>
                            </a:rPr>
                          </m:ctrlPr>
                        </m:sSupPr>
                        <m:e>
                          <m:r>
                            <a:rPr lang="en-US" altLang="zh-CN" sz="3200" b="1" i="1" smtClean="0">
                              <a:latin typeface="Cambria Math" panose="02040503050406030204"/>
                            </a:rPr>
                            <m:t>𝑼</m:t>
                          </m:r>
                        </m:e>
                        <m:sup>
                          <m:r>
                            <a:rPr lang="en-US" altLang="zh-CN" sz="3200" b="1" i="1" smtClean="0">
                              <a:latin typeface="Cambria Math" panose="02040503050406030204"/>
                            </a:rPr>
                            <m:t>𝑻</m:t>
                          </m:r>
                        </m:sup>
                      </m:sSup>
                      <m:r>
                        <a:rPr lang="en-US" altLang="zh-CN" sz="3200" b="1" i="1">
                          <a:latin typeface="Cambria Math" panose="02040503050406030204"/>
                        </a:rPr>
                        <m:t>𝒙</m:t>
                      </m:r>
                    </m:oMath>
                  </m:oMathPara>
                </a14:m>
                <a:endParaRPr lang="zh-CN" altLang="en-US" sz="3200" b="1"/>
              </a:p>
            </p:txBody>
          </p:sp>
        </mc:Choice>
        <mc:Fallback>
          <p:sp>
            <p:nvSpPr>
              <p:cNvPr id="59399" name="TextBox 6"/>
              <p:cNvSpPr txBox="1">
                <a:spLocks noRot="1" noChangeAspect="1" noMove="1" noResize="1" noEditPoints="1" noAdjustHandles="1" noChangeArrowheads="1" noChangeShapeType="1" noTextEdit="1"/>
              </p:cNvSpPr>
              <p:nvPr/>
            </p:nvSpPr>
            <p:spPr bwMode="auto">
              <a:xfrm>
                <a:off x="627063" y="4538887"/>
                <a:ext cx="10820400" cy="593624"/>
              </a:xfrm>
              <a:prstGeom prst="rect">
                <a:avLst/>
              </a:prstGeom>
              <a:blipFill rotWithShape="1">
                <a:blip r:embed="rId1"/>
                <a:stretch>
                  <a:fillRect l="-3" t="-91" r="3" b="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TextBox 1"/>
          <p:cNvSpPr txBox="1"/>
          <p:nvPr/>
        </p:nvSpPr>
        <p:spPr>
          <a:xfrm>
            <a:off x="636588" y="1586791"/>
            <a:ext cx="3601925" cy="523220"/>
          </a:xfrm>
          <a:prstGeom prst="rect">
            <a:avLst/>
          </a:prstGeom>
          <a:noFill/>
        </p:spPr>
        <p:txBody>
          <a:bodyPr wrap="square" rtlCol="0">
            <a:spAutoFit/>
          </a:bodyPr>
          <a:lstStyle/>
          <a:p>
            <a:r>
              <a:rPr lang="zh-CN" altLang="en-US" sz="2800" b="1" smtClean="0">
                <a:solidFill>
                  <a:srgbClr val="FF0000"/>
                </a:solidFill>
              </a:rPr>
              <a:t>图上的傅里叶反变换</a:t>
            </a:r>
            <a:endParaRPr lang="zh-CN" altLang="en-US" sz="2800" b="1">
              <a:solidFill>
                <a:srgbClr val="FF0000"/>
              </a:solidFill>
            </a:endParaRPr>
          </a:p>
        </p:txBody>
      </p:sp>
      <mc:AlternateContent xmlns:mc="http://schemas.openxmlformats.org/markup-compatibility/2006">
        <mc:Choice xmlns:a14="http://schemas.microsoft.com/office/drawing/2010/main" Requires="a14">
          <p:sp>
            <p:nvSpPr>
              <p:cNvPr id="5" name="TextBox 4"/>
              <p:cNvSpPr txBox="1"/>
              <p:nvPr/>
            </p:nvSpPr>
            <p:spPr>
              <a:xfrm>
                <a:off x="731704" y="2191579"/>
                <a:ext cx="11115408" cy="830997"/>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a:rPr>
                      <m:t>𝑥</m:t>
                    </m:r>
                    <m:r>
                      <a:rPr lang="en-US" altLang="zh-CN" sz="2400" b="0" i="1" smtClean="0">
                        <a:latin typeface="Cambria Math" panose="02040503050406030204"/>
                      </a:rPr>
                      <m:t>=</m:t>
                    </m:r>
                    <m:r>
                      <a:rPr lang="en-US" altLang="zh-CN" sz="2400" b="0" i="1" smtClean="0">
                        <a:latin typeface="Cambria Math" panose="02040503050406030204"/>
                      </a:rPr>
                      <m:t>𝑈</m:t>
                    </m:r>
                    <m:acc>
                      <m:accPr>
                        <m:ctrlPr>
                          <a:rPr lang="en-US" altLang="zh-CN" sz="2400" b="0" i="1" smtClean="0">
                            <a:latin typeface="Cambria Math" panose="02040503050406030204"/>
                          </a:rPr>
                        </m:ctrlPr>
                      </m:accPr>
                      <m:e>
                        <m:r>
                          <a:rPr lang="en-US" altLang="zh-CN" sz="2400" b="0" i="1" smtClean="0">
                            <a:latin typeface="Cambria Math" panose="02040503050406030204"/>
                          </a:rPr>
                          <m:t>𝑥</m:t>
                        </m:r>
                      </m:e>
                    </m:acc>
                    <m:r>
                      <a:rPr lang="en-US" altLang="zh-CN" sz="2400" b="0" i="0" smtClean="0">
                        <a:latin typeface="Cambria Math" panose="02040503050406030204"/>
                      </a:rPr>
                      <m:t>  </m:t>
                    </m:r>
                  </m:oMath>
                </a14:m>
                <a:r>
                  <a:rPr lang="zh-CN" altLang="en-US" sz="2400" smtClean="0"/>
                  <a:t>其中</a:t>
                </a:r>
                <a:r>
                  <a:rPr lang="en-US" altLang="zh-CN" sz="2400" smtClean="0"/>
                  <a:t>x</a:t>
                </a:r>
                <a:r>
                  <a:rPr lang="zh-CN" altLang="en-US" sz="2400" smtClean="0"/>
                  <a:t>为结点域上定义的</a:t>
                </a:r>
                <a:r>
                  <a:rPr lang="zh-CN" altLang="en-US" sz="2400"/>
                  <a:t>特征</a:t>
                </a:r>
                <a:r>
                  <a:rPr lang="zh-CN" altLang="en-US" sz="2400" smtClean="0"/>
                  <a:t>信号，且</a:t>
                </a:r>
                <a:r>
                  <a:rPr lang="en-US" altLang="zh-CN" sz="2400" smtClean="0"/>
                  <a:t>x</a:t>
                </a:r>
                <a:r>
                  <a:rPr lang="zh-CN" altLang="en-US" sz="2400" smtClean="0"/>
                  <a:t>为</a:t>
                </a:r>
                <a:r>
                  <a:rPr lang="en-US" altLang="zh-CN" sz="2400" smtClean="0"/>
                  <a:t>n</a:t>
                </a:r>
                <a:r>
                  <a:rPr lang="zh-CN" altLang="en-US" sz="2400" smtClean="0"/>
                  <a:t>维的向量，则可以认为</a:t>
                </a:r>
                <a14:m>
                  <m:oMath xmlns:m="http://schemas.openxmlformats.org/officeDocument/2006/math">
                    <m:acc>
                      <m:accPr>
                        <m:ctrlPr>
                          <a:rPr lang="en-US" altLang="zh-CN" sz="2400" i="1">
                            <a:latin typeface="Cambria Math" panose="02040503050406030204"/>
                          </a:rPr>
                        </m:ctrlPr>
                      </m:accPr>
                      <m:e>
                        <m:r>
                          <a:rPr lang="en-US" altLang="zh-CN" sz="2400" i="1">
                            <a:latin typeface="Cambria Math" panose="02040503050406030204"/>
                          </a:rPr>
                          <m:t>𝑥</m:t>
                        </m:r>
                      </m:e>
                    </m:acc>
                  </m:oMath>
                </a14:m>
                <a:r>
                  <a:rPr lang="zh-CN" altLang="en-US" sz="2400" smtClean="0"/>
                  <a:t>为用图上的基表示</a:t>
                </a:r>
                <a14:m>
                  <m:oMath xmlns:m="http://schemas.openxmlformats.org/officeDocument/2006/math">
                    <m:r>
                      <a:rPr lang="en-US" altLang="zh-CN" sz="2400" i="1">
                        <a:latin typeface="Cambria Math" panose="02040503050406030204"/>
                      </a:rPr>
                      <m:t>𝑥</m:t>
                    </m:r>
                  </m:oMath>
                </a14:m>
                <a:r>
                  <a:rPr lang="zh-CN" altLang="en-US" sz="2400" smtClean="0"/>
                  <a:t>向量时每个基的权重</a:t>
                </a:r>
                <a:endParaRPr lang="zh-CN" altLang="en-US" sz="2400"/>
              </a:p>
            </p:txBody>
          </p:sp>
        </mc:Choice>
        <mc:Fallback>
          <p:sp>
            <p:nvSpPr>
              <p:cNvPr id="5" name="TextBox 4"/>
              <p:cNvSpPr txBox="1">
                <a:spLocks noRot="1" noChangeAspect="1" noMove="1" noResize="1" noEditPoints="1" noAdjustHandles="1" noChangeArrowheads="1" noChangeShapeType="1" noTextEdit="1"/>
              </p:cNvSpPr>
              <p:nvPr/>
            </p:nvSpPr>
            <p:spPr>
              <a:xfrm>
                <a:off x="731704" y="2191579"/>
                <a:ext cx="11115408" cy="830997"/>
              </a:xfrm>
              <a:prstGeom prst="rect">
                <a:avLst/>
              </a:prstGeom>
              <a:blipFill rotWithShape="1">
                <a:blip r:embed="rId2"/>
                <a:stretch>
                  <a:fillRect l="-2" t="-23" r="5" b="74"/>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423" y="1109620"/>
            <a:ext cx="6805689" cy="55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TextBox 2"/>
              <p:cNvSpPr txBox="1"/>
              <p:nvPr/>
            </p:nvSpPr>
            <p:spPr>
              <a:xfrm>
                <a:off x="6037263" y="3389538"/>
                <a:ext cx="5809850" cy="468718"/>
              </a:xfrm>
              <a:prstGeom prst="rect">
                <a:avLst/>
              </a:prstGeom>
              <a:noFill/>
            </p:spPr>
            <p:txBody>
              <a:bodyPr wrap="square" rtlCol="0">
                <a:spAutoFit/>
              </a:bodyPr>
              <a:lstStyle/>
              <a:p>
                <a:r>
                  <a:rPr lang="zh-CN" altLang="en-US" sz="2400" b="1" smtClean="0">
                    <a:solidFill>
                      <a:srgbClr val="FF0000"/>
                    </a:solidFill>
                  </a:rPr>
                  <a:t>假设</a:t>
                </a:r>
                <a14:m>
                  <m:oMath xmlns:m="http://schemas.openxmlformats.org/officeDocument/2006/math">
                    <m:acc>
                      <m:accPr>
                        <m:ctrlPr>
                          <a:rPr lang="en-US" altLang="zh-CN" sz="2400" b="1" i="1">
                            <a:solidFill>
                              <a:srgbClr val="FF0000"/>
                            </a:solidFill>
                            <a:latin typeface="Cambria Math" panose="02040503050406030204"/>
                          </a:rPr>
                        </m:ctrlPr>
                      </m:accPr>
                      <m:e>
                        <m:r>
                          <a:rPr lang="en-US" altLang="zh-CN" sz="2400" b="1" i="1">
                            <a:solidFill>
                              <a:srgbClr val="FF0000"/>
                            </a:solidFill>
                            <a:latin typeface="Cambria Math" panose="02040503050406030204"/>
                          </a:rPr>
                          <m:t>𝒙</m:t>
                        </m:r>
                      </m:e>
                    </m:acc>
                  </m:oMath>
                </a14:m>
                <a:r>
                  <a:rPr lang="en-US" altLang="zh-CN" sz="2400" b="1" smtClean="0">
                    <a:solidFill>
                      <a:srgbClr val="FF0000"/>
                    </a:solidFill>
                  </a:rPr>
                  <a:t>=</a:t>
                </a:r>
                <a14:m>
                  <m:oMath xmlns:m="http://schemas.openxmlformats.org/officeDocument/2006/math">
                    <m:sSup>
                      <m:sSupPr>
                        <m:ctrlPr>
                          <a:rPr lang="en-US" altLang="zh-CN" sz="2400" b="1" i="1" smtClean="0">
                            <a:solidFill>
                              <a:srgbClr val="FF0000"/>
                            </a:solidFill>
                            <a:latin typeface="Cambria Math" panose="02040503050406030204"/>
                          </a:rPr>
                        </m:ctrlPr>
                      </m:sSupPr>
                      <m:e>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𝒂</m:t>
                        </m:r>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𝒃</m:t>
                        </m:r>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𝒄</m:t>
                        </m:r>
                        <m:r>
                          <a:rPr lang="en-US" altLang="zh-CN" sz="2400" b="1" i="1" smtClean="0">
                            <a:solidFill>
                              <a:srgbClr val="FF0000"/>
                            </a:solidFill>
                            <a:latin typeface="Cambria Math" panose="02040503050406030204"/>
                          </a:rPr>
                          <m:t>]</m:t>
                        </m:r>
                      </m:e>
                      <m:sup>
                        <m:r>
                          <a:rPr lang="en-US" altLang="zh-CN" sz="2400" b="1" i="1" smtClean="0">
                            <a:solidFill>
                              <a:srgbClr val="FF0000"/>
                            </a:solidFill>
                            <a:latin typeface="Cambria Math" panose="02040503050406030204"/>
                          </a:rPr>
                          <m:t>𝑻</m:t>
                        </m:r>
                      </m:sup>
                    </m:sSup>
                    <m:r>
                      <a:rPr lang="en-US" altLang="zh-CN" sz="2400" b="1" i="1" smtClean="0">
                        <a:solidFill>
                          <a:srgbClr val="FF0000"/>
                        </a:solidFill>
                        <a:latin typeface="Cambria Math" panose="02040503050406030204"/>
                      </a:rPr>
                      <m:t>,</m:t>
                    </m:r>
                    <m:r>
                      <a:rPr lang="zh-CN" altLang="en-US" sz="2400" b="1" i="1" smtClean="0">
                        <a:solidFill>
                          <a:srgbClr val="FF0000"/>
                        </a:solidFill>
                        <a:latin typeface="Cambria Math" panose="02040503050406030204"/>
                      </a:rPr>
                      <m:t>则</m:t>
                    </m:r>
                    <m:r>
                      <a:rPr lang="en-US" altLang="zh-CN" sz="2400" b="1" i="1" smtClean="0">
                        <a:solidFill>
                          <a:srgbClr val="FF0000"/>
                        </a:solidFill>
                        <a:latin typeface="Cambria Math" panose="02040503050406030204"/>
                      </a:rPr>
                      <m:t>𝒙</m:t>
                    </m:r>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𝒂</m:t>
                    </m:r>
                    <m:sSub>
                      <m:sSubPr>
                        <m:ctrlPr>
                          <a:rPr lang="en-US" altLang="zh-CN" sz="2400" b="1" i="1" smtClean="0">
                            <a:solidFill>
                              <a:srgbClr val="FF0000"/>
                            </a:solidFill>
                            <a:latin typeface="Cambria Math" panose="02040503050406030204"/>
                          </a:rPr>
                        </m:ctrlPr>
                      </m:sSubPr>
                      <m:e>
                        <m:r>
                          <a:rPr lang="en-US" altLang="zh-CN" sz="2400" b="1" i="1" smtClean="0">
                            <a:solidFill>
                              <a:srgbClr val="FF0000"/>
                            </a:solidFill>
                            <a:latin typeface="Cambria Math" panose="02040503050406030204"/>
                          </a:rPr>
                          <m:t>𝒖</m:t>
                        </m:r>
                      </m:e>
                      <m:sub>
                        <m:r>
                          <a:rPr lang="en-US" altLang="zh-CN" sz="2400" b="1" i="1" smtClean="0">
                            <a:solidFill>
                              <a:srgbClr val="FF0000"/>
                            </a:solidFill>
                            <a:latin typeface="Cambria Math" panose="02040503050406030204"/>
                          </a:rPr>
                          <m:t>𝟏</m:t>
                        </m:r>
                      </m:sub>
                    </m:sSub>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𝒃</m:t>
                    </m:r>
                    <m:sSub>
                      <m:sSubPr>
                        <m:ctrlPr>
                          <a:rPr lang="en-US" altLang="zh-CN" sz="2400" b="1" i="1" smtClean="0">
                            <a:solidFill>
                              <a:srgbClr val="FF0000"/>
                            </a:solidFill>
                            <a:latin typeface="Cambria Math" panose="02040503050406030204"/>
                          </a:rPr>
                        </m:ctrlPr>
                      </m:sSubPr>
                      <m:e>
                        <m:r>
                          <a:rPr lang="en-US" altLang="zh-CN" sz="2400" b="1" i="1" smtClean="0">
                            <a:solidFill>
                              <a:srgbClr val="FF0000"/>
                            </a:solidFill>
                            <a:latin typeface="Cambria Math" panose="02040503050406030204"/>
                          </a:rPr>
                          <m:t>𝒖</m:t>
                        </m:r>
                      </m:e>
                      <m:sub>
                        <m:r>
                          <a:rPr lang="en-US" altLang="zh-CN" sz="2400" b="1" i="1" smtClean="0">
                            <a:solidFill>
                              <a:srgbClr val="FF0000"/>
                            </a:solidFill>
                            <a:latin typeface="Cambria Math" panose="02040503050406030204"/>
                          </a:rPr>
                          <m:t>𝟐</m:t>
                        </m:r>
                      </m:sub>
                    </m:sSub>
                    <m:r>
                      <a:rPr lang="en-US" altLang="zh-CN" sz="2400" b="1" i="1" smtClean="0">
                        <a:solidFill>
                          <a:srgbClr val="FF0000"/>
                        </a:solidFill>
                        <a:latin typeface="Cambria Math" panose="02040503050406030204"/>
                      </a:rPr>
                      <m:t>+</m:t>
                    </m:r>
                    <m:r>
                      <a:rPr lang="en-US" altLang="zh-CN" sz="2400" b="1" i="1" smtClean="0">
                        <a:solidFill>
                          <a:srgbClr val="FF0000"/>
                        </a:solidFill>
                        <a:latin typeface="Cambria Math" panose="02040503050406030204"/>
                      </a:rPr>
                      <m:t>𝒄</m:t>
                    </m:r>
                    <m:sSub>
                      <m:sSubPr>
                        <m:ctrlPr>
                          <a:rPr lang="en-US" altLang="zh-CN" sz="2400" b="1" i="1" smtClean="0">
                            <a:solidFill>
                              <a:srgbClr val="FF0000"/>
                            </a:solidFill>
                            <a:latin typeface="Cambria Math" panose="02040503050406030204"/>
                          </a:rPr>
                        </m:ctrlPr>
                      </m:sSubPr>
                      <m:e>
                        <m:r>
                          <a:rPr lang="en-US" altLang="zh-CN" sz="2400" b="1" i="1" smtClean="0">
                            <a:solidFill>
                              <a:srgbClr val="FF0000"/>
                            </a:solidFill>
                            <a:latin typeface="Cambria Math" panose="02040503050406030204"/>
                          </a:rPr>
                          <m:t>𝒖</m:t>
                        </m:r>
                      </m:e>
                      <m:sub>
                        <m:r>
                          <a:rPr lang="en-US" altLang="zh-CN" sz="2400" b="1" i="1" smtClean="0">
                            <a:solidFill>
                              <a:srgbClr val="FF0000"/>
                            </a:solidFill>
                            <a:latin typeface="Cambria Math" panose="02040503050406030204"/>
                          </a:rPr>
                          <m:t>𝟑</m:t>
                        </m:r>
                      </m:sub>
                    </m:sSub>
                  </m:oMath>
                </a14:m>
                <a:endParaRPr lang="zh-CN" altLang="en-US" sz="2400" b="1">
                  <a:solidFill>
                    <a:srgbClr val="FF0000"/>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6037263" y="3389538"/>
                <a:ext cx="5809850" cy="468718"/>
              </a:xfrm>
              <a:prstGeom prst="rect">
                <a:avLst/>
              </a:prstGeom>
              <a:blipFill rotWithShape="1">
                <a:blip r:embed="rId4"/>
                <a:stretch>
                  <a:fillRect l="-5" t="-116" r="10" b="135"/>
                </a:stretch>
              </a:blipFill>
            </p:spPr>
            <p:txBody>
              <a:bodyPr/>
              <a:lstStyle/>
              <a:p>
                <a:r>
                  <a:rPr lang="zh-CN" altLang="en-US">
                    <a:noFill/>
                  </a:rPr>
                  <a:t> </a:t>
                </a:r>
              </a:p>
            </p:txBody>
          </p:sp>
        </mc:Fallback>
      </mc:AlternateContent>
      <p:sp>
        <p:nvSpPr>
          <p:cNvPr id="4" name="矩形 3"/>
          <p:cNvSpPr/>
          <p:nvPr/>
        </p:nvSpPr>
        <p:spPr>
          <a:xfrm>
            <a:off x="5909094" y="3170712"/>
            <a:ext cx="5938018" cy="814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bwMode="auto">
          <a:xfrm>
            <a:off x="731704" y="5562600"/>
            <a:ext cx="111154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ea typeface="微软雅黑" panose="020B0503020204020204" pitchFamily="34" charset="-122"/>
              </a:rPr>
              <a:t>从该定义可以看出，图上的</a:t>
            </a:r>
            <a:r>
              <a:rPr lang="zh-CN" altLang="en-US" sz="2400" b="1" smtClean="0">
                <a:solidFill>
                  <a:srgbClr val="FF0000"/>
                </a:solidFill>
                <a:ea typeface="微软雅黑" panose="020B0503020204020204" pitchFamily="34" charset="-122"/>
              </a:rPr>
              <a:t>傅里叶变换</a:t>
            </a:r>
            <a:r>
              <a:rPr lang="zh-CN" altLang="en-US" sz="2400" b="1" smtClean="0">
                <a:ea typeface="微软雅黑" panose="020B0503020204020204" pitchFamily="34" charset="-122"/>
              </a:rPr>
              <a:t>将输入的图信号投影到正交空间，而这个正交空间的</a:t>
            </a:r>
            <a:r>
              <a:rPr lang="zh-CN" altLang="en-US" sz="2400" b="1" smtClean="0">
                <a:solidFill>
                  <a:srgbClr val="FF0000"/>
                </a:solidFill>
                <a:ea typeface="微软雅黑" panose="020B0503020204020204" pitchFamily="34" charset="-122"/>
              </a:rPr>
              <a:t>基（</a:t>
            </a:r>
            <a:r>
              <a:rPr lang="en-US" altLang="zh-CN" sz="2400" b="1" smtClean="0">
                <a:solidFill>
                  <a:srgbClr val="FF0000"/>
                </a:solidFill>
                <a:ea typeface="微软雅黑" panose="020B0503020204020204" pitchFamily="34" charset="-122"/>
              </a:rPr>
              <a:t>base</a:t>
            </a:r>
            <a:r>
              <a:rPr lang="zh-CN" altLang="en-US" sz="2400" b="1" smtClean="0">
                <a:solidFill>
                  <a:srgbClr val="FF0000"/>
                </a:solidFill>
                <a:ea typeface="微软雅黑" panose="020B0503020204020204" pitchFamily="34" charset="-122"/>
              </a:rPr>
              <a:t>）</a:t>
            </a:r>
            <a:r>
              <a:rPr lang="zh-CN" altLang="en-US" sz="2400" b="1" smtClean="0">
                <a:ea typeface="微软雅黑" panose="020B0503020204020204" pitchFamily="34" charset="-122"/>
              </a:rPr>
              <a:t>则是由</a:t>
            </a:r>
            <a:r>
              <a:rPr lang="zh-CN" altLang="en-US" sz="2400" b="1" smtClean="0">
                <a:solidFill>
                  <a:srgbClr val="FF0000"/>
                </a:solidFill>
                <a:ea typeface="微软雅黑" panose="020B0503020204020204" pitchFamily="34" charset="-122"/>
              </a:rPr>
              <a:t>正则化图拉普拉斯</a:t>
            </a:r>
            <a:r>
              <a:rPr lang="zh-CN" altLang="en-US" sz="2400" b="1" smtClean="0">
                <a:ea typeface="微软雅黑" panose="020B0503020204020204" pitchFamily="34" charset="-122"/>
              </a:rPr>
              <a:t>的特征向量构成）</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图上的傅里叶变换</a:t>
            </a:r>
            <a:endParaRPr lang="zh-CN" altLang="en-US" sz="2400" b="1">
              <a:solidFill>
                <a:srgbClr val="FF0000"/>
              </a:solidFill>
              <a:ea typeface="微软雅黑" panose="020B0503020204020204" pitchFamily="34" charset="-122"/>
            </a:endParaRPr>
          </a:p>
        </p:txBody>
      </p:sp>
      <p:sp>
        <p:nvSpPr>
          <p:cNvPr id="2" name="TextBox 1"/>
          <p:cNvSpPr txBox="1"/>
          <p:nvPr/>
        </p:nvSpPr>
        <p:spPr>
          <a:xfrm>
            <a:off x="636587" y="1586791"/>
            <a:ext cx="5549059" cy="523220"/>
          </a:xfrm>
          <a:prstGeom prst="rect">
            <a:avLst/>
          </a:prstGeom>
          <a:noFill/>
        </p:spPr>
        <p:txBody>
          <a:bodyPr wrap="square" rtlCol="0">
            <a:spAutoFit/>
          </a:bodyPr>
          <a:lstStyle/>
          <a:p>
            <a:r>
              <a:rPr lang="zh-CN" altLang="en-US" sz="2800" b="1" smtClean="0"/>
              <a:t>图上的对</a:t>
            </a:r>
            <a:r>
              <a:rPr lang="en-US" altLang="zh-CN" sz="2800" b="1" smtClean="0"/>
              <a:t>x</a:t>
            </a:r>
            <a:r>
              <a:rPr lang="zh-CN" altLang="en-US" sz="2800" b="1" smtClean="0"/>
              <a:t>信号的傅里叶变换</a:t>
            </a:r>
            <a:endParaRPr lang="zh-CN" altLang="en-US" sz="2800" b="1"/>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6592" y="2110011"/>
            <a:ext cx="4877277" cy="2286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1" name="TextBox 6"/>
              <p:cNvSpPr txBox="1">
                <a:spLocks noChangeArrowheads="1"/>
              </p:cNvSpPr>
              <p:nvPr/>
            </p:nvSpPr>
            <p:spPr bwMode="auto">
              <a:xfrm>
                <a:off x="1993587" y="1614298"/>
                <a:ext cx="8603288"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acc>
                        <m:accPr>
                          <m:ctrlPr>
                            <a:rPr lang="en-US" altLang="zh-CN" sz="2400" b="1" i="1" smtClean="0">
                              <a:latin typeface="Cambria Math" panose="02040503050406030204"/>
                            </a:rPr>
                          </m:ctrlPr>
                        </m:accPr>
                        <m:e>
                          <m:r>
                            <a:rPr lang="en-US" altLang="zh-CN" sz="2400" b="1" i="1">
                              <a:latin typeface="Cambria Math" panose="02040503050406030204"/>
                            </a:rPr>
                            <m:t>𝒙</m:t>
                          </m:r>
                        </m:e>
                      </m:acc>
                      <m:r>
                        <a:rPr lang="en-US" altLang="zh-CN" sz="2400" b="1" i="1">
                          <a:latin typeface="Cambria Math" panose="02040503050406030204"/>
                        </a:rPr>
                        <m:t>=</m:t>
                      </m:r>
                      <m:sSup>
                        <m:sSupPr>
                          <m:ctrlPr>
                            <a:rPr lang="en-US" altLang="zh-CN" sz="2400" b="1" i="1" smtClean="0">
                              <a:latin typeface="Cambria Math" panose="02040503050406030204"/>
                            </a:rPr>
                          </m:ctrlPr>
                        </m:sSupPr>
                        <m:e>
                          <m:r>
                            <a:rPr lang="en-US" altLang="zh-CN" sz="2400" b="1" i="1" smtClean="0">
                              <a:latin typeface="Cambria Math" panose="02040503050406030204"/>
                            </a:rPr>
                            <m:t>𝑼</m:t>
                          </m:r>
                        </m:e>
                        <m:sup>
                          <m:r>
                            <a:rPr lang="en-US" altLang="zh-CN" sz="2400" b="1" i="1" smtClean="0">
                              <a:latin typeface="Cambria Math" panose="02040503050406030204"/>
                            </a:rPr>
                            <m:t>𝑻</m:t>
                          </m:r>
                        </m:sup>
                      </m:sSup>
                      <m:r>
                        <a:rPr lang="en-US" altLang="zh-CN" sz="2400" b="1" i="1">
                          <a:latin typeface="Cambria Math" panose="02040503050406030204"/>
                        </a:rPr>
                        <m:t>𝒙</m:t>
                      </m:r>
                    </m:oMath>
                  </m:oMathPara>
                </a14:m>
                <a:endParaRPr lang="zh-CN" altLang="en-US" sz="2400" b="1"/>
              </a:p>
            </p:txBody>
          </p:sp>
        </mc:Choice>
        <mc:Fallback>
          <p:sp>
            <p:nvSpPr>
              <p:cNvPr id="11" name="TextBox 6"/>
              <p:cNvSpPr txBox="1">
                <a:spLocks noRot="1" noChangeAspect="1" noMove="1" noResize="1" noEditPoints="1" noAdjustHandles="1" noChangeArrowheads="1" noChangeShapeType="1" noTextEdit="1"/>
              </p:cNvSpPr>
              <p:nvPr/>
            </p:nvSpPr>
            <p:spPr bwMode="auto">
              <a:xfrm>
                <a:off x="1993587" y="1614298"/>
                <a:ext cx="8603288" cy="468205"/>
              </a:xfrm>
              <a:prstGeom prst="rect">
                <a:avLst/>
              </a:prstGeom>
              <a:blipFill rotWithShape="1">
                <a:blip r:embed="rId2"/>
                <a:stretch>
                  <a:fillRect l="-4" t="-27" r="7" b="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TextBox 5"/>
          <p:cNvSpPr txBox="1"/>
          <p:nvPr/>
        </p:nvSpPr>
        <p:spPr>
          <a:xfrm>
            <a:off x="3646842" y="4399988"/>
            <a:ext cx="1861073" cy="369332"/>
          </a:xfrm>
          <a:prstGeom prst="rect">
            <a:avLst/>
          </a:prstGeom>
          <a:noFill/>
        </p:spPr>
        <p:txBody>
          <a:bodyPr wrap="square" rtlCol="0">
            <a:spAutoFit/>
          </a:bodyPr>
          <a:lstStyle/>
          <a:p>
            <a:r>
              <a:rPr lang="en-US" altLang="zh-CN" smtClean="0"/>
              <a:t>Spectral domain</a:t>
            </a:r>
            <a:endParaRPr lang="zh-CN" altLang="en-US"/>
          </a:p>
        </p:txBody>
      </p:sp>
      <p:sp>
        <p:nvSpPr>
          <p:cNvPr id="13" name="TextBox 12"/>
          <p:cNvSpPr txBox="1"/>
          <p:nvPr/>
        </p:nvSpPr>
        <p:spPr>
          <a:xfrm>
            <a:off x="7392296" y="4446110"/>
            <a:ext cx="1861073" cy="369332"/>
          </a:xfrm>
          <a:prstGeom prst="rect">
            <a:avLst/>
          </a:prstGeom>
          <a:noFill/>
        </p:spPr>
        <p:txBody>
          <a:bodyPr wrap="square" rtlCol="0">
            <a:spAutoFit/>
          </a:bodyPr>
          <a:lstStyle/>
          <a:p>
            <a:r>
              <a:rPr lang="en-US" altLang="zh-CN" smtClean="0"/>
              <a:t>Vertex domain</a:t>
            </a:r>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98" y="4668819"/>
            <a:ext cx="17684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右箭头 6"/>
          <p:cNvSpPr/>
          <p:nvPr/>
        </p:nvSpPr>
        <p:spPr>
          <a:xfrm>
            <a:off x="2378382" y="5346551"/>
            <a:ext cx="957430" cy="516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116" y="4774471"/>
            <a:ext cx="2827337"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306277" y="4889344"/>
            <a:ext cx="1101639" cy="646331"/>
          </a:xfrm>
          <a:prstGeom prst="rect">
            <a:avLst/>
          </a:prstGeom>
          <a:noFill/>
        </p:spPr>
        <p:txBody>
          <a:bodyPr wrap="square" rtlCol="0">
            <a:spAutoFit/>
          </a:bodyPr>
          <a:lstStyle/>
          <a:p>
            <a:r>
              <a:rPr lang="zh-CN" altLang="en-US" b="1" smtClean="0">
                <a:solidFill>
                  <a:srgbClr val="FF0000"/>
                </a:solidFill>
              </a:rPr>
              <a:t>傅里叶变换</a:t>
            </a:r>
            <a:endParaRPr lang="zh-CN" altLang="en-US" b="1">
              <a:solidFill>
                <a:srgbClr val="FF0000"/>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5206" y="2520019"/>
            <a:ext cx="3120743" cy="99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558" y="4446110"/>
            <a:ext cx="2472634" cy="191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下箭头 8"/>
          <p:cNvSpPr/>
          <p:nvPr/>
        </p:nvSpPr>
        <p:spPr>
          <a:xfrm>
            <a:off x="10305826" y="3700631"/>
            <a:ext cx="537882" cy="613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图上的</a:t>
            </a:r>
            <a:r>
              <a:rPr lang="zh-CN" altLang="en-US" sz="2400" b="1" smtClean="0">
                <a:solidFill>
                  <a:srgbClr val="FF0000"/>
                </a:solidFill>
                <a:ea typeface="微软雅黑" panose="020B0503020204020204" pitchFamily="34" charset="-122"/>
              </a:rPr>
              <a:t>傅里叶反变换</a:t>
            </a:r>
            <a:endParaRPr lang="zh-CN" altLang="en-US" sz="2400" b="1">
              <a:solidFill>
                <a:srgbClr val="FF0000"/>
              </a:solidFill>
              <a:ea typeface="微软雅黑" panose="020B0503020204020204" pitchFamily="34" charset="-122"/>
            </a:endParaRPr>
          </a:p>
        </p:txBody>
      </p:sp>
      <p:sp>
        <p:nvSpPr>
          <p:cNvPr id="2" name="TextBox 1"/>
          <p:cNvSpPr txBox="1"/>
          <p:nvPr/>
        </p:nvSpPr>
        <p:spPr>
          <a:xfrm>
            <a:off x="636587" y="1586791"/>
            <a:ext cx="5549059" cy="523220"/>
          </a:xfrm>
          <a:prstGeom prst="rect">
            <a:avLst/>
          </a:prstGeom>
          <a:noFill/>
        </p:spPr>
        <p:txBody>
          <a:bodyPr wrap="square" rtlCol="0">
            <a:spAutoFit/>
          </a:bodyPr>
          <a:lstStyle/>
          <a:p>
            <a:r>
              <a:rPr lang="zh-CN" altLang="en-US" sz="2800" b="1" smtClean="0"/>
              <a:t>图上的对</a:t>
            </a:r>
            <a:r>
              <a:rPr lang="en-US" altLang="zh-CN" sz="2800" b="1" smtClean="0"/>
              <a:t>x</a:t>
            </a:r>
            <a:r>
              <a:rPr lang="zh-CN" altLang="en-US" sz="2800" b="1" smtClean="0"/>
              <a:t>信号的傅里叶反变换</a:t>
            </a:r>
            <a:endParaRPr lang="zh-CN" altLang="en-US" sz="2800" b="1"/>
          </a:p>
        </p:txBody>
      </p:sp>
      <mc:AlternateContent xmlns:mc="http://schemas.openxmlformats.org/markup-compatibility/2006">
        <mc:Choice xmlns:a14="http://schemas.microsoft.com/office/drawing/2010/main" Requires="a14">
          <p:sp>
            <p:nvSpPr>
              <p:cNvPr id="11" name="TextBox 6"/>
              <p:cNvSpPr txBox="1">
                <a:spLocks noChangeArrowheads="1"/>
              </p:cNvSpPr>
              <p:nvPr/>
            </p:nvSpPr>
            <p:spPr bwMode="auto">
              <a:xfrm>
                <a:off x="1993587" y="1614298"/>
                <a:ext cx="8603288"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𝒙</m:t>
                      </m:r>
                      <m:r>
                        <a:rPr lang="en-US" altLang="zh-CN" sz="2400" b="1" i="1">
                          <a:latin typeface="Cambria Math" panose="02040503050406030204"/>
                        </a:rPr>
                        <m:t>=</m:t>
                      </m:r>
                      <m:r>
                        <a:rPr lang="en-US" altLang="zh-CN" sz="2400" b="1" i="1">
                          <a:latin typeface="Cambria Math" panose="02040503050406030204"/>
                        </a:rPr>
                        <m:t>𝑼</m:t>
                      </m:r>
                      <m:acc>
                        <m:accPr>
                          <m:ctrlPr>
                            <a:rPr lang="en-US" altLang="zh-CN" sz="2400" b="1" i="1">
                              <a:latin typeface="Cambria Math" panose="02040503050406030204"/>
                            </a:rPr>
                          </m:ctrlPr>
                        </m:accPr>
                        <m:e>
                          <m:r>
                            <a:rPr lang="en-US" altLang="zh-CN" sz="2400" b="1" i="1">
                              <a:latin typeface="Cambria Math" panose="02040503050406030204"/>
                            </a:rPr>
                            <m:t>𝒙</m:t>
                          </m:r>
                        </m:e>
                      </m:acc>
                    </m:oMath>
                  </m:oMathPara>
                </a14:m>
                <a:endParaRPr lang="zh-CN" altLang="en-US" sz="2400" b="1"/>
              </a:p>
            </p:txBody>
          </p:sp>
        </mc:Choice>
        <mc:Fallback>
          <p:sp>
            <p:nvSpPr>
              <p:cNvPr id="11" name="TextBox 6"/>
              <p:cNvSpPr txBox="1">
                <a:spLocks noRot="1" noChangeAspect="1" noMove="1" noResize="1" noEditPoints="1" noAdjustHandles="1" noChangeArrowheads="1" noChangeShapeType="1" noTextEdit="1"/>
              </p:cNvSpPr>
              <p:nvPr/>
            </p:nvSpPr>
            <p:spPr bwMode="auto">
              <a:xfrm>
                <a:off x="1993587" y="1614298"/>
                <a:ext cx="8603288" cy="468205"/>
              </a:xfrm>
              <a:prstGeom prst="rect">
                <a:avLst/>
              </a:prstGeom>
              <a:blipFill rotWithShape="1">
                <a:blip r:embed="rId1"/>
                <a:stretch>
                  <a:fillRect l="-4" t="-27" r="7" b="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TextBox 5"/>
          <p:cNvSpPr txBox="1"/>
          <p:nvPr/>
        </p:nvSpPr>
        <p:spPr>
          <a:xfrm>
            <a:off x="5636025" y="3974142"/>
            <a:ext cx="1861073" cy="369332"/>
          </a:xfrm>
          <a:prstGeom prst="rect">
            <a:avLst/>
          </a:prstGeom>
          <a:noFill/>
        </p:spPr>
        <p:txBody>
          <a:bodyPr wrap="square" rtlCol="0">
            <a:spAutoFit/>
          </a:bodyPr>
          <a:lstStyle/>
          <a:p>
            <a:r>
              <a:rPr lang="en-US" altLang="zh-CN" smtClean="0"/>
              <a:t>Spectral domain</a:t>
            </a:r>
            <a:endParaRPr lang="zh-CN" altLang="en-US"/>
          </a:p>
        </p:txBody>
      </p:sp>
      <p:sp>
        <p:nvSpPr>
          <p:cNvPr id="13" name="TextBox 12"/>
          <p:cNvSpPr txBox="1"/>
          <p:nvPr/>
        </p:nvSpPr>
        <p:spPr>
          <a:xfrm>
            <a:off x="2857096" y="3944484"/>
            <a:ext cx="1861073" cy="369332"/>
          </a:xfrm>
          <a:prstGeom prst="rect">
            <a:avLst/>
          </a:prstGeom>
          <a:noFill/>
        </p:spPr>
        <p:txBody>
          <a:bodyPr wrap="square" rtlCol="0">
            <a:spAutoFit/>
          </a:bodyPr>
          <a:lstStyle/>
          <a:p>
            <a:r>
              <a:rPr lang="en-US" altLang="zh-CN" smtClean="0"/>
              <a:t>Vertex domain</a:t>
            </a:r>
            <a:endParaRPr lang="zh-CN" altLang="en-US"/>
          </a:p>
        </p:txBody>
      </p:sp>
      <p:sp>
        <p:nvSpPr>
          <p:cNvPr id="7" name="右箭头 6"/>
          <p:cNvSpPr/>
          <p:nvPr/>
        </p:nvSpPr>
        <p:spPr>
          <a:xfrm rot="10800000">
            <a:off x="2306277" y="5415563"/>
            <a:ext cx="957430" cy="516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06277" y="4889344"/>
            <a:ext cx="1101639" cy="646331"/>
          </a:xfrm>
          <a:prstGeom prst="rect">
            <a:avLst/>
          </a:prstGeom>
          <a:noFill/>
        </p:spPr>
        <p:txBody>
          <a:bodyPr wrap="square" rtlCol="0">
            <a:spAutoFit/>
          </a:bodyPr>
          <a:lstStyle/>
          <a:p>
            <a:r>
              <a:rPr lang="zh-CN" altLang="en-US" b="1" smtClean="0">
                <a:solidFill>
                  <a:srgbClr val="FF0000"/>
                </a:solidFill>
              </a:rPr>
              <a:t>傅里叶反变换</a:t>
            </a:r>
            <a:endParaRPr lang="zh-CN" altLang="en-US" b="1">
              <a:solidFill>
                <a:srgbClr val="FF0000"/>
              </a:solidFill>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020" y="1614298"/>
            <a:ext cx="3120743" cy="99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234" y="4288329"/>
            <a:ext cx="2472634" cy="191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709" y="2082503"/>
            <a:ext cx="4014293" cy="174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10" y="4686362"/>
            <a:ext cx="1706563"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129" y="4446110"/>
            <a:ext cx="3112050" cy="207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上箭头 9"/>
          <p:cNvSpPr/>
          <p:nvPr/>
        </p:nvSpPr>
        <p:spPr>
          <a:xfrm>
            <a:off x="9585064" y="3044414"/>
            <a:ext cx="666974" cy="9000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3"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smtClean="0">
                <a:solidFill>
                  <a:srgbClr val="FF0000"/>
                </a:solidFill>
                <a:ea typeface="微软雅黑" panose="020B0503020204020204" pitchFamily="34" charset="-122"/>
              </a:rPr>
              <a:t>卷积定理</a:t>
            </a:r>
            <a:endParaRPr lang="zh-CN" altLang="en-US" sz="2400" b="1">
              <a:solidFill>
                <a:srgbClr val="FF0000"/>
              </a:solidFill>
              <a:ea typeface="微软雅黑" panose="020B0503020204020204" pitchFamily="34" charset="-122"/>
            </a:endParaRPr>
          </a:p>
        </p:txBody>
      </p:sp>
      <p:sp>
        <p:nvSpPr>
          <p:cNvPr id="2" name="TextBox 1"/>
          <p:cNvSpPr txBox="1"/>
          <p:nvPr/>
        </p:nvSpPr>
        <p:spPr>
          <a:xfrm>
            <a:off x="690577" y="1387474"/>
            <a:ext cx="9437454" cy="461665"/>
          </a:xfrm>
          <a:prstGeom prst="rect">
            <a:avLst/>
          </a:prstGeom>
          <a:noFill/>
        </p:spPr>
        <p:txBody>
          <a:bodyPr wrap="square" rtlCol="0">
            <a:spAutoFit/>
          </a:bodyPr>
          <a:lstStyle/>
          <a:p>
            <a:r>
              <a:rPr lang="zh-CN" altLang="en-US" sz="2400" b="1" smtClean="0">
                <a:solidFill>
                  <a:srgbClr val="FF0000"/>
                </a:solidFill>
              </a:rPr>
              <a:t>两个信号的卷积的傅里叶变换可以看成它们的傅里叶变换的点积</a:t>
            </a:r>
            <a:endParaRPr lang="zh-CN" altLang="en-US" sz="2400" b="1">
              <a:solidFill>
                <a:srgbClr val="FF0000"/>
              </a:solidFill>
            </a:endParaRPr>
          </a:p>
        </p:txBody>
      </p:sp>
      <mc:AlternateContent xmlns:mc="http://schemas.openxmlformats.org/markup-compatibility/2006">
        <mc:Choice xmlns:a14="http://schemas.microsoft.com/office/drawing/2010/main" Requires="a14">
          <p:sp>
            <p:nvSpPr>
              <p:cNvPr id="5" name="TextBox 4"/>
              <p:cNvSpPr txBox="1"/>
              <p:nvPr/>
            </p:nvSpPr>
            <p:spPr>
              <a:xfrm>
                <a:off x="690577" y="1849140"/>
                <a:ext cx="10573245" cy="830997"/>
              </a:xfrm>
              <a:prstGeom prst="rect">
                <a:avLst/>
              </a:prstGeom>
              <a:noFill/>
            </p:spPr>
            <p:txBody>
              <a:bodyPr wrap="square" rtlCol="0">
                <a:spAutoFit/>
              </a:bodyPr>
              <a:lstStyle/>
              <a:p>
                <a:r>
                  <a:rPr lang="zh-CN" altLang="en-US" sz="2400" smtClean="0"/>
                  <a:t>通过卷积定理，我们给定一个节点域的信号</a:t>
                </a:r>
                <a:r>
                  <a:rPr lang="en-US" altLang="zh-CN" sz="2400" smtClean="0"/>
                  <a:t>x</a:t>
                </a:r>
                <a:r>
                  <a:rPr lang="zh-CN" altLang="en-US" sz="2400" smtClean="0"/>
                  <a:t>，同时</a:t>
                </a:r>
                <a:r>
                  <a:rPr lang="en-US" altLang="zh-CN" sz="2400" smtClean="0"/>
                  <a:t>y</a:t>
                </a:r>
                <a:r>
                  <a:rPr lang="zh-CN" altLang="en-US" sz="2400" smtClean="0"/>
                  <a:t>也是节点域的一个信号，那么这两个信号在节点域里面的卷积为</a:t>
                </a:r>
                <a14:m>
                  <m:oMath xmlns:m="http://schemas.openxmlformats.org/officeDocument/2006/math">
                    <m:sSub>
                      <m:sSubPr>
                        <m:ctrlPr>
                          <a:rPr lang="en-US" altLang="zh-CN" sz="2400" i="1" smtClean="0">
                            <a:latin typeface="Cambria Math" panose="02040503050406030204"/>
                          </a:rPr>
                        </m:ctrlPr>
                      </m:sSubPr>
                      <m:e>
                        <m:r>
                          <a:rPr lang="zh-CN" altLang="en-US" sz="2400" b="0" i="1" smtClean="0">
                            <a:latin typeface="Cambria Math" panose="02040503050406030204"/>
                          </a:rPr>
                          <m:t>∗</m:t>
                        </m:r>
                      </m:e>
                      <m:sub>
                        <m:r>
                          <a:rPr lang="en-US" altLang="zh-CN" sz="2400" b="0" i="1" smtClean="0">
                            <a:latin typeface="Cambria Math" panose="02040503050406030204"/>
                          </a:rPr>
                          <m:t>𝐺</m:t>
                        </m:r>
                      </m:sub>
                    </m:sSub>
                  </m:oMath>
                </a14:m>
                <a:endParaRPr lang="zh-CN" altLang="en-US" sz="2400"/>
              </a:p>
            </p:txBody>
          </p:sp>
        </mc:Choice>
        <mc:Fallback>
          <p:sp>
            <p:nvSpPr>
              <p:cNvPr id="5" name="TextBox 4"/>
              <p:cNvSpPr txBox="1">
                <a:spLocks noRot="1" noChangeAspect="1" noMove="1" noResize="1" noEditPoints="1" noAdjustHandles="1" noChangeArrowheads="1" noChangeShapeType="1" noTextEdit="1"/>
              </p:cNvSpPr>
              <p:nvPr/>
            </p:nvSpPr>
            <p:spPr>
              <a:xfrm>
                <a:off x="690577" y="1849140"/>
                <a:ext cx="10573245" cy="830997"/>
              </a:xfrm>
              <a:prstGeom prst="rect">
                <a:avLst/>
              </a:prstGeom>
              <a:blipFill rotWithShape="1">
                <a:blip r:embed="rId1"/>
                <a:stretch>
                  <a:fillRect l="-3" t="-2" r="2" b="5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72" y="2680137"/>
            <a:ext cx="4787846" cy="72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曲线连接符 6"/>
          <p:cNvCxnSpPr/>
          <p:nvPr/>
        </p:nvCxnSpPr>
        <p:spPr>
          <a:xfrm rot="5400000" flipH="1" flipV="1">
            <a:off x="5236294" y="3689736"/>
            <a:ext cx="1082487" cy="19971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02951" y="4416956"/>
            <a:ext cx="1349171" cy="646331"/>
          </a:xfrm>
          <a:prstGeom prst="rect">
            <a:avLst/>
          </a:prstGeom>
          <a:noFill/>
        </p:spPr>
        <p:txBody>
          <a:bodyPr wrap="square" rtlCol="0">
            <a:spAutoFit/>
          </a:bodyPr>
          <a:lstStyle/>
          <a:p>
            <a:r>
              <a:rPr lang="zh-CN" altLang="en-US" b="1" smtClean="0">
                <a:solidFill>
                  <a:srgbClr val="FF0000"/>
                </a:solidFill>
              </a:rPr>
              <a:t>对</a:t>
            </a:r>
            <a:r>
              <a:rPr lang="en-US" altLang="zh-CN" b="1" smtClean="0">
                <a:solidFill>
                  <a:srgbClr val="FF0000"/>
                </a:solidFill>
              </a:rPr>
              <a:t>x</a:t>
            </a:r>
            <a:r>
              <a:rPr lang="zh-CN" altLang="en-US" b="1" smtClean="0">
                <a:solidFill>
                  <a:srgbClr val="FF0000"/>
                </a:solidFill>
              </a:rPr>
              <a:t>进行傅里叶变换</a:t>
            </a:r>
            <a:endParaRPr lang="zh-CN" altLang="en-US" b="1">
              <a:solidFill>
                <a:srgbClr val="FF0000"/>
              </a:solidFill>
            </a:endParaRPr>
          </a:p>
        </p:txBody>
      </p:sp>
      <p:sp>
        <p:nvSpPr>
          <p:cNvPr id="16" name="TextBox 15"/>
          <p:cNvSpPr txBox="1"/>
          <p:nvPr/>
        </p:nvSpPr>
        <p:spPr>
          <a:xfrm>
            <a:off x="7523340" y="3684507"/>
            <a:ext cx="1495955" cy="646331"/>
          </a:xfrm>
          <a:prstGeom prst="rect">
            <a:avLst/>
          </a:prstGeom>
          <a:noFill/>
        </p:spPr>
        <p:txBody>
          <a:bodyPr wrap="square" rtlCol="0">
            <a:spAutoFit/>
          </a:bodyPr>
          <a:lstStyle/>
          <a:p>
            <a:r>
              <a:rPr lang="zh-CN" altLang="en-US" b="1" smtClean="0">
                <a:solidFill>
                  <a:srgbClr val="FF0000"/>
                </a:solidFill>
              </a:rPr>
              <a:t>对</a:t>
            </a:r>
            <a:r>
              <a:rPr lang="en-US" altLang="zh-CN" b="1">
                <a:solidFill>
                  <a:srgbClr val="FF0000"/>
                </a:solidFill>
              </a:rPr>
              <a:t>y</a:t>
            </a:r>
            <a:r>
              <a:rPr lang="zh-CN" altLang="en-US" b="1" smtClean="0">
                <a:solidFill>
                  <a:srgbClr val="FF0000"/>
                </a:solidFill>
              </a:rPr>
              <a:t>进行傅里叶变换</a:t>
            </a:r>
            <a:endParaRPr lang="zh-CN" altLang="en-US" b="1">
              <a:solidFill>
                <a:srgbClr val="FF0000"/>
              </a:solidFill>
            </a:endParaRPr>
          </a:p>
        </p:txBody>
      </p:sp>
      <p:cxnSp>
        <p:nvCxnSpPr>
          <p:cNvPr id="17" name="曲线连接符 16"/>
          <p:cNvCxnSpPr/>
          <p:nvPr/>
        </p:nvCxnSpPr>
        <p:spPr>
          <a:xfrm rot="10800000">
            <a:off x="6794605" y="3316942"/>
            <a:ext cx="669860" cy="5412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flipV="1">
            <a:off x="4294545" y="3240979"/>
            <a:ext cx="925156" cy="8870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83472" y="4202671"/>
            <a:ext cx="1174591" cy="646331"/>
          </a:xfrm>
          <a:prstGeom prst="rect">
            <a:avLst/>
          </a:prstGeom>
          <a:noFill/>
        </p:spPr>
        <p:txBody>
          <a:bodyPr wrap="square" rtlCol="0">
            <a:spAutoFit/>
          </a:bodyPr>
          <a:lstStyle/>
          <a:p>
            <a:r>
              <a:rPr lang="zh-CN" altLang="en-US" b="1" smtClean="0">
                <a:solidFill>
                  <a:srgbClr val="FF0000"/>
                </a:solidFill>
              </a:rPr>
              <a:t>傅里叶逆变换</a:t>
            </a:r>
            <a:endParaRPr lang="zh-CN" altLang="en-US" b="1">
              <a:solidFill>
                <a:srgbClr val="FF0000"/>
              </a:solidFill>
            </a:endParaRPr>
          </a:p>
        </p:txBody>
      </p:sp>
      <p:sp>
        <p:nvSpPr>
          <p:cNvPr id="3" name="TextBox 2"/>
          <p:cNvSpPr txBox="1"/>
          <p:nvPr/>
        </p:nvSpPr>
        <p:spPr bwMode="auto">
          <a:xfrm>
            <a:off x="613087" y="5554980"/>
            <a:ext cx="113503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ea typeface="微软雅黑" panose="020B0503020204020204" pitchFamily="34" charset="-122"/>
              </a:rPr>
              <a:t>对于图来说，我们直接进行卷积是困难的，因为图不具备图像那样规则的网络结构，因此就需要应用</a:t>
            </a:r>
            <a:r>
              <a:rPr lang="zh-CN" altLang="en-US" sz="2400" b="1" smtClean="0">
                <a:solidFill>
                  <a:srgbClr val="FF0000"/>
                </a:solidFill>
                <a:ea typeface="微软雅黑" panose="020B0503020204020204" pitchFamily="34" charset="-122"/>
              </a:rPr>
              <a:t>傅里叶变换</a:t>
            </a:r>
            <a:r>
              <a:rPr lang="zh-CN" altLang="en-US" sz="2400" b="1" smtClean="0">
                <a:ea typeface="微软雅黑" panose="020B0503020204020204" pitchFamily="34" charset="-122"/>
              </a:rPr>
              <a:t>将图的</a:t>
            </a:r>
            <a:r>
              <a:rPr lang="zh-CN" altLang="en-US" sz="2400" b="1" smtClean="0">
                <a:solidFill>
                  <a:srgbClr val="FF0000"/>
                </a:solidFill>
                <a:ea typeface="微软雅黑" panose="020B0503020204020204" pitchFamily="34" charset="-122"/>
              </a:rPr>
              <a:t>空域信息</a:t>
            </a:r>
            <a:r>
              <a:rPr lang="zh-CN" altLang="en-US" sz="2400" b="1" smtClean="0">
                <a:ea typeface="微软雅黑" panose="020B0503020204020204" pitchFamily="34" charset="-122"/>
              </a:rPr>
              <a:t>映射到</a:t>
            </a:r>
            <a:r>
              <a:rPr lang="zh-CN" altLang="en-US" sz="2400" b="1" smtClean="0">
                <a:solidFill>
                  <a:srgbClr val="FF0000"/>
                </a:solidFill>
                <a:ea typeface="微软雅黑" panose="020B0503020204020204" pitchFamily="34" charset="-122"/>
              </a:rPr>
              <a:t>频域</a:t>
            </a:r>
            <a:r>
              <a:rPr lang="zh-CN" altLang="en-US" sz="2400" b="1" smtClean="0">
                <a:ea typeface="微软雅黑" panose="020B0503020204020204" pitchFamily="34" charset="-122"/>
              </a:rPr>
              <a:t>来应用卷积定理完成卷积操作</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频</a:t>
            </a:r>
            <a:r>
              <a:rPr lang="zh-CN" altLang="en-US" sz="2400" b="1" smtClean="0">
                <a:solidFill>
                  <a:srgbClr val="FF0000"/>
                </a:solidFill>
                <a:ea typeface="微软雅黑" panose="020B0503020204020204" pitchFamily="34" charset="-122"/>
              </a:rPr>
              <a:t>域上的图卷积</a:t>
            </a:r>
            <a:endParaRPr lang="zh-CN" altLang="en-US" sz="24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TextBox 1"/>
              <p:cNvSpPr txBox="1"/>
              <p:nvPr/>
            </p:nvSpPr>
            <p:spPr>
              <a:xfrm>
                <a:off x="659046" y="1500730"/>
                <a:ext cx="10249208" cy="435953"/>
              </a:xfrm>
              <a:prstGeom prst="rect">
                <a:avLst/>
              </a:prstGeom>
              <a:noFill/>
            </p:spPr>
            <p:txBody>
              <a:bodyPr wrap="square" rtlCol="0">
                <a:spAutoFit/>
              </a:bodyPr>
              <a:lstStyle/>
              <a:p>
                <a:r>
                  <a:rPr lang="zh-CN" altLang="en-US" sz="2000" b="1" smtClean="0">
                    <a:solidFill>
                      <a:srgbClr val="FF0000"/>
                    </a:solidFill>
                  </a:rPr>
                  <a:t>让</a:t>
                </a:r>
                <a14:m>
                  <m:oMath xmlns:m="http://schemas.openxmlformats.org/officeDocument/2006/math">
                    <m:sSup>
                      <m:sSupPr>
                        <m:ctrlPr>
                          <a:rPr lang="en-US" altLang="zh-CN" sz="2000" b="1" i="1" smtClean="0">
                            <a:solidFill>
                              <a:srgbClr val="FF0000"/>
                            </a:solidFill>
                            <a:latin typeface="Cambria Math" panose="02040503050406030204"/>
                          </a:rPr>
                        </m:ctrlPr>
                      </m:sSupPr>
                      <m:e>
                        <m:r>
                          <a:rPr lang="en-US" altLang="zh-CN" sz="2000" b="1" i="1" smtClean="0">
                            <a:solidFill>
                              <a:srgbClr val="FF0000"/>
                            </a:solidFill>
                            <a:latin typeface="Cambria Math" panose="02040503050406030204"/>
                          </a:rPr>
                          <m:t>𝑼</m:t>
                        </m:r>
                      </m:e>
                      <m:sup>
                        <m:r>
                          <a:rPr lang="en-US" altLang="zh-CN" sz="2000" b="1" i="1" smtClean="0">
                            <a:solidFill>
                              <a:srgbClr val="FF0000"/>
                            </a:solidFill>
                            <a:latin typeface="Cambria Math" panose="02040503050406030204"/>
                          </a:rPr>
                          <m:t>𝑻</m:t>
                        </m:r>
                      </m:sup>
                    </m:sSup>
                    <m:r>
                      <a:rPr lang="en-US" altLang="zh-CN" sz="2000" b="1" i="1" smtClean="0">
                        <a:solidFill>
                          <a:srgbClr val="FF0000"/>
                        </a:solidFill>
                        <a:latin typeface="Cambria Math" panose="02040503050406030204"/>
                      </a:rPr>
                      <m:t>𝒚</m:t>
                    </m:r>
                    <m:r>
                      <a:rPr lang="en-US" altLang="zh-CN" sz="2000" b="1" i="1" smtClean="0">
                        <a:solidFill>
                          <a:srgbClr val="FF0000"/>
                        </a:solidFill>
                        <a:latin typeface="Cambria Math" panose="02040503050406030204"/>
                      </a:rPr>
                      <m:t>= </m:t>
                    </m:r>
                    <m:sSup>
                      <m:sSupPr>
                        <m:ctrlPr>
                          <a:rPr lang="en-US" altLang="zh-CN" sz="2000" b="1" i="1" smtClean="0">
                            <a:solidFill>
                              <a:srgbClr val="FF0000"/>
                            </a:solidFill>
                            <a:latin typeface="Cambria Math" panose="02040503050406030204"/>
                          </a:rPr>
                        </m:ctrlPr>
                      </m:sSupPr>
                      <m:e>
                        <m:r>
                          <a:rPr lang="en-US" altLang="zh-CN" sz="2000" b="1">
                            <a:solidFill>
                              <a:srgbClr val="FF0000"/>
                            </a:solidFill>
                            <a:latin typeface="Cambria Math" panose="02040503050406030204"/>
                          </a:rPr>
                          <m:t>[</m:t>
                        </m:r>
                        <m:sSub>
                          <m:sSubPr>
                            <m:ctrlPr>
                              <a:rPr lang="en-US" altLang="zh-CN" sz="2000" b="1" i="1">
                                <a:solidFill>
                                  <a:srgbClr val="FF0000"/>
                                </a:solidFill>
                                <a:latin typeface="Cambria Math" panose="02040503050406030204"/>
                              </a:rPr>
                            </m:ctrlPr>
                          </m:sSubPr>
                          <m:e>
                            <m:r>
                              <a:rPr lang="zh-CN" altLang="en-US" sz="2000" b="1" i="1">
                                <a:solidFill>
                                  <a:srgbClr val="FF0000"/>
                                </a:solidFill>
                                <a:latin typeface="Cambria Math" panose="02040503050406030204"/>
                              </a:rPr>
                              <m:t>𝜽</m:t>
                            </m:r>
                          </m:e>
                          <m:sub>
                            <m:r>
                              <a:rPr lang="en-US" altLang="zh-CN" sz="2000" b="1" i="1">
                                <a:solidFill>
                                  <a:srgbClr val="FF0000"/>
                                </a:solidFill>
                                <a:latin typeface="Cambria Math" panose="02040503050406030204"/>
                              </a:rPr>
                              <m:t>𝟎</m:t>
                            </m:r>
                          </m:sub>
                        </m:sSub>
                        <m:r>
                          <a:rPr lang="en-US" altLang="zh-CN" sz="2000" b="1" i="1">
                            <a:solidFill>
                              <a:srgbClr val="FF0000"/>
                            </a:solidFill>
                            <a:latin typeface="Cambria Math" panose="02040503050406030204"/>
                          </a:rPr>
                          <m:t>,…,</m:t>
                        </m:r>
                        <m:sSub>
                          <m:sSubPr>
                            <m:ctrlPr>
                              <a:rPr lang="en-US" altLang="zh-CN" sz="2000" b="1" i="1">
                                <a:solidFill>
                                  <a:srgbClr val="FF0000"/>
                                </a:solidFill>
                                <a:latin typeface="Cambria Math" panose="02040503050406030204"/>
                              </a:rPr>
                            </m:ctrlPr>
                          </m:sSubPr>
                          <m:e>
                            <m:r>
                              <a:rPr lang="zh-CN" altLang="en-US" sz="2000" b="1" i="1">
                                <a:solidFill>
                                  <a:srgbClr val="FF0000"/>
                                </a:solidFill>
                                <a:latin typeface="Cambria Math" panose="02040503050406030204"/>
                              </a:rPr>
                              <m:t>𝜽</m:t>
                            </m:r>
                          </m:e>
                          <m:sub>
                            <m:r>
                              <a:rPr lang="en-US" altLang="zh-CN" sz="2000" b="1" i="1">
                                <a:solidFill>
                                  <a:srgbClr val="FF0000"/>
                                </a:solidFill>
                                <a:latin typeface="Cambria Math" panose="02040503050406030204"/>
                              </a:rPr>
                              <m:t>𝒏</m:t>
                            </m:r>
                            <m:r>
                              <a:rPr lang="en-US" altLang="zh-CN" sz="2000" b="1" i="1">
                                <a:solidFill>
                                  <a:srgbClr val="FF0000"/>
                                </a:solidFill>
                                <a:latin typeface="Cambria Math" panose="02040503050406030204"/>
                              </a:rPr>
                              <m:t>−</m:t>
                            </m:r>
                            <m:r>
                              <a:rPr lang="en-US" altLang="zh-CN" sz="2000" b="1" i="1">
                                <a:solidFill>
                                  <a:srgbClr val="FF0000"/>
                                </a:solidFill>
                                <a:latin typeface="Cambria Math" panose="02040503050406030204"/>
                              </a:rPr>
                              <m:t>𝟏</m:t>
                            </m:r>
                          </m:sub>
                        </m:sSub>
                        <m:r>
                          <a:rPr lang="en-US" altLang="zh-CN" sz="2000" b="1">
                            <a:solidFill>
                              <a:srgbClr val="FF0000"/>
                            </a:solidFill>
                            <a:latin typeface="Cambria Math" panose="02040503050406030204"/>
                          </a:rPr>
                          <m:t>]</m:t>
                        </m:r>
                        <m:r>
                          <m:rPr>
                            <m:nor/>
                          </m:rPr>
                          <a:rPr lang="zh-CN" altLang="en-US" sz="2000" b="1">
                            <a:solidFill>
                              <a:srgbClr val="FF0000"/>
                            </a:solidFill>
                            <a:latin typeface="Cambria Math" panose="02040503050406030204" pitchFamily="18" charset="0"/>
                          </a:rPr>
                          <m:t> </m:t>
                        </m:r>
                      </m:e>
                      <m:sup>
                        <m:r>
                          <a:rPr lang="en-US" altLang="zh-CN" sz="2000" b="1" i="1" smtClean="0">
                            <a:solidFill>
                              <a:srgbClr val="FF0000"/>
                            </a:solidFill>
                            <a:latin typeface="Cambria Math" panose="02040503050406030204"/>
                          </a:rPr>
                          <m:t>𝑻</m:t>
                        </m:r>
                      </m:sup>
                    </m:sSup>
                    <m:r>
                      <a:rPr lang="zh-CN" altLang="en-US" sz="2000" b="1" i="1">
                        <a:solidFill>
                          <a:srgbClr val="FF0000"/>
                        </a:solidFill>
                        <a:latin typeface="Cambria Math" panose="02040503050406030204"/>
                      </a:rPr>
                      <m:t>以及</m:t>
                    </m:r>
                    <m:sSub>
                      <m:sSubPr>
                        <m:ctrlPr>
                          <a:rPr lang="en-US" altLang="zh-CN" sz="2000" b="1" i="1" smtClean="0">
                            <a:solidFill>
                              <a:srgbClr val="FF0000"/>
                            </a:solidFill>
                            <a:latin typeface="Cambria Math" panose="02040503050406030204"/>
                          </a:rPr>
                        </m:ctrlPr>
                      </m:sSubPr>
                      <m:e>
                        <m:r>
                          <a:rPr lang="en-US" altLang="zh-CN" sz="2000" b="1" i="1" smtClean="0">
                            <a:solidFill>
                              <a:srgbClr val="FF0000"/>
                            </a:solidFill>
                            <a:latin typeface="Cambria Math" panose="02040503050406030204"/>
                          </a:rPr>
                          <m:t>𝒈</m:t>
                        </m:r>
                      </m:e>
                      <m:sub>
                        <m:r>
                          <a:rPr lang="zh-CN" altLang="en-US" sz="2000" b="1" i="1" smtClean="0">
                            <a:solidFill>
                              <a:srgbClr val="FF0000"/>
                            </a:solidFill>
                            <a:latin typeface="Cambria Math" panose="02040503050406030204"/>
                          </a:rPr>
                          <m:t>𝜽</m:t>
                        </m:r>
                      </m:sub>
                    </m:sSub>
                  </m:oMath>
                </a14:m>
                <a:r>
                  <a:rPr lang="en-US" altLang="zh-CN" sz="2000" b="1" smtClean="0">
                    <a:solidFill>
                      <a:srgbClr val="FF0000"/>
                    </a:solidFill>
                  </a:rPr>
                  <a:t>=diag(</a:t>
                </a:r>
                <a14:m>
                  <m:oMath xmlns:m="http://schemas.openxmlformats.org/officeDocument/2006/math">
                    <m:sSup>
                      <m:sSupPr>
                        <m:ctrlPr>
                          <a:rPr lang="en-US" altLang="zh-CN" sz="2000" b="1" i="1" smtClean="0">
                            <a:solidFill>
                              <a:srgbClr val="FF0000"/>
                            </a:solidFill>
                            <a:latin typeface="Cambria Math" panose="02040503050406030204"/>
                          </a:rPr>
                        </m:ctrlPr>
                      </m:sSupPr>
                      <m:e>
                        <m:r>
                          <a:rPr lang="en-US" altLang="zh-CN" sz="2000" b="1">
                            <a:solidFill>
                              <a:srgbClr val="FF0000"/>
                            </a:solidFill>
                            <a:latin typeface="Cambria Math" panose="02040503050406030204"/>
                          </a:rPr>
                          <m:t>[</m:t>
                        </m:r>
                        <m:sSub>
                          <m:sSubPr>
                            <m:ctrlPr>
                              <a:rPr lang="en-US" altLang="zh-CN" sz="2000" b="1" i="1">
                                <a:solidFill>
                                  <a:srgbClr val="FF0000"/>
                                </a:solidFill>
                                <a:latin typeface="Cambria Math" panose="02040503050406030204"/>
                              </a:rPr>
                            </m:ctrlPr>
                          </m:sSubPr>
                          <m:e>
                            <m:r>
                              <a:rPr lang="zh-CN" altLang="en-US" sz="2000" b="1" i="1">
                                <a:solidFill>
                                  <a:srgbClr val="FF0000"/>
                                </a:solidFill>
                                <a:latin typeface="Cambria Math" panose="02040503050406030204"/>
                              </a:rPr>
                              <m:t>𝜽</m:t>
                            </m:r>
                          </m:e>
                          <m:sub>
                            <m:r>
                              <a:rPr lang="en-US" altLang="zh-CN" sz="2000" b="1" i="1">
                                <a:solidFill>
                                  <a:srgbClr val="FF0000"/>
                                </a:solidFill>
                                <a:latin typeface="Cambria Math" panose="02040503050406030204"/>
                              </a:rPr>
                              <m:t>𝟎</m:t>
                            </m:r>
                          </m:sub>
                        </m:sSub>
                        <m:r>
                          <a:rPr lang="en-US" altLang="zh-CN" sz="2000" b="1" i="1">
                            <a:solidFill>
                              <a:srgbClr val="FF0000"/>
                            </a:solidFill>
                            <a:latin typeface="Cambria Math" panose="02040503050406030204"/>
                          </a:rPr>
                          <m:t>,…,</m:t>
                        </m:r>
                        <m:sSub>
                          <m:sSubPr>
                            <m:ctrlPr>
                              <a:rPr lang="en-US" altLang="zh-CN" sz="2000" b="1" i="1">
                                <a:solidFill>
                                  <a:srgbClr val="FF0000"/>
                                </a:solidFill>
                                <a:latin typeface="Cambria Math" panose="02040503050406030204"/>
                              </a:rPr>
                            </m:ctrlPr>
                          </m:sSubPr>
                          <m:e>
                            <m:r>
                              <a:rPr lang="zh-CN" altLang="en-US" sz="2000" b="1" i="1">
                                <a:solidFill>
                                  <a:srgbClr val="FF0000"/>
                                </a:solidFill>
                                <a:latin typeface="Cambria Math" panose="02040503050406030204"/>
                              </a:rPr>
                              <m:t>𝜽</m:t>
                            </m:r>
                          </m:e>
                          <m:sub>
                            <m:r>
                              <a:rPr lang="en-US" altLang="zh-CN" sz="2000" b="1" i="1">
                                <a:solidFill>
                                  <a:srgbClr val="FF0000"/>
                                </a:solidFill>
                                <a:latin typeface="Cambria Math" panose="02040503050406030204"/>
                              </a:rPr>
                              <m:t>𝒏</m:t>
                            </m:r>
                            <m:r>
                              <a:rPr lang="en-US" altLang="zh-CN" sz="2000" b="1" i="1">
                                <a:solidFill>
                                  <a:srgbClr val="FF0000"/>
                                </a:solidFill>
                                <a:latin typeface="Cambria Math" panose="02040503050406030204"/>
                              </a:rPr>
                              <m:t>−</m:t>
                            </m:r>
                            <m:r>
                              <a:rPr lang="en-US" altLang="zh-CN" sz="2000" b="1" i="1">
                                <a:solidFill>
                                  <a:srgbClr val="FF0000"/>
                                </a:solidFill>
                                <a:latin typeface="Cambria Math" panose="02040503050406030204"/>
                              </a:rPr>
                              <m:t>𝟏</m:t>
                            </m:r>
                          </m:sub>
                        </m:sSub>
                        <m:r>
                          <a:rPr lang="en-US" altLang="zh-CN" sz="2000" b="1">
                            <a:solidFill>
                              <a:srgbClr val="FF0000"/>
                            </a:solidFill>
                            <a:latin typeface="Cambria Math" panose="02040503050406030204"/>
                          </a:rPr>
                          <m:t>]</m:t>
                        </m:r>
                        <m:r>
                          <m:rPr>
                            <m:nor/>
                          </m:rPr>
                          <a:rPr lang="zh-CN" altLang="en-US" sz="2000" b="1">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a:rPr>
                          <m:t>)</m:t>
                        </m:r>
                      </m:e>
                      <m:sup/>
                    </m:sSup>
                    <m:r>
                      <a:rPr lang="en-US" altLang="zh-CN" sz="2000" b="1" i="1" smtClean="0">
                        <a:solidFill>
                          <a:srgbClr val="FF0000"/>
                        </a:solidFill>
                        <a:latin typeface="Cambria Math" panose="02040503050406030204"/>
                      </a:rPr>
                      <m:t>,</m:t>
                    </m:r>
                    <m:r>
                      <a:rPr lang="zh-CN" altLang="en-US" sz="2000" b="1" i="1">
                        <a:solidFill>
                          <a:srgbClr val="FF0000"/>
                        </a:solidFill>
                        <a:latin typeface="Cambria Math" panose="02040503050406030204"/>
                      </a:rPr>
                      <m:t>我们</m:t>
                    </m:r>
                    <m:r>
                      <a:rPr lang="zh-CN" altLang="en-US" sz="2000" b="1" i="1" smtClean="0">
                        <a:solidFill>
                          <a:srgbClr val="FF0000"/>
                        </a:solidFill>
                        <a:latin typeface="Cambria Math" panose="02040503050406030204"/>
                      </a:rPr>
                      <m:t>可以由</m:t>
                    </m:r>
                  </m:oMath>
                </a14:m>
                <a:endParaRPr lang="zh-CN" altLang="en-US" sz="2000" b="1">
                  <a:solidFill>
                    <a:srgbClr val="FF0000"/>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659046" y="1500730"/>
                <a:ext cx="10249208" cy="435953"/>
              </a:xfrm>
              <a:prstGeom prst="rect">
                <a:avLst/>
              </a:prstGeom>
              <a:blipFill rotWithShape="1">
                <a:blip r:embed="rId1"/>
                <a:stretch>
                  <a:fillRect l="-5" t="-52" r="2" b="130"/>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72" y="2138615"/>
            <a:ext cx="3475130" cy="661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下箭头 2"/>
          <p:cNvSpPr/>
          <p:nvPr/>
        </p:nvSpPr>
        <p:spPr>
          <a:xfrm>
            <a:off x="4819426" y="3055172"/>
            <a:ext cx="720762" cy="10219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16" y="4193323"/>
            <a:ext cx="3483658" cy="79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箭头连接符 5"/>
          <p:cNvCxnSpPr/>
          <p:nvPr/>
        </p:nvCxnSpPr>
        <p:spPr>
          <a:xfrm>
            <a:off x="6958602" y="4883972"/>
            <a:ext cx="1787365" cy="4303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45967" y="5498944"/>
            <a:ext cx="2323652" cy="369332"/>
          </a:xfrm>
          <a:prstGeom prst="rect">
            <a:avLst/>
          </a:prstGeom>
          <a:noFill/>
        </p:spPr>
        <p:txBody>
          <a:bodyPr wrap="square" rtlCol="0">
            <a:spAutoFit/>
          </a:bodyPr>
          <a:lstStyle/>
          <a:p>
            <a:r>
              <a:rPr lang="zh-CN" altLang="en-US" smtClean="0">
                <a:solidFill>
                  <a:srgbClr val="FF0000"/>
                </a:solidFill>
              </a:rPr>
              <a:t>进行傅里叶变换</a:t>
            </a:r>
            <a:endParaRPr lang="zh-CN" altLang="en-US">
              <a:solidFill>
                <a:srgbClr val="FF0000"/>
              </a:solidFill>
            </a:endParaRPr>
          </a:p>
        </p:txBody>
      </p:sp>
      <p:sp>
        <p:nvSpPr>
          <p:cNvPr id="20" name="TextBox 19"/>
          <p:cNvSpPr txBox="1"/>
          <p:nvPr/>
        </p:nvSpPr>
        <p:spPr>
          <a:xfrm>
            <a:off x="5540188" y="5862877"/>
            <a:ext cx="2323652" cy="369332"/>
          </a:xfrm>
          <a:prstGeom prst="rect">
            <a:avLst/>
          </a:prstGeom>
          <a:noFill/>
        </p:spPr>
        <p:txBody>
          <a:bodyPr wrap="square" rtlCol="0">
            <a:spAutoFit/>
          </a:bodyPr>
          <a:lstStyle/>
          <a:p>
            <a:r>
              <a:rPr lang="zh-CN" altLang="en-US" smtClean="0">
                <a:solidFill>
                  <a:srgbClr val="FF0000"/>
                </a:solidFill>
              </a:rPr>
              <a:t>进行图卷积</a:t>
            </a:r>
            <a:endParaRPr lang="zh-CN" altLang="en-US">
              <a:solidFill>
                <a:srgbClr val="FF0000"/>
              </a:solidFill>
            </a:endParaRPr>
          </a:p>
        </p:txBody>
      </p:sp>
      <p:cxnSp>
        <p:nvCxnSpPr>
          <p:cNvPr id="12" name="直接箭头连接符 11"/>
          <p:cNvCxnSpPr/>
          <p:nvPr/>
        </p:nvCxnSpPr>
        <p:spPr>
          <a:xfrm>
            <a:off x="6153374" y="4985382"/>
            <a:ext cx="141856" cy="6982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238513" y="4985382"/>
            <a:ext cx="1545137" cy="513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45613" y="5671026"/>
            <a:ext cx="2065468" cy="369332"/>
          </a:xfrm>
          <a:prstGeom prst="rect">
            <a:avLst/>
          </a:prstGeom>
          <a:noFill/>
        </p:spPr>
        <p:txBody>
          <a:bodyPr wrap="square" rtlCol="0">
            <a:spAutoFit/>
          </a:bodyPr>
          <a:lstStyle/>
          <a:p>
            <a:r>
              <a:rPr lang="zh-CN" altLang="en-US" smtClean="0">
                <a:solidFill>
                  <a:srgbClr val="FF0000"/>
                </a:solidFill>
              </a:rPr>
              <a:t>图的傅里叶逆变换</a:t>
            </a:r>
            <a:endParaRPr lang="zh-CN" altLang="en-US">
              <a:solidFill>
                <a:srgbClr val="FF0000"/>
              </a:solidFill>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618" y="5897066"/>
            <a:ext cx="614175" cy="2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650" y="6232209"/>
            <a:ext cx="827615" cy="37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916" y="6101102"/>
            <a:ext cx="900597" cy="3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94897" y="2450479"/>
            <a:ext cx="4184725" cy="1631216"/>
          </a:xfrm>
          <a:prstGeom prst="rect">
            <a:avLst/>
          </a:prstGeom>
          <a:noFill/>
        </p:spPr>
        <p:txBody>
          <a:bodyPr wrap="square" rtlCol="0">
            <a:spAutoFit/>
          </a:bodyPr>
          <a:lstStyle/>
          <a:p>
            <a:r>
              <a:rPr lang="zh-CN" altLang="en-US" sz="2000" b="1" smtClean="0">
                <a:solidFill>
                  <a:srgbClr val="FF0000"/>
                </a:solidFill>
              </a:rPr>
              <a:t>将两信号分别视为输入信号和卷积核心，那么卷积操作可以定义为</a:t>
            </a:r>
            <a:endParaRPr lang="en-US" altLang="zh-CN" sz="2000" b="1" smtClean="0">
              <a:solidFill>
                <a:srgbClr val="FF0000"/>
              </a:solidFill>
            </a:endParaRPr>
          </a:p>
          <a:p>
            <a:r>
              <a:rPr lang="zh-CN" altLang="en-US" sz="2000" b="1" smtClean="0">
                <a:solidFill>
                  <a:srgbClr val="FF0000"/>
                </a:solidFill>
              </a:rPr>
              <a:t> </a:t>
            </a:r>
            <a:endParaRPr lang="en-US" altLang="zh-CN" sz="2000" b="1" smtClean="0">
              <a:solidFill>
                <a:srgbClr val="FF0000"/>
              </a:solidFill>
            </a:endParaRPr>
          </a:p>
          <a:p>
            <a:r>
              <a:rPr lang="en-US" altLang="zh-CN" sz="2000" b="1" smtClean="0">
                <a:solidFill>
                  <a:srgbClr val="FF0000"/>
                </a:solidFill>
              </a:rPr>
              <a:t>1.</a:t>
            </a:r>
            <a:r>
              <a:rPr lang="zh-CN" altLang="en-US" sz="2000" b="1" smtClean="0">
                <a:solidFill>
                  <a:srgbClr val="FF0000"/>
                </a:solidFill>
              </a:rPr>
              <a:t>将空域信号转到频域然后相乘。</a:t>
            </a:r>
            <a:endParaRPr lang="en-US" altLang="zh-CN" sz="2000" b="1" smtClean="0">
              <a:solidFill>
                <a:srgbClr val="FF0000"/>
              </a:solidFill>
            </a:endParaRPr>
          </a:p>
          <a:p>
            <a:r>
              <a:rPr lang="en-US" altLang="zh-CN" sz="2000" b="1" smtClean="0">
                <a:solidFill>
                  <a:srgbClr val="FF0000"/>
                </a:solidFill>
              </a:rPr>
              <a:t>2.</a:t>
            </a:r>
            <a:r>
              <a:rPr lang="zh-CN" altLang="en-US" sz="2000" b="1" smtClean="0">
                <a:solidFill>
                  <a:srgbClr val="FF0000"/>
                </a:solidFill>
              </a:rPr>
              <a:t>将相乘的结果再转换到空域</a:t>
            </a:r>
            <a:endParaRPr lang="zh-CN" altLang="en-US" sz="2000" b="1">
              <a:solidFill>
                <a:srgbClr val="FF0000"/>
              </a:solidFill>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Spectral Graph CNN</a:t>
            </a:r>
            <a:endParaRPr lang="zh-CN" altLang="en-US" sz="24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TextBox 3"/>
              <p:cNvSpPr txBox="1"/>
              <p:nvPr/>
            </p:nvSpPr>
            <p:spPr>
              <a:xfrm>
                <a:off x="2786231" y="1893346"/>
                <a:ext cx="5970495" cy="8996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r>
                        <a:rPr lang="en-US" altLang="zh-CN" b="0" i="1" smtClean="0">
                          <a:latin typeface="Cambria Math" panose="02040503050406030204"/>
                        </a:rPr>
                        <m:t>ℎ</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sSub>
                            <m:sSubPr>
                              <m:ctrlPr>
                                <a:rPr lang="en-US" altLang="zh-CN" b="0" i="1" smtClean="0">
                                  <a:latin typeface="Cambria Math" panose="02040503050406030204"/>
                                </a:rPr>
                              </m:ctrlPr>
                            </m:sSubPr>
                            <m:e>
                              <m:r>
                                <a:rPr lang="en-US" altLang="zh-CN" b="0" i="1" smtClean="0">
                                  <a:latin typeface="Cambria Math" panose="02040503050406030204"/>
                                </a:rPr>
                                <m:t>𝑓</m:t>
                              </m:r>
                            </m:e>
                            <m:sub>
                              <m:r>
                                <a:rPr lang="en-US" altLang="zh-CN" b="0" i="1" smtClean="0">
                                  <a:latin typeface="Cambria Math" panose="02040503050406030204"/>
                                </a:rPr>
                                <m:t>𝑘</m:t>
                              </m:r>
                            </m:sub>
                          </m:sSub>
                        </m:sup>
                        <m:e>
                          <m:r>
                            <a:rPr lang="en-US" altLang="zh-CN" b="0" i="1" smtClean="0">
                              <a:latin typeface="Cambria Math" panose="02040503050406030204"/>
                            </a:rPr>
                            <m:t>𝑈</m:t>
                          </m:r>
                          <m:sSub>
                            <m:sSubPr>
                              <m:ctrlPr>
                                <a:rPr lang="en-US" altLang="zh-CN" b="0" i="1" smtClean="0">
                                  <a:latin typeface="Cambria Math" panose="02040503050406030204"/>
                                </a:rPr>
                              </m:ctrlPr>
                            </m:sSubPr>
                            <m:e>
                              <m:r>
                                <a:rPr lang="en-US" altLang="zh-CN" b="0" i="1" smtClean="0">
                                  <a:latin typeface="Cambria Math" panose="02040503050406030204"/>
                                </a:rPr>
                                <m:t>𝐹</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𝑗</m:t>
                              </m:r>
                            </m:sub>
                          </m:sSub>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sSub>
                            <m:sSubPr>
                              <m:ctrlPr>
                                <a:rPr lang="en-US" altLang="zh-CN" b="0"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sub>
                          </m:sSub>
                          <m:r>
                            <a:rPr lang="en-US" altLang="zh-CN" b="0" i="1" smtClean="0">
                              <a:latin typeface="Cambria Math" panose="02040503050406030204"/>
                            </a:rPr>
                            <m:t>)</m:t>
                          </m:r>
                          <m:r>
                            <a:rPr lang="zh-CN" altLang="en-US" b="0" i="1" smtClean="0">
                              <a:latin typeface="Cambria Math" panose="02040503050406030204"/>
                            </a:rPr>
                            <m:t>，</m:t>
                          </m:r>
                          <m:r>
                            <a:rPr lang="zh-CN" altLang="en-US" i="1">
                              <a:latin typeface="Cambria Math" panose="02040503050406030204"/>
                            </a:rPr>
                            <m:t>其中</m:t>
                          </m:r>
                          <m:r>
                            <a:rPr lang="en-US" altLang="zh-CN" b="0" i="1" smtClean="0">
                              <a:latin typeface="Cambria Math" panose="02040503050406030204"/>
                            </a:rPr>
                            <m:t>𝑗</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sSub>
                            <m:sSubPr>
                              <m:ctrlPr>
                                <a:rPr lang="en-US" altLang="zh-CN" b="0" i="1" smtClean="0">
                                  <a:latin typeface="Cambria Math" panose="02040503050406030204"/>
                                </a:rPr>
                              </m:ctrlPr>
                            </m:sSubPr>
                            <m:e>
                              <m:r>
                                <a:rPr lang="en-US" altLang="zh-CN" b="0" i="1" smtClean="0">
                                  <a:latin typeface="Cambria Math" panose="02040503050406030204"/>
                                </a:rPr>
                                <m:t>𝑓</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sub>
                          </m:sSub>
                        </m:e>
                      </m:nary>
                    </m:oMath>
                  </m:oMathPara>
                </a14:m>
                <a:endParaRPr lang="zh-CN" altLang="en-US"/>
              </a:p>
            </p:txBody>
          </p:sp>
        </mc:Choice>
        <mc:Fallback>
          <p:sp>
            <p:nvSpPr>
              <p:cNvPr id="4" name="TextBox 3"/>
              <p:cNvSpPr txBox="1">
                <a:spLocks noRot="1" noChangeAspect="1" noMove="1" noResize="1" noEditPoints="1" noAdjustHandles="1" noChangeArrowheads="1" noChangeShapeType="1" noTextEdit="1"/>
              </p:cNvSpPr>
              <p:nvPr/>
            </p:nvSpPr>
            <p:spPr>
              <a:xfrm>
                <a:off x="2786231" y="1893346"/>
                <a:ext cx="5970495" cy="899605"/>
              </a:xfrm>
              <a:prstGeom prst="rect">
                <a:avLst/>
              </a:prstGeom>
              <a:blipFill rotWithShape="1">
                <a:blip r:embed="rId1"/>
                <a:stretch>
                  <a:fillRect l="-8" t="-46" r="1" b="25"/>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2" y="4151802"/>
            <a:ext cx="5714682" cy="227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685416" y="2169006"/>
            <a:ext cx="360381" cy="322729"/>
          </a:xfrm>
          <a:prstGeom prst="rect">
            <a:avLst/>
          </a:prstGeom>
          <a:noFill/>
          <a:ln>
            <a:solidFill>
              <a:schemeClr val="accent1">
                <a:shade val="5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70033" y="2169006"/>
            <a:ext cx="473336" cy="322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6045797" y="1624405"/>
            <a:ext cx="2216076" cy="544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638391" y="1387475"/>
            <a:ext cx="2624865" cy="646331"/>
          </a:xfrm>
          <a:prstGeom prst="rect">
            <a:avLst/>
          </a:prstGeom>
          <a:noFill/>
        </p:spPr>
        <p:txBody>
          <a:bodyPr wrap="square" rtlCol="0">
            <a:spAutoFit/>
          </a:bodyPr>
          <a:lstStyle/>
          <a:p>
            <a:r>
              <a:rPr lang="zh-CN" altLang="en-US" b="1" smtClean="0"/>
              <a:t>在第</a:t>
            </a:r>
            <a:r>
              <a:rPr lang="en-US" altLang="zh-CN" b="1" smtClean="0"/>
              <a:t>k</a:t>
            </a:r>
            <a:r>
              <a:rPr lang="zh-CN" altLang="en-US" b="1" smtClean="0"/>
              <a:t>层第</a:t>
            </a:r>
            <a:r>
              <a:rPr lang="en-US" altLang="zh-CN" b="1" smtClean="0"/>
              <a:t>i</a:t>
            </a:r>
            <a:r>
              <a:rPr lang="zh-CN" altLang="en-US" b="1" smtClean="0"/>
              <a:t>个节点对应的特征</a:t>
            </a:r>
            <a:endParaRPr lang="zh-CN" altLang="en-US" b="1"/>
          </a:p>
        </p:txBody>
      </p:sp>
      <p:cxnSp>
        <p:nvCxnSpPr>
          <p:cNvPr id="16" name="直接箭头连接符 15"/>
          <p:cNvCxnSpPr/>
          <p:nvPr/>
        </p:nvCxnSpPr>
        <p:spPr>
          <a:xfrm>
            <a:off x="5314278" y="2581835"/>
            <a:ext cx="3216536" cy="505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38391" y="2915322"/>
            <a:ext cx="2904564" cy="646331"/>
          </a:xfrm>
          <a:prstGeom prst="rect">
            <a:avLst/>
          </a:prstGeom>
          <a:noFill/>
        </p:spPr>
        <p:txBody>
          <a:bodyPr wrap="square" rtlCol="0">
            <a:spAutoFit/>
          </a:bodyPr>
          <a:lstStyle/>
          <a:p>
            <a:r>
              <a:rPr lang="zh-CN" altLang="en-US" b="1" smtClean="0"/>
              <a:t>在第</a:t>
            </a:r>
            <a:r>
              <a:rPr lang="en-US" altLang="zh-CN" b="1" smtClean="0"/>
              <a:t>k</a:t>
            </a:r>
            <a:r>
              <a:rPr lang="zh-CN" altLang="en-US" b="1" smtClean="0"/>
              <a:t>层所对应的过滤器，即卷积核</a:t>
            </a:r>
            <a:endParaRPr lang="zh-CN" altLang="en-US" b="1"/>
          </a:p>
        </p:txBody>
      </p:sp>
      <p:cxnSp>
        <p:nvCxnSpPr>
          <p:cNvPr id="19" name="直接连接符 18"/>
          <p:cNvCxnSpPr/>
          <p:nvPr/>
        </p:nvCxnSpPr>
        <p:spPr>
          <a:xfrm>
            <a:off x="4970033" y="2792951"/>
            <a:ext cx="1183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685416" y="2915322"/>
            <a:ext cx="2576457" cy="1344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8390965" y="4087906"/>
                <a:ext cx="3334870" cy="1200329"/>
              </a:xfrm>
              <a:prstGeom prst="rect">
                <a:avLst/>
              </a:prstGeom>
              <a:noFill/>
            </p:spPr>
            <p:txBody>
              <a:bodyPr wrap="square" rtlCol="0">
                <a:spAutoFit/>
              </a:bodyPr>
              <a:lstStyle/>
              <a:p>
                <a:r>
                  <a:rPr lang="zh-CN" altLang="en-US" b="1" smtClean="0"/>
                  <a:t>图上的傅里叶变换</a:t>
                </a:r>
                <a:endParaRPr lang="en-US" altLang="zh-CN" b="1" smtClean="0"/>
              </a:p>
              <a:p>
                <a14:m>
                  <m:oMathPara xmlns:m="http://schemas.openxmlformats.org/officeDocument/2006/math">
                    <m:oMathParaPr>
                      <m:jc m:val="centerGroup"/>
                    </m:oMathParaPr>
                    <m:oMath xmlns:m="http://schemas.openxmlformats.org/officeDocument/2006/math">
                      <m:acc>
                        <m:accPr>
                          <m:ctrlPr>
                            <a:rPr lang="zh-CN" altLang="en-US" b="1" i="1" smtClean="0">
                              <a:latin typeface="Cambria Math" panose="02040503050406030204"/>
                            </a:rPr>
                          </m:ctrlPr>
                        </m:accPr>
                        <m:e>
                          <m:r>
                            <a:rPr lang="en-US" altLang="zh-CN" b="1" i="1" smtClean="0">
                              <a:latin typeface="Cambria Math" panose="02040503050406030204"/>
                            </a:rPr>
                            <m:t>𝒙</m:t>
                          </m:r>
                        </m:e>
                      </m:acc>
                      <m:r>
                        <a:rPr lang="en-US" altLang="zh-CN" b="1" i="1" smtClean="0">
                          <a:latin typeface="Cambria Math" panose="02040503050406030204"/>
                        </a:rPr>
                        <m:t>=</m:t>
                      </m:r>
                      <m:sSup>
                        <m:sSupPr>
                          <m:ctrlPr>
                            <a:rPr lang="en-US" altLang="zh-CN" b="1" i="1" smtClean="0">
                              <a:latin typeface="Cambria Math" panose="02040503050406030204"/>
                            </a:rPr>
                          </m:ctrlPr>
                        </m:sSupPr>
                        <m:e>
                          <m:r>
                            <a:rPr lang="en-US" altLang="zh-CN" b="1" i="1" smtClean="0">
                              <a:latin typeface="Cambria Math" panose="02040503050406030204"/>
                            </a:rPr>
                            <m:t>𝑼</m:t>
                          </m:r>
                        </m:e>
                        <m:sup>
                          <m:r>
                            <a:rPr lang="en-US" altLang="zh-CN" b="1" i="1" smtClean="0">
                              <a:latin typeface="Cambria Math" panose="02040503050406030204"/>
                            </a:rPr>
                            <m:t>𝑻</m:t>
                          </m:r>
                        </m:sup>
                      </m:sSup>
                      <m:r>
                        <a:rPr lang="en-US" altLang="zh-CN" b="1" i="1" smtClean="0">
                          <a:latin typeface="Cambria Math" panose="02040503050406030204"/>
                        </a:rPr>
                        <m:t>𝒙</m:t>
                      </m:r>
                    </m:oMath>
                  </m:oMathPara>
                </a14:m>
                <a:endParaRPr lang="en-US" altLang="zh-CN" b="1" smtClean="0"/>
              </a:p>
              <a:p>
                <a:r>
                  <a:rPr lang="zh-CN" altLang="en-US" b="1"/>
                  <a:t>图</a:t>
                </a:r>
                <a:r>
                  <a:rPr lang="zh-CN" altLang="en-US" b="1" smtClean="0"/>
                  <a:t>上的傅里叶反变换</a:t>
                </a:r>
                <a:endParaRPr lang="en-US" altLang="zh-CN" b="1"/>
              </a:p>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a:rPr>
                        <m:t>𝒙</m:t>
                      </m:r>
                      <m:r>
                        <a:rPr lang="en-US" altLang="zh-CN" b="1" i="1" smtClean="0">
                          <a:latin typeface="Cambria Math" panose="02040503050406030204"/>
                        </a:rPr>
                        <m:t>=</m:t>
                      </m:r>
                      <m:r>
                        <a:rPr lang="en-US" altLang="zh-CN" b="1" i="1" smtClean="0">
                          <a:latin typeface="Cambria Math" panose="02040503050406030204"/>
                        </a:rPr>
                        <m:t>𝑼</m:t>
                      </m:r>
                      <m:acc>
                        <m:accPr>
                          <m:ctrlPr>
                            <a:rPr lang="zh-CN" altLang="en-US" b="1" i="1">
                              <a:latin typeface="Cambria Math" panose="02040503050406030204"/>
                            </a:rPr>
                          </m:ctrlPr>
                        </m:accPr>
                        <m:e>
                          <m:r>
                            <a:rPr lang="en-US" altLang="zh-CN" b="1" i="1">
                              <a:latin typeface="Cambria Math" panose="02040503050406030204"/>
                            </a:rPr>
                            <m:t>𝒙</m:t>
                          </m:r>
                        </m:e>
                      </m:acc>
                    </m:oMath>
                  </m:oMathPara>
                </a14:m>
                <a:endParaRPr lang="zh-CN" altLang="en-US" b="1"/>
              </a:p>
            </p:txBody>
          </p:sp>
        </mc:Choice>
        <mc:Fallback>
          <p:sp>
            <p:nvSpPr>
              <p:cNvPr id="23" name="TextBox 22"/>
              <p:cNvSpPr txBox="1">
                <a:spLocks noRot="1" noChangeAspect="1" noMove="1" noResize="1" noEditPoints="1" noAdjustHandles="1" noChangeArrowheads="1" noChangeShapeType="1" noTextEdit="1"/>
              </p:cNvSpPr>
              <p:nvPr/>
            </p:nvSpPr>
            <p:spPr>
              <a:xfrm>
                <a:off x="8390965" y="4087906"/>
                <a:ext cx="3334870" cy="1200329"/>
              </a:xfrm>
              <a:prstGeom prst="rect">
                <a:avLst/>
              </a:prstGeom>
              <a:blipFill rotWithShape="1">
                <a:blip r:embed="rId3"/>
                <a:stretch>
                  <a:fillRect l="-2" t="-34" r="17" b="49"/>
                </a:stretch>
              </a:blipFill>
            </p:spPr>
            <p:txBody>
              <a:bodyPr/>
              <a:lstStyle/>
              <a:p>
                <a:r>
                  <a:rPr lang="zh-CN" altLang="en-US">
                    <a:noFill/>
                  </a:rPr>
                  <a:t> </a:t>
                </a:r>
              </a:p>
            </p:txBody>
          </p:sp>
        </mc:Fallback>
      </mc:AlternateContent>
      <p:sp>
        <p:nvSpPr>
          <p:cNvPr id="2" name="TextBox 1"/>
          <p:cNvSpPr txBox="1"/>
          <p:nvPr/>
        </p:nvSpPr>
        <p:spPr bwMode="auto">
          <a:xfrm>
            <a:off x="627062" y="1472540"/>
            <a:ext cx="6056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ea typeface="微软雅黑" panose="020B0503020204020204" pitchFamily="34" charset="-122"/>
              </a:rPr>
              <a:t>为了更新节点特征，其定义的第</a:t>
            </a:r>
            <a:r>
              <a:rPr lang="en-US" altLang="zh-CN" sz="2400" b="1" smtClean="0">
                <a:ea typeface="微软雅黑" panose="020B0503020204020204" pitchFamily="34" charset="-122"/>
              </a:rPr>
              <a:t>k</a:t>
            </a:r>
            <a:r>
              <a:rPr lang="zh-CN" altLang="en-US" sz="2400" b="1" smtClean="0">
                <a:ea typeface="微软雅黑" panose="020B0503020204020204" pitchFamily="34" charset="-122"/>
              </a:rPr>
              <a:t>层输出为：</a:t>
            </a:r>
            <a:endParaRPr lang="zh-CN" altLang="en-US" sz="2400" b="1">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TextBox 17"/>
              <p:cNvSpPr txBox="1"/>
              <p:nvPr/>
            </p:nvSpPr>
            <p:spPr>
              <a:xfrm>
                <a:off x="8638390" y="2142441"/>
                <a:ext cx="2624865"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a:rPr>
                          </m:ctrlPr>
                        </m:sSubPr>
                        <m:e>
                          <m:r>
                            <a:rPr lang="en-US" altLang="zh-CN" b="1" i="1" smtClean="0">
                              <a:latin typeface="Cambria Math" panose="02040503050406030204"/>
                            </a:rPr>
                            <m:t>𝒇</m:t>
                          </m:r>
                        </m:e>
                        <m:sub>
                          <m:r>
                            <a:rPr lang="en-US" altLang="zh-CN" b="1" i="1" smtClean="0">
                              <a:latin typeface="Cambria Math" panose="02040503050406030204"/>
                            </a:rPr>
                            <m:t>𝒌</m:t>
                          </m:r>
                        </m:sub>
                      </m:sSub>
                      <m:r>
                        <a:rPr lang="zh-CN" altLang="en-US" b="1" i="1" smtClean="0">
                          <a:latin typeface="Cambria Math" panose="02040503050406030204"/>
                        </a:rPr>
                        <m:t>为</m:t>
                      </m:r>
                      <m:r>
                        <a:rPr lang="zh-CN" altLang="en-US" b="1" i="1">
                          <a:latin typeface="Cambria Math" panose="02040503050406030204"/>
                        </a:rPr>
                        <m:t>更新</m:t>
                      </m:r>
                      <m:r>
                        <a:rPr lang="zh-CN" altLang="en-US" b="1" i="1" smtClean="0">
                          <a:latin typeface="Cambria Math" panose="02040503050406030204"/>
                        </a:rPr>
                        <m:t>后</m:t>
                      </m:r>
                      <m:r>
                        <a:rPr lang="zh-CN" altLang="en-US" b="1" i="1">
                          <a:latin typeface="Cambria Math" panose="02040503050406030204"/>
                        </a:rPr>
                        <m:t>节点</m:t>
                      </m:r>
                      <m:r>
                        <a:rPr lang="zh-CN" altLang="en-US" b="1" i="1" smtClean="0">
                          <a:latin typeface="Cambria Math" panose="02040503050406030204"/>
                        </a:rPr>
                        <m:t>输出</m:t>
                      </m:r>
                      <m:r>
                        <a:rPr lang="zh-CN" altLang="en-US" b="1" i="1">
                          <a:latin typeface="Cambria Math" panose="02040503050406030204"/>
                        </a:rPr>
                        <m:t>特征</m:t>
                      </m:r>
                      <m:r>
                        <a:rPr lang="zh-CN" altLang="en-US" b="1" i="1" smtClean="0">
                          <a:latin typeface="Cambria Math" panose="02040503050406030204"/>
                        </a:rPr>
                        <m:t>的</m:t>
                      </m:r>
                      <m:r>
                        <a:rPr lang="zh-CN" altLang="en-US" b="1" i="1">
                          <a:latin typeface="Cambria Math" panose="02040503050406030204"/>
                        </a:rPr>
                        <m:t>维度</m:t>
                      </m:r>
                      <m:r>
                        <a:rPr lang="zh-CN" altLang="en-US" b="1" i="1" smtClean="0">
                          <a:latin typeface="Cambria Math" panose="02040503050406030204"/>
                        </a:rPr>
                        <m:t>，</m:t>
                      </m:r>
                    </m:oMath>
                  </m:oMathPara>
                </a14:m>
                <a:endParaRPr lang="en-US" altLang="zh-CN" b="1" smtClean="0"/>
              </a:p>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a:rPr>
                          </m:ctrlPr>
                        </m:sSubPr>
                        <m:e>
                          <m:r>
                            <a:rPr lang="en-US" altLang="zh-CN" b="1" i="1" smtClean="0">
                              <a:latin typeface="Cambria Math" panose="02040503050406030204"/>
                            </a:rPr>
                            <m:t>𝒇</m:t>
                          </m:r>
                        </m:e>
                        <m:sub>
                          <m:r>
                            <a:rPr lang="en-US" altLang="zh-CN" b="1" i="1" smtClean="0">
                              <a:latin typeface="Cambria Math" panose="02040503050406030204"/>
                            </a:rPr>
                            <m:t>𝒌</m:t>
                          </m:r>
                          <m:r>
                            <a:rPr lang="en-US" altLang="zh-CN" b="1" i="1" smtClean="0">
                              <a:latin typeface="Cambria Math" panose="02040503050406030204"/>
                            </a:rPr>
                            <m:t>−</m:t>
                          </m:r>
                          <m:r>
                            <a:rPr lang="en-US" altLang="zh-CN" b="1" i="1" smtClean="0">
                              <a:latin typeface="Cambria Math" panose="02040503050406030204"/>
                            </a:rPr>
                            <m:t>𝟏</m:t>
                          </m:r>
                        </m:sub>
                      </m:sSub>
                      <m:r>
                        <a:rPr lang="zh-CN" altLang="en-US" b="1" i="1" smtClean="0">
                          <a:latin typeface="Cambria Math" panose="02040503050406030204"/>
                        </a:rPr>
                        <m:t>为</m:t>
                      </m:r>
                      <m:r>
                        <a:rPr lang="zh-CN" altLang="en-US" b="1" i="1">
                          <a:latin typeface="Cambria Math" panose="02040503050406030204"/>
                        </a:rPr>
                        <m:t>聚集</m:t>
                      </m:r>
                      <m:r>
                        <a:rPr lang="zh-CN" altLang="en-US" b="1" i="1" smtClean="0">
                          <a:latin typeface="Cambria Math" panose="02040503050406030204"/>
                        </a:rPr>
                        <m:t>节点</m:t>
                      </m:r>
                      <m:r>
                        <a:rPr lang="zh-CN" altLang="en-US" b="1" i="1">
                          <a:latin typeface="Cambria Math" panose="02040503050406030204"/>
                        </a:rPr>
                        <m:t>输入</m:t>
                      </m:r>
                      <m:r>
                        <a:rPr lang="zh-CN" altLang="en-US" b="1" i="1" smtClean="0">
                          <a:latin typeface="Cambria Math" panose="02040503050406030204"/>
                        </a:rPr>
                        <m:t>特征的</m:t>
                      </m:r>
                      <m:r>
                        <a:rPr lang="zh-CN" altLang="en-US" b="1" i="1">
                          <a:latin typeface="Cambria Math" panose="02040503050406030204"/>
                        </a:rPr>
                        <m:t>维度</m:t>
                      </m:r>
                    </m:oMath>
                  </m:oMathPara>
                </a14:m>
                <a:endParaRPr lang="zh-CN" altLang="en-US" b="1"/>
              </a:p>
            </p:txBody>
          </p:sp>
        </mc:Choice>
        <mc:Fallback>
          <p:sp>
            <p:nvSpPr>
              <p:cNvPr id="18" name="TextBox 17"/>
              <p:cNvSpPr txBox="1">
                <a:spLocks noRot="1" noChangeAspect="1" noMove="1" noResize="1" noEditPoints="1" noAdjustHandles="1" noChangeArrowheads="1" noChangeShapeType="1" noTextEdit="1"/>
              </p:cNvSpPr>
              <p:nvPr/>
            </p:nvSpPr>
            <p:spPr>
              <a:xfrm>
                <a:off x="8638390" y="2142441"/>
                <a:ext cx="2624865" cy="646331"/>
              </a:xfrm>
              <a:prstGeom prst="rect">
                <a:avLst/>
              </a:prstGeom>
              <a:blipFill rotWithShape="1">
                <a:blip r:embed="rId4"/>
                <a:stretch>
                  <a:fillRect l="-18" t="-91" r="-25391" b="-74985"/>
                </a:stretch>
              </a:blipFill>
            </p:spPr>
            <p:txBody>
              <a:bodyPr/>
              <a:lstStyle/>
              <a:p>
                <a:r>
                  <a:rPr lang="zh-CN" altLang="en-US">
                    <a:noFill/>
                  </a:rPr>
                  <a:t> </a:t>
                </a:r>
              </a:p>
            </p:txBody>
          </p:sp>
        </mc:Fallback>
      </mc:AlternateContent>
      <p:sp>
        <p:nvSpPr>
          <p:cNvPr id="3" name="TextBox 2"/>
          <p:cNvSpPr txBox="1"/>
          <p:nvPr/>
        </p:nvSpPr>
        <p:spPr bwMode="auto">
          <a:xfrm>
            <a:off x="902524" y="3376987"/>
            <a:ext cx="44117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b="1">
                <a:ea typeface="微软雅黑" panose="020B0503020204020204" pitchFamily="34" charset="-122"/>
              </a:rPr>
              <a:t>h</a:t>
            </a:r>
            <a:r>
              <a:rPr lang="zh-CN" altLang="en-US" b="1" smtClean="0">
                <a:ea typeface="微软雅黑" panose="020B0503020204020204" pitchFamily="34" charset="-122"/>
              </a:rPr>
              <a:t>为非线性激活函数</a:t>
            </a:r>
            <a:endParaRPr lang="zh-CN" altLang="en-US" b="1">
              <a:ea typeface="微软雅黑" panose="020B0503020204020204" pitchFamily="34" charset="-122"/>
            </a:endParaRPr>
          </a:p>
        </p:txBody>
      </p:sp>
      <p:pic>
        <p:nvPicPr>
          <p:cNvPr id="71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9186" y="-97657"/>
            <a:ext cx="3723769" cy="157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Spectral Graph CNN</a:t>
            </a:r>
            <a:r>
              <a:rPr lang="zh-CN" altLang="en-US" sz="2400" b="1" smtClean="0">
                <a:solidFill>
                  <a:srgbClr val="FF0000"/>
                </a:solidFill>
                <a:ea typeface="微软雅黑" panose="020B0503020204020204" pitchFamily="34" charset="-122"/>
              </a:rPr>
              <a:t>的缺点</a:t>
            </a:r>
            <a:endParaRPr lang="zh-CN" altLang="en-US" sz="2400" b="1">
              <a:solidFill>
                <a:srgbClr val="FF0000"/>
              </a:solidFill>
              <a:ea typeface="微软雅黑" panose="020B0503020204020204" pitchFamily="34" charset="-122"/>
            </a:endParaRPr>
          </a:p>
        </p:txBody>
      </p:sp>
      <p:sp>
        <p:nvSpPr>
          <p:cNvPr id="2" name="TextBox 1"/>
          <p:cNvSpPr txBox="1"/>
          <p:nvPr/>
        </p:nvSpPr>
        <p:spPr>
          <a:xfrm>
            <a:off x="527123" y="1570617"/>
            <a:ext cx="8390965" cy="1169551"/>
          </a:xfrm>
          <a:prstGeom prst="rect">
            <a:avLst/>
          </a:prstGeom>
          <a:noFill/>
        </p:spPr>
        <p:txBody>
          <a:bodyPr wrap="square" rtlCol="0">
            <a:spAutoFit/>
          </a:bodyPr>
          <a:lstStyle/>
          <a:p>
            <a:r>
              <a:rPr lang="en-US" altLang="zh-CN" sz="2800" b="1" smtClean="0"/>
              <a:t>1.</a:t>
            </a:r>
            <a:r>
              <a:rPr lang="zh-CN" altLang="en-US" sz="2800" b="1" smtClean="0"/>
              <a:t>需要对拉普拉斯矩阵进行特征分解</a:t>
            </a:r>
            <a:endParaRPr lang="en-US" altLang="zh-CN" sz="2800" b="1" smtClean="0"/>
          </a:p>
          <a:p>
            <a:endParaRPr lang="en-US" altLang="zh-CN" smtClean="0"/>
          </a:p>
          <a:p>
            <a:r>
              <a:rPr lang="en-US" altLang="zh-CN" smtClean="0"/>
              <a:t>    </a:t>
            </a:r>
            <a:r>
              <a:rPr lang="zh-CN" altLang="en-US" sz="2400" smtClean="0"/>
              <a:t>因为卷积需要使用特征向量</a:t>
            </a:r>
            <a:endParaRPr lang="zh-CN" altLang="en-US" sz="2400"/>
          </a:p>
        </p:txBody>
      </p:sp>
      <mc:AlternateContent xmlns:mc="http://schemas.openxmlformats.org/markup-compatibility/2006">
        <mc:Choice xmlns:a14="http://schemas.microsoft.com/office/drawing/2010/main" Requires="a14">
          <p:sp>
            <p:nvSpPr>
              <p:cNvPr id="18" name="TextBox 17"/>
              <p:cNvSpPr txBox="1"/>
              <p:nvPr/>
            </p:nvSpPr>
            <p:spPr>
              <a:xfrm>
                <a:off x="627062" y="3282876"/>
                <a:ext cx="8390965" cy="924164"/>
              </a:xfrm>
              <a:prstGeom prst="rect">
                <a:avLst/>
              </a:prstGeom>
              <a:noFill/>
            </p:spPr>
            <p:txBody>
              <a:bodyPr wrap="square" rtlCol="0">
                <a:spAutoFit/>
              </a:bodyPr>
              <a:lstStyle/>
              <a:p>
                <a:r>
                  <a:rPr lang="en-US" altLang="zh-CN" sz="2800" b="1" smtClean="0"/>
                  <a:t>2.</a:t>
                </a:r>
                <a:r>
                  <a:rPr lang="zh-CN" altLang="en-US" sz="2800" b="1" smtClean="0"/>
                  <a:t>过高的计算复杂度</a:t>
                </a:r>
                <a:endParaRPr lang="en-US" altLang="zh-CN" smtClean="0"/>
              </a:p>
              <a:p>
                <a:r>
                  <a:rPr lang="en-US" altLang="zh-CN" smtClean="0"/>
                  <a:t>    </a:t>
                </a:r>
                <a:r>
                  <a:rPr lang="zh-CN" altLang="en-US" sz="2400" smtClean="0"/>
                  <a:t>对图上的傅里叶基</a:t>
                </a:r>
                <a:r>
                  <a:rPr lang="en-US" altLang="zh-CN" sz="2400" smtClean="0"/>
                  <a:t>U</a:t>
                </a:r>
                <a:r>
                  <a:rPr lang="zh-CN" altLang="en-US" sz="2400" smtClean="0"/>
                  <a:t>相乘的复杂度为</a:t>
                </a:r>
                <a14:m>
                  <m:oMath xmlns:m="http://schemas.openxmlformats.org/officeDocument/2006/math">
                    <m:r>
                      <a:rPr lang="en-US" altLang="zh-CN" sz="2400" b="0" i="1" smtClean="0">
                        <a:latin typeface="Cambria Math" panose="02040503050406030204"/>
                      </a:rPr>
                      <m:t>𝑂</m:t>
                    </m:r>
                    <m:r>
                      <a:rPr lang="en-US" altLang="zh-CN" sz="2400" b="0" i="1" smtClean="0">
                        <a:latin typeface="Cambria Math" panose="02040503050406030204"/>
                      </a:rPr>
                      <m:t>(</m:t>
                    </m:r>
                    <m:sSup>
                      <m:sSupPr>
                        <m:ctrlPr>
                          <a:rPr lang="en-US" altLang="zh-CN" sz="2400" b="0" i="1" smtClean="0">
                            <a:latin typeface="Cambria Math" panose="02040503050406030204"/>
                          </a:rPr>
                        </m:ctrlPr>
                      </m:sSupPr>
                      <m:e>
                        <m:r>
                          <a:rPr lang="en-US" altLang="zh-CN" sz="2400" b="0" i="1" smtClean="0">
                            <a:latin typeface="Cambria Math" panose="02040503050406030204"/>
                          </a:rPr>
                          <m:t>𝑛</m:t>
                        </m:r>
                      </m:e>
                      <m:sup>
                        <m:r>
                          <a:rPr lang="en-US" altLang="zh-CN" sz="2400" b="0" i="1" smtClean="0">
                            <a:latin typeface="Cambria Math" panose="02040503050406030204"/>
                          </a:rPr>
                          <m:t>2</m:t>
                        </m:r>
                      </m:sup>
                    </m:sSup>
                    <m:r>
                      <a:rPr lang="en-US" altLang="zh-CN" sz="2400" b="0" i="1" smtClean="0">
                        <a:latin typeface="Cambria Math" panose="02040503050406030204"/>
                      </a:rPr>
                      <m:t>)</m:t>
                    </m:r>
                  </m:oMath>
                </a14:m>
                <a:endParaRPr lang="zh-CN" altLang="en-US" sz="2400"/>
              </a:p>
            </p:txBody>
          </p:sp>
        </mc:Choice>
        <mc:Fallback>
          <p:sp>
            <p:nvSpPr>
              <p:cNvPr id="18" name="TextBox 17"/>
              <p:cNvSpPr txBox="1">
                <a:spLocks noRot="1" noChangeAspect="1" noMove="1" noResize="1" noEditPoints="1" noAdjustHandles="1" noChangeArrowheads="1" noChangeShapeType="1" noTextEdit="1"/>
              </p:cNvSpPr>
              <p:nvPr/>
            </p:nvSpPr>
            <p:spPr>
              <a:xfrm>
                <a:off x="627062" y="3282876"/>
                <a:ext cx="8390965" cy="924164"/>
              </a:xfrm>
              <a:prstGeom prst="rect">
                <a:avLst/>
              </a:prstGeom>
              <a:blipFill rotWithShape="1">
                <a:blip r:embed="rId1"/>
                <a:stretch>
                  <a:fillRect l="-4" t="-61" r="5" b="18"/>
                </a:stretch>
              </a:blipFill>
            </p:spPr>
            <p:txBody>
              <a:bodyPr/>
              <a:lstStyle/>
              <a:p>
                <a:r>
                  <a:rPr lang="zh-CN" altLang="en-US">
                    <a:noFill/>
                  </a:rPr>
                  <a:t> </a:t>
                </a:r>
              </a:p>
            </p:txBody>
          </p:sp>
        </mc:Fallback>
      </mc:AlternateContent>
      <p:sp>
        <p:nvSpPr>
          <p:cNvPr id="20" name="TextBox 19"/>
          <p:cNvSpPr txBox="1"/>
          <p:nvPr/>
        </p:nvSpPr>
        <p:spPr>
          <a:xfrm>
            <a:off x="627062" y="4672405"/>
            <a:ext cx="8390965" cy="523220"/>
          </a:xfrm>
          <a:prstGeom prst="rect">
            <a:avLst/>
          </a:prstGeom>
          <a:noFill/>
        </p:spPr>
        <p:txBody>
          <a:bodyPr wrap="square" rtlCol="0">
            <a:spAutoFit/>
          </a:bodyPr>
          <a:lstStyle/>
          <a:p>
            <a:r>
              <a:rPr lang="en-US" altLang="zh-CN" sz="2800" b="1" smtClean="0"/>
              <a:t>3.</a:t>
            </a:r>
            <a:r>
              <a:rPr lang="zh-CN" altLang="en-US" sz="2800" b="1" smtClean="0"/>
              <a:t>在进行卷积时并不是对节点周围的邻居进行卷积</a:t>
            </a:r>
            <a:endParaRPr lang="en-US" altLang="zh-CN" smtClean="0"/>
          </a:p>
        </p:txBody>
      </p:sp>
    </p:spTree>
  </p:cSld>
  <p:clrMapOvr>
    <a:masterClrMapping/>
  </p:clrMapOvr>
  <p:transition spd="slow" advTm="0">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1" y="1425548"/>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ChebyNet:parameterizing filter</a:t>
            </a:r>
            <a:r>
              <a:rPr lang="zh-CN" altLang="en-US" sz="2400" b="1" smtClean="0">
                <a:solidFill>
                  <a:srgbClr val="FF0000"/>
                </a:solidFill>
                <a:ea typeface="微软雅黑" panose="020B0503020204020204" pitchFamily="34" charset="-122"/>
              </a:rPr>
              <a:t>（该算法企图将之前的三个缺陷都解决掉）</a:t>
            </a:r>
            <a:endParaRPr lang="zh-CN" altLang="en-US" sz="2400" b="1">
              <a:solidFill>
                <a:srgbClr val="FF0000"/>
              </a:solidFill>
              <a:ea typeface="微软雅黑" panose="020B0503020204020204" pitchFamily="34" charset="-122"/>
            </a:endParaRPr>
          </a:p>
        </p:txBody>
      </p:sp>
      <p:sp>
        <p:nvSpPr>
          <p:cNvPr id="2" name="TextBox 1"/>
          <p:cNvSpPr txBox="1"/>
          <p:nvPr/>
        </p:nvSpPr>
        <p:spPr>
          <a:xfrm>
            <a:off x="527123" y="1570617"/>
            <a:ext cx="8390965" cy="461665"/>
          </a:xfrm>
          <a:prstGeom prst="rect">
            <a:avLst/>
          </a:prstGeom>
          <a:noFill/>
        </p:spPr>
        <p:txBody>
          <a:bodyPr wrap="square" rtlCol="0">
            <a:spAutoFit/>
          </a:bodyPr>
          <a:lstStyle/>
          <a:p>
            <a:r>
              <a:rPr lang="en-US" altLang="zh-CN" sz="2400" smtClean="0"/>
              <a:t> </a:t>
            </a:r>
            <a:endParaRPr lang="zh-CN" altLang="en-US" sz="2400"/>
          </a:p>
        </p:txBody>
      </p:sp>
      <mc:AlternateContent xmlns:mc="http://schemas.openxmlformats.org/markup-compatibility/2006">
        <mc:Choice xmlns:a14="http://schemas.microsoft.com/office/drawing/2010/main" Requires="a14">
          <p:sp>
            <p:nvSpPr>
              <p:cNvPr id="3" name="TextBox 2"/>
              <p:cNvSpPr txBox="1"/>
              <p:nvPr/>
            </p:nvSpPr>
            <p:spPr>
              <a:xfrm>
                <a:off x="3453204" y="1887510"/>
                <a:ext cx="4410636" cy="4978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a:rPr>
                          </m:ctrlPr>
                        </m:sSubPr>
                        <m:e>
                          <m:r>
                            <a:rPr lang="en-US" altLang="zh-CN" sz="2400" b="0" i="1" smtClean="0">
                              <a:latin typeface="Cambria Math" panose="02040503050406030204"/>
                            </a:rPr>
                            <m:t>𝑔</m:t>
                          </m:r>
                        </m:e>
                        <m:sub>
                          <m:r>
                            <a:rPr lang="zh-CN" altLang="en-US" sz="2400" i="1" smtClean="0">
                              <a:latin typeface="Cambria Math" panose="02040503050406030204"/>
                            </a:rPr>
                            <m:t>𝜃</m:t>
                          </m:r>
                        </m:sub>
                      </m:sSub>
                      <m:r>
                        <a:rPr lang="en-US" altLang="zh-CN" sz="2400" b="0" i="1" smtClean="0">
                          <a:latin typeface="Cambria Math" panose="02040503050406030204"/>
                        </a:rPr>
                        <m:t>=</m:t>
                      </m:r>
                      <m:r>
                        <a:rPr lang="en-US" altLang="zh-CN" sz="2400" b="0" i="1" smtClean="0">
                          <a:latin typeface="Cambria Math" panose="02040503050406030204"/>
                        </a:rPr>
                        <m:t>𝑑𝑖𝑎𝑔</m:t>
                      </m:r>
                      <m:r>
                        <a:rPr lang="en-US" altLang="zh-CN" sz="2400" b="0" i="1" smtClean="0">
                          <a:latin typeface="Cambria Math" panose="02040503050406030204"/>
                        </a:rPr>
                        <m:t>([</m:t>
                      </m:r>
                      <m:sSub>
                        <m:sSubPr>
                          <m:ctrlPr>
                            <a:rPr lang="en-US" altLang="zh-CN" sz="2400" b="0" i="1" smtClean="0">
                              <a:latin typeface="Cambria Math" panose="02040503050406030204"/>
                            </a:rPr>
                          </m:ctrlPr>
                        </m:sSubPr>
                        <m:e>
                          <m:r>
                            <a:rPr lang="zh-CN" altLang="en-US" sz="2400" b="0" i="1" smtClean="0">
                              <a:latin typeface="Cambria Math" panose="02040503050406030204"/>
                            </a:rPr>
                            <m:t>𝜃</m:t>
                          </m:r>
                        </m:e>
                        <m:sub>
                          <m:r>
                            <a:rPr lang="en-US" altLang="zh-CN" sz="2400" b="0" i="1" smtClean="0">
                              <a:latin typeface="Cambria Math" panose="02040503050406030204"/>
                            </a:rPr>
                            <m:t>0</m:t>
                          </m:r>
                          <m:r>
                            <a:rPr lang="en-US" altLang="zh-CN" sz="2400" b="0" i="1" smtClean="0">
                              <a:latin typeface="Cambria Math" panose="02040503050406030204"/>
                            </a:rPr>
                            <m:t>,…,</m:t>
                          </m:r>
                        </m:sub>
                      </m:sSub>
                      <m:sSub>
                        <m:sSubPr>
                          <m:ctrlPr>
                            <a:rPr lang="en-US" altLang="zh-CN" sz="2400" b="0" i="1" smtClean="0">
                              <a:latin typeface="Cambria Math" panose="02040503050406030204"/>
                            </a:rPr>
                          </m:ctrlPr>
                        </m:sSubPr>
                        <m:e>
                          <m:r>
                            <a:rPr lang="zh-CN" altLang="en-US" sz="2400" b="0" i="1" smtClean="0">
                              <a:latin typeface="Cambria Math" panose="02040503050406030204"/>
                            </a:rPr>
                            <m:t>𝜃</m:t>
                          </m:r>
                        </m:e>
                        <m:sub>
                          <m:r>
                            <a:rPr lang="en-US" altLang="zh-CN" sz="2400" b="0" i="1" smtClean="0">
                              <a:latin typeface="Cambria Math" panose="02040503050406030204"/>
                            </a:rPr>
                            <m:t>𝑛</m:t>
                          </m:r>
                          <m:r>
                            <a:rPr lang="en-US" altLang="zh-CN" sz="2400" b="0" i="1" smtClean="0">
                              <a:latin typeface="Cambria Math" panose="02040503050406030204"/>
                            </a:rPr>
                            <m:t>−</m:t>
                          </m:r>
                          <m:r>
                            <a:rPr lang="en-US" altLang="zh-CN" sz="2400" b="0" i="1" smtClean="0">
                              <a:latin typeface="Cambria Math" panose="02040503050406030204"/>
                            </a:rPr>
                            <m:t>1</m:t>
                          </m:r>
                          <m:r>
                            <a:rPr lang="en-US" altLang="zh-CN" sz="2400" b="0" i="1" smtClean="0">
                              <a:latin typeface="Cambria Math" panose="02040503050406030204"/>
                            </a:rPr>
                            <m:t>]</m:t>
                          </m:r>
                        </m:sub>
                      </m:sSub>
                      <m:r>
                        <a:rPr lang="en-US" altLang="zh-CN" sz="2400" b="0" i="1" smtClean="0">
                          <a:latin typeface="Cambria Math" panose="02040503050406030204"/>
                        </a:rPr>
                        <m:t>)</m:t>
                      </m:r>
                    </m:oMath>
                  </m:oMathPara>
                </a14:m>
                <a:endParaRPr lang="zh-CN" altLang="en-US" sz="2400"/>
              </a:p>
            </p:txBody>
          </p:sp>
        </mc:Choice>
        <mc:Fallback>
          <p:sp>
            <p:nvSpPr>
              <p:cNvPr id="3" name="TextBox 2"/>
              <p:cNvSpPr txBox="1">
                <a:spLocks noRot="1" noChangeAspect="1" noMove="1" noResize="1" noEditPoints="1" noAdjustHandles="1" noChangeArrowheads="1" noChangeShapeType="1" noTextEdit="1"/>
              </p:cNvSpPr>
              <p:nvPr/>
            </p:nvSpPr>
            <p:spPr>
              <a:xfrm>
                <a:off x="3453204" y="1887510"/>
                <a:ext cx="4410636" cy="497893"/>
              </a:xfrm>
              <a:prstGeom prst="rect">
                <a:avLst/>
              </a:prstGeom>
              <a:blipFill rotWithShape="1">
                <a:blip r:embed="rId1"/>
                <a:stretch>
                  <a:fillRect l="-2" t="-58" b="69"/>
                </a:stretch>
              </a:blipFill>
            </p:spPr>
            <p:txBody>
              <a:bodyPr/>
              <a:lstStyle/>
              <a:p>
                <a:r>
                  <a:rPr lang="zh-CN" altLang="en-US">
                    <a:noFill/>
                  </a:rPr>
                  <a:t> </a:t>
                </a:r>
              </a:p>
            </p:txBody>
          </p:sp>
        </mc:Fallback>
      </mc:AlternateContent>
      <p:sp>
        <p:nvSpPr>
          <p:cNvPr id="4" name="下箭头 3"/>
          <p:cNvSpPr/>
          <p:nvPr/>
        </p:nvSpPr>
        <p:spPr>
          <a:xfrm>
            <a:off x="5292762" y="2460706"/>
            <a:ext cx="731520" cy="817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TextBox 4"/>
              <p:cNvSpPr txBox="1"/>
              <p:nvPr/>
            </p:nvSpPr>
            <p:spPr>
              <a:xfrm>
                <a:off x="3195021" y="3388658"/>
                <a:ext cx="4754880" cy="11311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a:rPr>
                          </m:ctrlPr>
                        </m:sSubPr>
                        <m:e>
                          <m:r>
                            <a:rPr lang="en-US" altLang="zh-CN" sz="2400" b="0" i="1" smtClean="0">
                              <a:latin typeface="Cambria Math" panose="02040503050406030204"/>
                            </a:rPr>
                            <m:t>𝑔</m:t>
                          </m:r>
                        </m:e>
                        <m:sub>
                          <m:r>
                            <a:rPr lang="zh-CN" altLang="en-US" sz="2400" i="1" smtClean="0">
                              <a:latin typeface="Cambria Math" panose="02040503050406030204"/>
                            </a:rPr>
                            <m:t>𝛽</m:t>
                          </m:r>
                        </m:sub>
                      </m:sSub>
                      <m:d>
                        <m:dPr>
                          <m:ctrlPr>
                            <a:rPr lang="en-US" altLang="zh-CN" sz="2400" b="0" i="1" smtClean="0">
                              <a:latin typeface="Cambria Math" panose="02040503050406030204"/>
                            </a:rPr>
                          </m:ctrlPr>
                        </m:dPr>
                        <m:e>
                          <m:r>
                            <a:rPr lang="zh-CN" altLang="en-US" sz="2400" b="0" i="1" smtClean="0">
                              <a:latin typeface="Cambria Math" panose="02040503050406030204"/>
                            </a:rPr>
                            <m:t>𝜈</m:t>
                          </m:r>
                        </m:e>
                      </m:d>
                      <m:r>
                        <a:rPr lang="en-US" altLang="zh-CN" sz="2400" b="0" i="1" smtClean="0">
                          <a:latin typeface="Cambria Math" panose="02040503050406030204"/>
                        </a:rPr>
                        <m:t>=</m:t>
                      </m:r>
                      <m:nary>
                        <m:naryPr>
                          <m:chr m:val="∑"/>
                          <m:ctrlPr>
                            <a:rPr lang="en-US" altLang="zh-CN" sz="2400" b="0" i="1" smtClean="0">
                              <a:latin typeface="Cambria Math" panose="02040503050406030204"/>
                            </a:rPr>
                          </m:ctrlPr>
                        </m:naryPr>
                        <m:sub>
                          <m:r>
                            <m:rPr>
                              <m:brk m:alnAt="23"/>
                            </m:rPr>
                            <a:rPr lang="en-US" altLang="zh-CN" sz="2400" b="0" i="1" smtClean="0">
                              <a:latin typeface="Cambria Math" panose="02040503050406030204"/>
                            </a:rPr>
                            <m:t>𝐾</m:t>
                          </m:r>
                          <m:r>
                            <a:rPr lang="en-US" altLang="zh-CN" sz="2400" b="0" i="1" smtClean="0">
                              <a:latin typeface="Cambria Math" panose="02040503050406030204"/>
                            </a:rPr>
                            <m:t>=</m:t>
                          </m:r>
                          <m:r>
                            <a:rPr lang="en-US" altLang="zh-CN" sz="2400" b="0" i="1" smtClean="0">
                              <a:latin typeface="Cambria Math" panose="02040503050406030204"/>
                            </a:rPr>
                            <m:t>0</m:t>
                          </m:r>
                        </m:sub>
                        <m:sup>
                          <m:r>
                            <a:rPr lang="en-US" altLang="zh-CN" sz="2400" b="0" i="1" smtClean="0">
                              <a:latin typeface="Cambria Math" panose="02040503050406030204"/>
                            </a:rPr>
                            <m:t>𝐾</m:t>
                          </m:r>
                        </m:sup>
                        <m:e>
                          <m:sSub>
                            <m:sSubPr>
                              <m:ctrlPr>
                                <a:rPr lang="en-US" altLang="zh-CN" sz="2400" b="0" i="1" smtClean="0">
                                  <a:latin typeface="Cambria Math" panose="02040503050406030204"/>
                                </a:rPr>
                              </m:ctrlPr>
                            </m:sSubPr>
                            <m:e>
                              <m:r>
                                <a:rPr lang="zh-CN" altLang="en-US" sz="2400" b="0" i="1" smtClean="0">
                                  <a:latin typeface="Cambria Math" panose="02040503050406030204"/>
                                </a:rPr>
                                <m:t>𝛽</m:t>
                              </m:r>
                            </m:e>
                            <m:sub>
                              <m:r>
                                <a:rPr lang="en-US" altLang="zh-CN" sz="2400" b="0" i="1" smtClean="0">
                                  <a:latin typeface="Cambria Math" panose="02040503050406030204"/>
                                </a:rPr>
                                <m:t>𝑘</m:t>
                              </m:r>
                            </m:sub>
                          </m:sSub>
                          <m:sSup>
                            <m:sSupPr>
                              <m:ctrlPr>
                                <a:rPr lang="en-US" altLang="zh-CN" sz="2400" b="0" i="1" smtClean="0">
                                  <a:latin typeface="Cambria Math" panose="02040503050406030204"/>
                                </a:rPr>
                              </m:ctrlPr>
                            </m:sSupPr>
                            <m:e>
                              <m:r>
                                <a:rPr lang="en-US" altLang="zh-CN" sz="2400" b="0" i="1" smtClean="0">
                                  <a:latin typeface="Cambria Math" panose="02040503050406030204"/>
                                </a:rPr>
                                <m:t>𝑣</m:t>
                              </m:r>
                            </m:e>
                            <m:sup>
                              <m:r>
                                <a:rPr lang="en-US" altLang="zh-CN" sz="2400" b="0" i="1" smtClean="0">
                                  <a:latin typeface="Cambria Math" panose="02040503050406030204"/>
                                </a:rPr>
                                <m:t>𝑘</m:t>
                              </m:r>
                            </m:sup>
                          </m:sSup>
                        </m:e>
                      </m:nary>
                    </m:oMath>
                  </m:oMathPara>
                </a14:m>
                <a:endParaRPr lang="zh-CN" altLang="en-US" sz="2400"/>
              </a:p>
            </p:txBody>
          </p:sp>
        </mc:Choice>
        <mc:Fallback>
          <p:sp>
            <p:nvSpPr>
              <p:cNvPr id="5" name="TextBox 4"/>
              <p:cNvSpPr txBox="1">
                <a:spLocks noRot="1" noChangeAspect="1" noMove="1" noResize="1" noEditPoints="1" noAdjustHandles="1" noChangeArrowheads="1" noChangeShapeType="1" noTextEdit="1"/>
              </p:cNvSpPr>
              <p:nvPr/>
            </p:nvSpPr>
            <p:spPr>
              <a:xfrm>
                <a:off x="3195021" y="3388658"/>
                <a:ext cx="4754880" cy="1131143"/>
              </a:xfrm>
              <a:prstGeom prst="rect">
                <a:avLst/>
              </a:prstGeom>
              <a:blipFill rotWithShape="1">
                <a:blip r:embed="rId2"/>
                <a:stretch>
                  <a:fillRect l="-7" t="-26" r="7"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6952939" y="3769563"/>
                <a:ext cx="320577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a:rPr>
                        <m:t>𝜈</m:t>
                      </m:r>
                      <m:r>
                        <a:rPr lang="en-US" altLang="zh-CN" b="0" i="1" smtClean="0">
                          <a:latin typeface="Cambria Math" panose="02040503050406030204"/>
                        </a:rPr>
                        <m:t>=</m:t>
                      </m:r>
                      <m:r>
                        <a:rPr lang="en-US" altLang="zh-CN" b="0" i="1" smtClean="0">
                          <a:latin typeface="Cambria Math" panose="02040503050406030204"/>
                        </a:rPr>
                        <m:t>𝑑𝑖𝑎𝑔</m:t>
                      </m:r>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1</m:t>
                          </m:r>
                        </m:sub>
                      </m:sSub>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2</m:t>
                          </m:r>
                        </m:sub>
                      </m:sSub>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𝑛</m:t>
                          </m:r>
                        </m:sub>
                      </m:sSub>
                      <m:r>
                        <a:rPr lang="en-US" altLang="zh-CN" b="0" i="1" smtClean="0">
                          <a:latin typeface="Cambria Math" panose="02040503050406030204"/>
                        </a:rPr>
                        <m:t>)</m:t>
                      </m:r>
                    </m:oMath>
                  </m:oMathPara>
                </a14:m>
                <a:endParaRPr lang="zh-CN" altLang="en-US"/>
              </a:p>
            </p:txBody>
          </p:sp>
        </mc:Choice>
        <mc:Fallback>
          <p:sp>
            <p:nvSpPr>
              <p:cNvPr id="6" name="TextBox 5"/>
              <p:cNvSpPr txBox="1">
                <a:spLocks noRot="1" noChangeAspect="1" noMove="1" noResize="1" noEditPoints="1" noAdjustHandles="1" noChangeArrowheads="1" noChangeShapeType="1" noTextEdit="1"/>
              </p:cNvSpPr>
              <p:nvPr/>
            </p:nvSpPr>
            <p:spPr>
              <a:xfrm>
                <a:off x="6952939" y="3769563"/>
                <a:ext cx="3205778" cy="369332"/>
              </a:xfrm>
              <a:prstGeom prst="rect">
                <a:avLst/>
              </a:prstGeom>
              <a:blipFill rotWithShape="1">
                <a:blip r:embed="rId3"/>
                <a:stretch>
                  <a:fillRect l="-10" t="-55" r="19" b="162"/>
                </a:stretch>
              </a:blipFill>
            </p:spPr>
            <p:txBody>
              <a:bodyPr/>
              <a:lstStyle/>
              <a:p>
                <a:r>
                  <a:rPr lang="zh-CN" altLang="en-US">
                    <a:noFill/>
                  </a:rPr>
                  <a:t> </a:t>
                </a:r>
              </a:p>
            </p:txBody>
          </p:sp>
        </mc:Fallback>
      </mc:AlternateContent>
      <p:sp>
        <p:nvSpPr>
          <p:cNvPr id="7" name="TextBox 6"/>
          <p:cNvSpPr txBox="1"/>
          <p:nvPr/>
        </p:nvSpPr>
        <p:spPr>
          <a:xfrm>
            <a:off x="527123" y="4366202"/>
            <a:ext cx="3485479" cy="369332"/>
          </a:xfrm>
          <a:prstGeom prst="rect">
            <a:avLst/>
          </a:prstGeom>
          <a:noFill/>
        </p:spPr>
        <p:txBody>
          <a:bodyPr wrap="square" rtlCol="0">
            <a:spAutoFit/>
          </a:bodyPr>
          <a:lstStyle/>
          <a:p>
            <a:r>
              <a:rPr lang="en-US" altLang="zh-CN" smtClean="0"/>
              <a:t>ChebyNet</a:t>
            </a:r>
            <a:endParaRPr lang="zh-CN" altLang="en-US"/>
          </a:p>
        </p:txBody>
      </p:sp>
      <mc:AlternateContent xmlns:mc="http://schemas.openxmlformats.org/markup-compatibility/2006">
        <mc:Choice xmlns:a14="http://schemas.microsoft.com/office/drawing/2010/main" Requires="a14">
          <p:sp>
            <p:nvSpPr>
              <p:cNvPr id="8" name="TextBox 7"/>
              <p:cNvSpPr txBox="1"/>
              <p:nvPr/>
            </p:nvSpPr>
            <p:spPr>
              <a:xfrm>
                <a:off x="1394460" y="4644202"/>
                <a:ext cx="8233633" cy="8771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𝑥</m:t>
                      </m:r>
                      <m:sSub>
                        <m:sSubPr>
                          <m:ctrlPr>
                            <a:rPr lang="en-US" altLang="zh-CN" b="0" i="1" smtClean="0">
                              <a:latin typeface="Cambria Math" panose="02040503050406030204"/>
                            </a:rPr>
                          </m:ctrlPr>
                        </m:sSubPr>
                        <m:e>
                          <m:r>
                            <a:rPr lang="en-US" altLang="zh-CN" b="0" i="1" smtClean="0">
                              <a:latin typeface="Cambria Math" panose="02040503050406030204"/>
                            </a:rPr>
                            <m:t>∗</m:t>
                          </m:r>
                        </m:e>
                        <m:sub>
                          <m:r>
                            <a:rPr lang="en-US" altLang="zh-CN" b="0" i="1" smtClean="0">
                              <a:latin typeface="Cambria Math" panose="02040503050406030204"/>
                            </a:rPr>
                            <m:t>𝐺</m:t>
                          </m:r>
                        </m:sub>
                      </m:sSub>
                      <m:r>
                        <a:rPr lang="en-US" altLang="zh-CN" b="0" i="1" smtClean="0">
                          <a:latin typeface="Cambria Math" panose="02040503050406030204"/>
                        </a:rPr>
                        <m:t>𝑦</m:t>
                      </m:r>
                      <m:r>
                        <a:rPr lang="en-US" altLang="zh-CN" b="0" i="1" smtClean="0">
                          <a:latin typeface="Cambria Math" panose="02040503050406030204"/>
                        </a:rPr>
                        <m:t>=</m:t>
                      </m:r>
                      <m:r>
                        <a:rPr lang="en-US" altLang="zh-CN" b="0" i="1" smtClean="0">
                          <a:latin typeface="Cambria Math" panose="02040503050406030204"/>
                        </a:rPr>
                        <m:t>𝑈</m:t>
                      </m:r>
                      <m:sSub>
                        <m:sSubPr>
                          <m:ctrlPr>
                            <a:rPr lang="en-US" altLang="zh-CN" b="0" i="1" smtClean="0">
                              <a:latin typeface="Cambria Math" panose="02040503050406030204"/>
                            </a:rPr>
                          </m:ctrlPr>
                        </m:sSubPr>
                        <m:e>
                          <m:r>
                            <a:rPr lang="en-US" altLang="zh-CN" b="0" i="1" smtClean="0">
                              <a:latin typeface="Cambria Math" panose="02040503050406030204"/>
                            </a:rPr>
                            <m:t>𝑔</m:t>
                          </m:r>
                        </m:e>
                        <m:sub>
                          <m:r>
                            <a:rPr lang="zh-CN" altLang="en-US" b="0" i="1" smtClean="0">
                              <a:latin typeface="Cambria Math" panose="02040503050406030204"/>
                            </a:rPr>
                            <m:t>𝛽</m:t>
                          </m:r>
                        </m:sub>
                      </m:sSub>
                      <m:d>
                        <m:dPr>
                          <m:ctrlPr>
                            <a:rPr lang="en-US" altLang="zh-CN" b="0" i="1" smtClean="0">
                              <a:latin typeface="Cambria Math" panose="02040503050406030204"/>
                            </a:rPr>
                          </m:ctrlPr>
                        </m:dPr>
                        <m:e>
                          <m:r>
                            <a:rPr lang="en-US" altLang="zh-CN" b="0" i="1" smtClean="0">
                              <a:latin typeface="Cambria Math" panose="02040503050406030204"/>
                            </a:rPr>
                            <m:t>𝑣</m:t>
                          </m:r>
                        </m:e>
                      </m:d>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r>
                        <a:rPr lang="en-US" altLang="zh-CN" b="0" i="1" smtClean="0">
                          <a:latin typeface="Cambria Math" panose="02040503050406030204"/>
                        </a:rPr>
                        <m:t>𝑥</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d>
                            <m:dPr>
                              <m:ctrlPr>
                                <a:rPr lang="en-US" altLang="zh-CN" b="0" i="1" smtClean="0">
                                  <a:latin typeface="Cambria Math" panose="02040503050406030204"/>
                                </a:rPr>
                              </m:ctrlPr>
                            </m:dPr>
                            <m:e>
                              <m:r>
                                <a:rPr lang="en-US" altLang="zh-CN" b="0" i="1" smtClean="0">
                                  <a:latin typeface="Cambria Math" panose="02040503050406030204"/>
                                </a:rPr>
                                <m:t>𝑈</m:t>
                              </m:r>
                              <m:sSup>
                                <m:sSupPr>
                                  <m:ctrlPr>
                                    <a:rPr lang="en-US" altLang="zh-CN" b="0" i="1" smtClean="0">
                                      <a:latin typeface="Cambria Math" panose="02040503050406030204"/>
                                    </a:rPr>
                                  </m:ctrlPr>
                                </m:sSupPr>
                                <m:e>
                                  <m:r>
                                    <a:rPr lang="en-US" altLang="zh-CN" b="0" i="1" smtClean="0">
                                      <a:latin typeface="Cambria Math" panose="02040503050406030204"/>
                                    </a:rPr>
                                    <m:t>𝑣</m:t>
                                  </m:r>
                                </m:e>
                                <m:sup>
                                  <m:r>
                                    <a:rPr lang="en-US" altLang="zh-CN" b="0" i="1" smtClean="0">
                                      <a:latin typeface="Cambria Math" panose="02040503050406030204"/>
                                    </a:rPr>
                                    <m:t>𝑘</m:t>
                                  </m:r>
                                </m:sup>
                              </m:sSup>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e>
                          </m:d>
                          <m:r>
                            <a:rPr lang="en-US" altLang="zh-CN" b="0" i="1" smtClean="0">
                              <a:latin typeface="Cambria Math" panose="02040503050406030204"/>
                            </a:rPr>
                            <m:t>𝑥</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sSup>
                                <m:sSupPr>
                                  <m:ctrlPr>
                                    <a:rPr lang="en-US" altLang="zh-CN" b="0" i="1" smtClean="0">
                                      <a:latin typeface="Cambria Math" panose="02040503050406030204"/>
                                    </a:rPr>
                                  </m:ctrlPr>
                                </m:sSupPr>
                                <m:e>
                                  <m:d>
                                    <m:dPr>
                                      <m:ctrlPr>
                                        <a:rPr lang="en-US" altLang="zh-CN" b="0" i="1" smtClean="0">
                                          <a:latin typeface="Cambria Math" panose="02040503050406030204"/>
                                        </a:rPr>
                                      </m:ctrlPr>
                                    </m:dPr>
                                    <m:e>
                                      <m:r>
                                        <a:rPr lang="en-US" altLang="zh-CN" b="0" i="1" smtClean="0">
                                          <a:latin typeface="Cambria Math" panose="02040503050406030204"/>
                                        </a:rPr>
                                        <m:t>𝑈𝑣</m:t>
                                      </m:r>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e>
                                  </m:d>
                                </m:e>
                                <m:sup>
                                  <m:r>
                                    <a:rPr lang="en-US" altLang="zh-CN" b="0" i="1" smtClean="0">
                                      <a:latin typeface="Cambria Math" panose="02040503050406030204"/>
                                    </a:rPr>
                                    <m:t>𝑘</m:t>
                                  </m:r>
                                </m:sup>
                              </m:sSup>
                              <m:r>
                                <a:rPr lang="en-US" altLang="zh-CN" b="0" i="1" smtClean="0">
                                  <a:latin typeface="Cambria Math" panose="02040503050406030204"/>
                                </a:rPr>
                                <m:t>𝑥</m:t>
                              </m:r>
                              <m:r>
                                <a:rPr lang="en-US" altLang="zh-CN" b="0" i="1" smtClean="0">
                                  <a:latin typeface="Cambria Math" panose="02040503050406030204"/>
                                </a:rPr>
                                <m:t>=</m:t>
                              </m:r>
                            </m:e>
                          </m:nary>
                        </m:e>
                      </m:nary>
                      <m:nary>
                        <m:naryPr>
                          <m:chr m:val="∑"/>
                          <m:limLoc m:val="subSup"/>
                          <m:ctrlPr>
                            <a:rPr lang="en-US" altLang="zh-CN" b="0" i="1" smtClean="0">
                              <a:latin typeface="Cambria Math" panose="02040503050406030204"/>
                            </a:rPr>
                          </m:ctrlPr>
                        </m:naryPr>
                        <m:sub>
                          <m:r>
                            <m:rPr>
                              <m:brk m:alnAt="25"/>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sSup>
                            <m:sSupPr>
                              <m:ctrlPr>
                                <a:rPr lang="en-US" altLang="zh-CN" b="0" i="1" smtClean="0">
                                  <a:latin typeface="Cambria Math" panose="02040503050406030204"/>
                                </a:rPr>
                              </m:ctrlPr>
                            </m:sSupPr>
                            <m:e>
                              <m:r>
                                <a:rPr lang="en-US" altLang="zh-CN" b="0" i="1" smtClean="0">
                                  <a:latin typeface="Cambria Math" panose="02040503050406030204"/>
                                </a:rPr>
                                <m:t>𝐿</m:t>
                              </m:r>
                            </m:e>
                            <m:sup>
                              <m:r>
                                <a:rPr lang="en-US" altLang="zh-CN" b="0" i="1" smtClean="0">
                                  <a:latin typeface="Cambria Math" panose="02040503050406030204"/>
                                </a:rPr>
                                <m:t>𝑘</m:t>
                              </m:r>
                            </m:sup>
                          </m:sSup>
                          <m:r>
                            <a:rPr lang="en-US" altLang="zh-CN" b="0" i="1" smtClean="0">
                              <a:latin typeface="Cambria Math" panose="02040503050406030204"/>
                            </a:rPr>
                            <m:t>𝑥</m:t>
                          </m:r>
                        </m:e>
                      </m:nary>
                    </m:oMath>
                  </m:oMathPara>
                </a14:m>
                <a:endParaRPr lang="zh-CN" altLang="en-US"/>
              </a:p>
            </p:txBody>
          </p:sp>
        </mc:Choice>
        <mc:Fallback>
          <p:sp>
            <p:nvSpPr>
              <p:cNvPr id="8" name="TextBox 7"/>
              <p:cNvSpPr txBox="1">
                <a:spLocks noRot="1" noChangeAspect="1" noMove="1" noResize="1" noEditPoints="1" noAdjustHandles="1" noChangeArrowheads="1" noChangeShapeType="1" noTextEdit="1"/>
              </p:cNvSpPr>
              <p:nvPr/>
            </p:nvSpPr>
            <p:spPr>
              <a:xfrm>
                <a:off x="1394460" y="4644202"/>
                <a:ext cx="8233633" cy="877100"/>
              </a:xfrm>
              <a:prstGeom prst="rect">
                <a:avLst/>
              </a:prstGeom>
              <a:blipFill rotWithShape="1">
                <a:blip r:embed="rId4"/>
                <a:stretch>
                  <a:fillRect t="-51" r="3" b="70"/>
                </a:stretch>
              </a:blipFill>
            </p:spPr>
            <p:txBody>
              <a:bodyPr/>
              <a:lstStyle/>
              <a:p>
                <a:r>
                  <a:rPr lang="zh-CN" altLang="en-US">
                    <a:noFill/>
                  </a:rPr>
                  <a:t> </a:t>
                </a:r>
              </a:p>
            </p:txBody>
          </p:sp>
        </mc:Fallback>
      </mc:AlternateContent>
      <p:sp>
        <p:nvSpPr>
          <p:cNvPr id="9" name="TextBox 8"/>
          <p:cNvSpPr txBox="1"/>
          <p:nvPr/>
        </p:nvSpPr>
        <p:spPr>
          <a:xfrm>
            <a:off x="494852" y="6358830"/>
            <a:ext cx="10327340" cy="461665"/>
          </a:xfrm>
          <a:prstGeom prst="rect">
            <a:avLst/>
          </a:prstGeom>
          <a:noFill/>
        </p:spPr>
        <p:txBody>
          <a:bodyPr wrap="square" rtlCol="0">
            <a:spAutoFit/>
          </a:bodyPr>
          <a:lstStyle/>
          <a:p>
            <a:pPr algn="ctr"/>
            <a:r>
              <a:rPr lang="zh-CN" altLang="en-US" sz="2400" b="1" smtClean="0">
                <a:solidFill>
                  <a:srgbClr val="FF0000"/>
                </a:solidFill>
              </a:rPr>
              <a:t>这使得参数的数目从</a:t>
            </a:r>
            <a:r>
              <a:rPr lang="en-US" altLang="zh-CN" sz="2400" b="1" smtClean="0">
                <a:solidFill>
                  <a:srgbClr val="FF0000"/>
                </a:solidFill>
              </a:rPr>
              <a:t>n</a:t>
            </a:r>
            <a:r>
              <a:rPr lang="zh-CN" altLang="en-US" sz="2400" b="1" smtClean="0">
                <a:solidFill>
                  <a:srgbClr val="FF0000"/>
                </a:solidFill>
              </a:rPr>
              <a:t>减少到了</a:t>
            </a:r>
            <a:r>
              <a:rPr lang="en-US" altLang="zh-CN" sz="2400" b="1" smtClean="0">
                <a:solidFill>
                  <a:srgbClr val="FF0000"/>
                </a:solidFill>
              </a:rPr>
              <a:t>k</a:t>
            </a:r>
            <a:endParaRPr lang="zh-CN" altLang="en-US" sz="2400" b="1">
              <a:solidFill>
                <a:srgbClr val="FF0000"/>
              </a:solidFill>
            </a:endParaRPr>
          </a:p>
        </p:txBody>
      </p:sp>
      <p:pic>
        <p:nvPicPr>
          <p:cNvPr id="81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90" y="28633"/>
            <a:ext cx="3053637" cy="1396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bwMode="auto">
          <a:xfrm>
            <a:off x="6080760" y="2700220"/>
            <a:ext cx="3827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600" b="1" smtClean="0">
                <a:solidFill>
                  <a:srgbClr val="FF0000"/>
                </a:solidFill>
                <a:ea typeface="微软雅黑" panose="020B0503020204020204" pitchFamily="34" charset="-122"/>
              </a:rPr>
              <a:t>利用</a:t>
            </a:r>
            <a:r>
              <a:rPr lang="en-US" altLang="zh-CN" sz="1600" b="1" smtClean="0">
                <a:solidFill>
                  <a:srgbClr val="FF0000"/>
                </a:solidFill>
                <a:ea typeface="微软雅黑" panose="020B0503020204020204" pitchFamily="34" charset="-122"/>
              </a:rPr>
              <a:t>Chebyshev</a:t>
            </a:r>
            <a:r>
              <a:rPr lang="zh-CN" altLang="en-US" sz="1600" b="1" smtClean="0">
                <a:solidFill>
                  <a:srgbClr val="FF0000"/>
                </a:solidFill>
                <a:ea typeface="微软雅黑" panose="020B0503020204020204" pitchFamily="34" charset="-122"/>
              </a:rPr>
              <a:t>多项式代替卷积核</a:t>
            </a:r>
            <a:endParaRPr lang="zh-CN" altLang="en-US" sz="16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TextBox 10"/>
              <p:cNvSpPr txBox="1"/>
              <p:nvPr/>
            </p:nvSpPr>
            <p:spPr bwMode="auto">
              <a:xfrm>
                <a:off x="-2" y="2385403"/>
                <a:ext cx="5173982" cy="183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en-US" altLang="zh-CN" sz="1400" b="1" smtClean="0">
                    <a:solidFill>
                      <a:srgbClr val="FF0000"/>
                    </a:solidFill>
                    <a:ea typeface="微软雅黑" panose="020B0503020204020204" pitchFamily="34" charset="-122"/>
                  </a:rPr>
                  <a:t>Chebyshev</a:t>
                </a:r>
                <a:r>
                  <a:rPr lang="zh-CN" altLang="en-US" sz="1400" b="1" smtClean="0">
                    <a:solidFill>
                      <a:srgbClr val="FF0000"/>
                    </a:solidFill>
                    <a:ea typeface="微软雅黑" panose="020B0503020204020204" pitchFamily="34" charset="-122"/>
                  </a:rPr>
                  <a:t>多项式：</a:t>
                </a:r>
                <a:endParaRPr lang="en-US" altLang="zh-CN" sz="1400" b="1" smtClean="0">
                  <a:solidFill>
                    <a:srgbClr val="FF0000"/>
                  </a:solidFill>
                  <a:ea typeface="微软雅黑" panose="020B0503020204020204" pitchFamily="34" charset="-122"/>
                </a:endParaRPr>
              </a:p>
              <a:p>
                <a:pPr eaLnBrk="1" hangingPunct="1"/>
                <a14:m>
                  <m:oMathPara xmlns:m="http://schemas.openxmlformats.org/officeDocument/2006/math">
                    <m:oMathParaPr>
                      <m:jc m:val="centerGroup"/>
                    </m:oMathParaPr>
                    <m:oMath xmlns:m="http://schemas.openxmlformats.org/officeDocument/2006/math">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𝑻</m:t>
                          </m:r>
                        </m:e>
                        <m:sub>
                          <m:r>
                            <a:rPr lang="en-US" altLang="zh-CN" sz="1400" b="1" i="1" smtClean="0">
                              <a:solidFill>
                                <a:srgbClr val="FF0000"/>
                              </a:solidFill>
                              <a:latin typeface="Cambria Math" panose="02040503050406030204"/>
                              <a:ea typeface="微软雅黑" panose="020B0503020204020204" pitchFamily="34" charset="-122"/>
                            </a:rPr>
                            <m:t>𝒏</m:t>
                          </m:r>
                        </m:sub>
                      </m:sSub>
                      <m:d>
                        <m:dPr>
                          <m:ctrlPr>
                            <a:rPr lang="en-US" altLang="zh-CN" sz="1400" b="1" i="1" smtClean="0">
                              <a:solidFill>
                                <a:srgbClr val="FF0000"/>
                              </a:solidFill>
                              <a:latin typeface="Cambria Math" panose="02040503050406030204"/>
                              <a:ea typeface="微软雅黑" panose="020B0503020204020204" pitchFamily="34" charset="-122"/>
                            </a:rPr>
                          </m:ctrlPr>
                        </m:dPr>
                        <m:e>
                          <m:r>
                            <a:rPr lang="en-US" altLang="zh-CN" sz="1400" b="1" i="1" smtClean="0">
                              <a:solidFill>
                                <a:srgbClr val="FF0000"/>
                              </a:solidFill>
                              <a:latin typeface="Cambria Math" panose="02040503050406030204"/>
                              <a:ea typeface="微软雅黑" panose="020B0503020204020204" pitchFamily="34" charset="-122"/>
                            </a:rPr>
                            <m:t>𝒙</m:t>
                          </m:r>
                        </m:e>
                      </m:d>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𝟐</m:t>
                      </m:r>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𝑻</m:t>
                          </m:r>
                        </m:e>
                        <m:sub>
                          <m:r>
                            <a:rPr lang="en-US" altLang="zh-CN" sz="1400" b="1" i="1" smtClean="0">
                              <a:solidFill>
                                <a:srgbClr val="FF0000"/>
                              </a:solidFill>
                              <a:latin typeface="Cambria Math" panose="02040503050406030204"/>
                              <a:ea typeface="微软雅黑" panose="020B0503020204020204" pitchFamily="34" charset="-122"/>
                            </a:rPr>
                            <m:t>𝒏</m:t>
                          </m:r>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𝟏</m:t>
                          </m:r>
                        </m:sub>
                      </m:sSub>
                      <m:d>
                        <m:dPr>
                          <m:ctrlPr>
                            <a:rPr lang="en-US" altLang="zh-CN" sz="1400" b="1" i="1" smtClean="0">
                              <a:solidFill>
                                <a:srgbClr val="FF0000"/>
                              </a:solidFill>
                              <a:latin typeface="Cambria Math" panose="02040503050406030204"/>
                              <a:ea typeface="微软雅黑" panose="020B0503020204020204" pitchFamily="34" charset="-122"/>
                            </a:rPr>
                          </m:ctrlPr>
                        </m:dPr>
                        <m:e>
                          <m:r>
                            <a:rPr lang="en-US" altLang="zh-CN" sz="1400" b="1" i="1" smtClean="0">
                              <a:solidFill>
                                <a:srgbClr val="FF0000"/>
                              </a:solidFill>
                              <a:latin typeface="Cambria Math" panose="02040503050406030204"/>
                              <a:ea typeface="微软雅黑" panose="020B0503020204020204" pitchFamily="34" charset="-122"/>
                            </a:rPr>
                            <m:t>𝒙</m:t>
                          </m:r>
                        </m:e>
                      </m:d>
                      <m:r>
                        <a:rPr lang="en-US" altLang="zh-CN" sz="1400" b="1" i="1" smtClean="0">
                          <a:solidFill>
                            <a:srgbClr val="FF0000"/>
                          </a:solidFill>
                          <a:latin typeface="Cambria Math" panose="02040503050406030204"/>
                          <a:ea typeface="微软雅黑" panose="020B0503020204020204" pitchFamily="34" charset="-122"/>
                        </a:rPr>
                        <m:t>−</m:t>
                      </m:r>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𝑻</m:t>
                          </m:r>
                        </m:e>
                        <m:sub>
                          <m:r>
                            <a:rPr lang="en-US" altLang="zh-CN" sz="1400" b="1" i="1" smtClean="0">
                              <a:solidFill>
                                <a:srgbClr val="FF0000"/>
                              </a:solidFill>
                              <a:latin typeface="Cambria Math" panose="02040503050406030204"/>
                              <a:ea typeface="微软雅黑" panose="020B0503020204020204" pitchFamily="34" charset="-122"/>
                            </a:rPr>
                            <m:t>𝒏</m:t>
                          </m:r>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𝟐</m:t>
                          </m:r>
                        </m:sub>
                      </m:sSub>
                      <m:d>
                        <m:dPr>
                          <m:ctrlPr>
                            <a:rPr lang="en-US" altLang="zh-CN" sz="1400" b="1" i="1" smtClean="0">
                              <a:solidFill>
                                <a:srgbClr val="FF0000"/>
                              </a:solidFill>
                              <a:latin typeface="Cambria Math" panose="02040503050406030204"/>
                              <a:ea typeface="微软雅黑" panose="020B0503020204020204" pitchFamily="34" charset="-122"/>
                            </a:rPr>
                          </m:ctrlPr>
                        </m:dPr>
                        <m:e>
                          <m:r>
                            <a:rPr lang="en-US" altLang="zh-CN" sz="1400" b="1" i="1" smtClean="0">
                              <a:solidFill>
                                <a:srgbClr val="FF0000"/>
                              </a:solidFill>
                              <a:latin typeface="Cambria Math" panose="02040503050406030204"/>
                              <a:ea typeface="微软雅黑" panose="020B0503020204020204" pitchFamily="34" charset="-122"/>
                            </a:rPr>
                            <m:t>𝒙</m:t>
                          </m:r>
                        </m:e>
                      </m:d>
                    </m:oMath>
                  </m:oMathPara>
                </a14:m>
                <a:endParaRPr lang="en-US" altLang="zh-CN" sz="1400" b="1" smtClean="0">
                  <a:solidFill>
                    <a:srgbClr val="FF0000"/>
                  </a:solidFill>
                  <a:ea typeface="微软雅黑" panose="020B0503020204020204" pitchFamily="34" charset="-122"/>
                </a:endParaRPr>
              </a:p>
              <a:p>
                <a:pPr eaLnBrk="1" hangingPunct="1"/>
                <a14:m>
                  <m:oMathPara xmlns:m="http://schemas.openxmlformats.org/officeDocument/2006/math">
                    <m:oMathParaPr>
                      <m:jc m:val="centerGroup"/>
                    </m:oMathParaPr>
                    <m:oMath xmlns:m="http://schemas.openxmlformats.org/officeDocument/2006/math">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𝑻</m:t>
                          </m:r>
                        </m:e>
                        <m:sub>
                          <m:r>
                            <a:rPr lang="en-US" altLang="zh-CN" sz="1400" b="1" i="1" smtClean="0">
                              <a:solidFill>
                                <a:srgbClr val="FF0000"/>
                              </a:solidFill>
                              <a:latin typeface="Cambria Math" panose="02040503050406030204"/>
                              <a:ea typeface="微软雅黑" panose="020B0503020204020204" pitchFamily="34" charset="-122"/>
                            </a:rPr>
                            <m:t>𝟎</m:t>
                          </m:r>
                        </m:sub>
                      </m:sSub>
                      <m:d>
                        <m:dPr>
                          <m:ctrlPr>
                            <a:rPr lang="en-US" altLang="zh-CN" sz="1400" b="1" i="1" smtClean="0">
                              <a:solidFill>
                                <a:srgbClr val="FF0000"/>
                              </a:solidFill>
                              <a:latin typeface="Cambria Math" panose="02040503050406030204"/>
                              <a:ea typeface="微软雅黑" panose="020B0503020204020204" pitchFamily="34" charset="-122"/>
                            </a:rPr>
                          </m:ctrlPr>
                        </m:dPr>
                        <m:e>
                          <m:r>
                            <a:rPr lang="en-US" altLang="zh-CN" sz="1400" b="1" i="1" smtClean="0">
                              <a:solidFill>
                                <a:srgbClr val="FF0000"/>
                              </a:solidFill>
                              <a:latin typeface="Cambria Math" panose="02040503050406030204"/>
                              <a:ea typeface="微软雅黑" panose="020B0503020204020204" pitchFamily="34" charset="-122"/>
                            </a:rPr>
                            <m:t>𝒙</m:t>
                          </m:r>
                        </m:e>
                      </m:d>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𝟏</m:t>
                      </m:r>
                      <m:r>
                        <a:rPr lang="en-US" altLang="zh-CN" sz="1400" b="1" i="1" smtClean="0">
                          <a:solidFill>
                            <a:srgbClr val="FF0000"/>
                          </a:solidFill>
                          <a:latin typeface="Cambria Math" panose="02040503050406030204"/>
                          <a:ea typeface="微软雅黑" panose="020B0503020204020204" pitchFamily="34" charset="-122"/>
                        </a:rPr>
                        <m:t>,</m:t>
                      </m:r>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𝑻</m:t>
                          </m:r>
                        </m:e>
                        <m:sub>
                          <m:r>
                            <a:rPr lang="en-US" altLang="zh-CN" sz="1400" b="1" i="1" smtClean="0">
                              <a:solidFill>
                                <a:srgbClr val="FF0000"/>
                              </a:solidFill>
                              <a:latin typeface="Cambria Math" panose="02040503050406030204"/>
                              <a:ea typeface="微软雅黑" panose="020B0503020204020204" pitchFamily="34" charset="-122"/>
                            </a:rPr>
                            <m:t>𝟏</m:t>
                          </m:r>
                        </m:sub>
                      </m:sSub>
                      <m:d>
                        <m:dPr>
                          <m:ctrlPr>
                            <a:rPr lang="en-US" altLang="zh-CN" sz="1400" b="1" i="1" smtClean="0">
                              <a:solidFill>
                                <a:srgbClr val="FF0000"/>
                              </a:solidFill>
                              <a:latin typeface="Cambria Math" panose="02040503050406030204"/>
                              <a:ea typeface="微软雅黑" panose="020B0503020204020204" pitchFamily="34" charset="-122"/>
                            </a:rPr>
                          </m:ctrlPr>
                        </m:dPr>
                        <m:e>
                          <m:r>
                            <a:rPr lang="en-US" altLang="zh-CN" sz="1400" b="1" i="1" smtClean="0">
                              <a:solidFill>
                                <a:srgbClr val="FF0000"/>
                              </a:solidFill>
                              <a:latin typeface="Cambria Math" panose="02040503050406030204"/>
                              <a:ea typeface="微软雅黑" panose="020B0503020204020204" pitchFamily="34" charset="-122"/>
                            </a:rPr>
                            <m:t>𝒙</m:t>
                          </m:r>
                        </m:e>
                      </m:d>
                      <m:r>
                        <a:rPr lang="en-US" altLang="zh-CN" sz="1400" b="1" i="0"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𝒙</m:t>
                      </m:r>
                    </m:oMath>
                  </m:oMathPara>
                </a14:m>
                <a:endParaRPr lang="en-US" altLang="zh-CN" sz="1400" b="1" smtClean="0">
                  <a:solidFill>
                    <a:srgbClr val="FF0000"/>
                  </a:solidFill>
                  <a:ea typeface="微软雅黑" panose="020B0503020204020204" pitchFamily="34" charset="-122"/>
                </a:endParaRPr>
              </a:p>
              <a:p>
                <a:pPr eaLnBrk="1" hangingPunct="1"/>
                <a:r>
                  <a:rPr lang="zh-CN" altLang="en-US" sz="1400" b="1" smtClean="0">
                    <a:solidFill>
                      <a:srgbClr val="FF0000"/>
                    </a:solidFill>
                    <a:ea typeface="微软雅黑" panose="020B0503020204020204" pitchFamily="34" charset="-122"/>
                  </a:rPr>
                  <a:t>采用该多项式，不会出现梯度消失和梯度爆炸的问题，这是因为</a:t>
                </a:r>
                <a14:m>
                  <m:oMath xmlns:m="http://schemas.openxmlformats.org/officeDocument/2006/math">
                    <m:sSub>
                      <m:sSubPr>
                        <m:ctrlPr>
                          <a:rPr lang="en-US" altLang="zh-CN" sz="1400" b="1" i="1">
                            <a:solidFill>
                              <a:srgbClr val="FF0000"/>
                            </a:solidFill>
                            <a:latin typeface="Cambria Math" panose="02040503050406030204"/>
                            <a:ea typeface="微软雅黑" panose="020B0503020204020204" pitchFamily="34" charset="-122"/>
                          </a:rPr>
                        </m:ctrlPr>
                      </m:sSubPr>
                      <m:e>
                        <m:r>
                          <a:rPr lang="en-US" altLang="zh-CN" sz="1400" b="1" i="1">
                            <a:solidFill>
                              <a:srgbClr val="FF0000"/>
                            </a:solidFill>
                            <a:latin typeface="Cambria Math" panose="02040503050406030204"/>
                            <a:ea typeface="微软雅黑" panose="020B0503020204020204" pitchFamily="34" charset="-122"/>
                          </a:rPr>
                          <m:t>𝑻</m:t>
                        </m:r>
                      </m:e>
                      <m:sub>
                        <m:r>
                          <a:rPr lang="en-US" altLang="zh-CN" sz="1400" b="1" i="1">
                            <a:solidFill>
                              <a:srgbClr val="FF0000"/>
                            </a:solidFill>
                            <a:latin typeface="Cambria Math" panose="02040503050406030204"/>
                            <a:ea typeface="微软雅黑" panose="020B0503020204020204" pitchFamily="34" charset="-122"/>
                          </a:rPr>
                          <m:t>𝒏</m:t>
                        </m:r>
                      </m:sub>
                    </m:sSub>
                    <m:d>
                      <m:dPr>
                        <m:ctrlPr>
                          <a:rPr lang="en-US" altLang="zh-CN" sz="1400" b="1" i="1">
                            <a:solidFill>
                              <a:srgbClr val="FF0000"/>
                            </a:solidFill>
                            <a:latin typeface="Cambria Math" panose="02040503050406030204"/>
                            <a:ea typeface="微软雅黑" panose="020B0503020204020204" pitchFamily="34" charset="-122"/>
                          </a:rPr>
                        </m:ctrlPr>
                      </m:dPr>
                      <m:e>
                        <m:r>
                          <m:rPr>
                            <m:sty m:val="p"/>
                          </m:rPr>
                          <a:rPr lang="en-US" altLang="zh-CN" sz="1400" b="1" i="1" smtClean="0">
                            <a:solidFill>
                              <a:srgbClr val="FF0000"/>
                            </a:solidFill>
                            <a:latin typeface="Cambria Math" panose="02040503050406030204"/>
                            <a:ea typeface="微软雅黑" panose="020B0503020204020204" pitchFamily="34" charset="-122"/>
                          </a:rPr>
                          <m:t>cos</m:t>
                        </m:r>
                        <m:r>
                          <a:rPr lang="zh-CN" altLang="en-US" sz="1400" b="1" i="1" smtClean="0">
                            <a:solidFill>
                              <a:srgbClr val="FF0000"/>
                            </a:solidFill>
                            <a:latin typeface="Cambria Math" panose="02040503050406030204"/>
                            <a:ea typeface="微软雅黑" panose="020B0503020204020204" pitchFamily="34" charset="-122"/>
                          </a:rPr>
                          <m:t>𝜽</m:t>
                        </m:r>
                      </m:e>
                    </m:d>
                    <m:r>
                      <a:rPr lang="en-US" altLang="zh-CN" sz="1400" b="1" i="1">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𝒄𝒐𝒔𝒏</m:t>
                    </m:r>
                    <m:r>
                      <a:rPr lang="zh-CN" altLang="en-US" sz="1400" b="1" i="1" smtClean="0">
                        <a:solidFill>
                          <a:srgbClr val="FF0000"/>
                        </a:solidFill>
                        <a:latin typeface="Cambria Math" panose="02040503050406030204"/>
                        <a:ea typeface="微软雅黑" panose="020B0503020204020204" pitchFamily="34" charset="-122"/>
                      </a:rPr>
                      <m:t>𝜽</m:t>
                    </m:r>
                    <m:r>
                      <a:rPr lang="en-US" altLang="zh-CN" sz="1400" b="1" i="1" smtClean="0">
                        <a:solidFill>
                          <a:srgbClr val="FF0000"/>
                        </a:solidFill>
                        <a:latin typeface="Cambria Math" panose="02040503050406030204"/>
                        <a:ea typeface="微软雅黑" panose="020B0503020204020204" pitchFamily="34" charset="-122"/>
                      </a:rPr>
                      <m:t> ,</m:t>
                    </m:r>
                    <m:r>
                      <a:rPr lang="zh-CN" altLang="en-US" sz="1400" b="1" i="1" smtClean="0">
                        <a:solidFill>
                          <a:srgbClr val="FF0000"/>
                        </a:solidFill>
                        <a:latin typeface="Cambria Math" panose="02040503050406030204"/>
                        <a:ea typeface="微软雅黑" panose="020B0503020204020204" pitchFamily="34" charset="-122"/>
                      </a:rPr>
                      <m:t>即</m:t>
                    </m:r>
                    <m:r>
                      <a:rPr lang="zh-CN" altLang="en-US" sz="1400" b="1" i="1">
                        <a:solidFill>
                          <a:srgbClr val="FF0000"/>
                        </a:solidFill>
                        <a:latin typeface="Cambria Math" panose="02040503050406030204"/>
                        <a:ea typeface="微软雅黑" panose="020B0503020204020204" pitchFamily="34" charset="-122"/>
                      </a:rPr>
                      <m:t>无论</m:t>
                    </m:r>
                    <m:r>
                      <a:rPr lang="en-US" altLang="zh-CN" sz="1400" b="1" i="1" smtClean="0">
                        <a:solidFill>
                          <a:srgbClr val="FF0000"/>
                        </a:solidFill>
                        <a:latin typeface="Cambria Math" panose="02040503050406030204"/>
                        <a:ea typeface="微软雅黑" panose="020B0503020204020204" pitchFamily="34" charset="-122"/>
                      </a:rPr>
                      <m:t>𝒏</m:t>
                    </m:r>
                    <m:r>
                      <a:rPr lang="zh-CN" altLang="en-US" sz="1400" b="1" i="1">
                        <a:solidFill>
                          <a:srgbClr val="FF0000"/>
                        </a:solidFill>
                        <a:latin typeface="Cambria Math" panose="02040503050406030204"/>
                        <a:ea typeface="微软雅黑" panose="020B0503020204020204" pitchFamily="34" charset="-122"/>
                      </a:rPr>
                      <m:t>多大</m:t>
                    </m:r>
                    <m:r>
                      <a:rPr lang="zh-CN" altLang="en-US" sz="1400" b="1" i="1" smtClean="0">
                        <a:solidFill>
                          <a:srgbClr val="FF0000"/>
                        </a:solidFill>
                        <a:latin typeface="Cambria Math" panose="02040503050406030204"/>
                        <a:ea typeface="微软雅黑" panose="020B0503020204020204" pitchFamily="34" charset="-122"/>
                      </a:rPr>
                      <m:t>，其</m:t>
                    </m:r>
                    <m:r>
                      <a:rPr lang="zh-CN" altLang="en-US" sz="1400" b="1" i="1">
                        <a:solidFill>
                          <a:srgbClr val="FF0000"/>
                        </a:solidFill>
                        <a:latin typeface="Cambria Math" panose="02040503050406030204"/>
                        <a:ea typeface="微软雅黑" panose="020B0503020204020204" pitchFamily="34" charset="-122"/>
                      </a:rPr>
                      <m:t>数值</m:t>
                    </m:r>
                    <m:r>
                      <a:rPr lang="zh-CN" altLang="en-US" sz="1400" b="1" i="1" smtClean="0">
                        <a:solidFill>
                          <a:srgbClr val="FF0000"/>
                        </a:solidFill>
                        <a:latin typeface="Cambria Math" panose="02040503050406030204"/>
                        <a:ea typeface="微软雅黑" panose="020B0503020204020204" pitchFamily="34" charset="-122"/>
                      </a:rPr>
                      <m:t>上</m:t>
                    </m:r>
                    <m:r>
                      <a:rPr lang="zh-CN" altLang="en-US" sz="1400" b="1" i="1">
                        <a:solidFill>
                          <a:srgbClr val="FF0000"/>
                        </a:solidFill>
                        <a:latin typeface="Cambria Math" panose="02040503050406030204"/>
                        <a:ea typeface="微软雅黑" panose="020B0503020204020204" pitchFamily="34" charset="-122"/>
                      </a:rPr>
                      <m:t>都有</m:t>
                    </m:r>
                    <m:r>
                      <a:rPr lang="zh-CN" altLang="en-US" sz="1400" b="1" i="1" smtClean="0">
                        <a:solidFill>
                          <a:srgbClr val="FF0000"/>
                        </a:solidFill>
                        <a:latin typeface="Cambria Math" panose="02040503050406030204"/>
                        <a:ea typeface="微软雅黑" panose="020B0503020204020204" pitchFamily="34" charset="-122"/>
                      </a:rPr>
                      <m:t>摆动的</m:t>
                    </m:r>
                    <m:r>
                      <a:rPr lang="zh-CN" altLang="en-US" sz="1400" b="1" i="1">
                        <a:solidFill>
                          <a:srgbClr val="FF0000"/>
                        </a:solidFill>
                        <a:latin typeface="Cambria Math" panose="02040503050406030204"/>
                        <a:ea typeface="微软雅黑" panose="020B0503020204020204" pitchFamily="34" charset="-122"/>
                      </a:rPr>
                      <m:t>稳定</m:t>
                    </m:r>
                    <m:r>
                      <a:rPr lang="zh-CN" altLang="en-US" sz="1400" b="1" i="1" smtClean="0">
                        <a:solidFill>
                          <a:srgbClr val="FF0000"/>
                        </a:solidFill>
                        <a:latin typeface="Cambria Math" panose="02040503050406030204"/>
                        <a:ea typeface="微软雅黑" panose="020B0503020204020204" pitchFamily="34" charset="-122"/>
                      </a:rPr>
                      <m:t>趋势，</m:t>
                    </m:r>
                    <m:r>
                      <a:rPr lang="zh-CN" altLang="en-US" sz="1400" b="1" i="1">
                        <a:solidFill>
                          <a:srgbClr val="FF0000"/>
                        </a:solidFill>
                        <a:latin typeface="Cambria Math" panose="02040503050406030204"/>
                        <a:ea typeface="微软雅黑" panose="020B0503020204020204" pitchFamily="34" charset="-122"/>
                      </a:rPr>
                      <m:t>但是</m:t>
                    </m:r>
                    <m:r>
                      <a:rPr lang="zh-CN" altLang="en-US" sz="1400" b="1" i="1" smtClean="0">
                        <a:solidFill>
                          <a:srgbClr val="FF0000"/>
                        </a:solidFill>
                        <a:latin typeface="Cambria Math" panose="02040503050406030204"/>
                        <a:ea typeface="微软雅黑" panose="020B0503020204020204" pitchFamily="34" charset="-122"/>
                      </a:rPr>
                      <m:t>其</m:t>
                    </m:r>
                    <m:r>
                      <a:rPr lang="zh-CN" altLang="en-US" sz="1400" b="1" i="1">
                        <a:solidFill>
                          <a:srgbClr val="FF0000"/>
                        </a:solidFill>
                        <a:latin typeface="Cambria Math" panose="02040503050406030204"/>
                        <a:ea typeface="微软雅黑" panose="020B0503020204020204" pitchFamily="34" charset="-122"/>
                      </a:rPr>
                      <m:t>自</m:t>
                    </m:r>
                  </m:oMath>
                </a14:m>
                <a:endParaRPr lang="en-US" altLang="zh-CN" sz="1400" b="1" i="1" smtClean="0">
                  <a:solidFill>
                    <a:srgbClr val="FF0000"/>
                  </a:solidFill>
                  <a:latin typeface="Cambria Math" panose="02040503050406030204"/>
                  <a:ea typeface="微软雅黑" panose="020B0503020204020204" pitchFamily="34" charset="-122"/>
                </a:endParaRPr>
              </a:p>
              <a:p>
                <a14:m>
                  <m:oMathPara xmlns:m="http://schemas.openxmlformats.org/officeDocument/2006/math">
                    <m:oMathParaPr>
                      <m:jc m:val="left"/>
                    </m:oMathParaPr>
                    <m:oMath xmlns:m="http://schemas.openxmlformats.org/officeDocument/2006/math">
                      <m:r>
                        <a:rPr lang="zh-CN" altLang="en-US" sz="1400" b="1" i="1">
                          <a:solidFill>
                            <a:srgbClr val="FF0000"/>
                          </a:solidFill>
                          <a:latin typeface="Cambria Math" panose="02040503050406030204"/>
                          <a:ea typeface="微软雅黑" panose="020B0503020204020204" pitchFamily="34" charset="-122"/>
                        </a:rPr>
                        <m:t>变量</m:t>
                      </m:r>
                      <m:r>
                        <a:rPr lang="zh-CN" altLang="en-US" sz="1400" b="1" i="1" smtClean="0">
                          <a:solidFill>
                            <a:srgbClr val="FF0000"/>
                          </a:solidFill>
                          <a:latin typeface="Cambria Math" panose="02040503050406030204"/>
                          <a:ea typeface="微软雅黑" panose="020B0503020204020204" pitchFamily="34" charset="-122"/>
                        </a:rPr>
                        <m:t>需要</m:t>
                      </m:r>
                      <m:r>
                        <a:rPr lang="zh-CN" altLang="en-US" sz="1400" b="1" i="1">
                          <a:solidFill>
                            <a:srgbClr val="FF0000"/>
                          </a:solidFill>
                          <a:latin typeface="Cambria Math" panose="02040503050406030204"/>
                          <a:ea typeface="微软雅黑" panose="020B0503020204020204" pitchFamily="34" charset="-122"/>
                        </a:rPr>
                        <m:t>限定在</m:t>
                      </m:r>
                      <m:r>
                        <m:rPr>
                          <m:nor/>
                        </m:rPr>
                        <a:rPr lang="en-US" altLang="zh-CN" sz="1400" b="1">
                          <a:solidFill>
                            <a:srgbClr val="FF0000"/>
                          </a:solidFill>
                          <a:latin typeface="Cambria Math" panose="02040503050406030204" pitchFamily="18" charset="0"/>
                          <a:ea typeface="微软雅黑" panose="020B0503020204020204" pitchFamily="34" charset="-122"/>
                        </a:rPr>
                        <m:t>[−</m:t>
                      </m:r>
                      <m:r>
                        <m:rPr>
                          <m:nor/>
                        </m:rPr>
                        <a:rPr lang="en-US" altLang="zh-CN" sz="1400" b="1">
                          <a:solidFill>
                            <a:srgbClr val="FF0000"/>
                          </a:solidFill>
                          <a:latin typeface="Cambria Math" panose="02040503050406030204" pitchFamily="18" charset="0"/>
                          <a:ea typeface="微软雅黑" panose="020B0503020204020204" pitchFamily="34" charset="-122"/>
                        </a:rPr>
                        <m:t>1</m:t>
                      </m:r>
                      <m:r>
                        <m:rPr>
                          <m:nor/>
                        </m:rPr>
                        <a:rPr lang="en-US" altLang="zh-CN" sz="1400" b="1">
                          <a:solidFill>
                            <a:srgbClr val="FF0000"/>
                          </a:solidFill>
                          <a:latin typeface="Cambria Math" panose="02040503050406030204" pitchFamily="18" charset="0"/>
                          <a:ea typeface="微软雅黑" panose="020B0503020204020204" pitchFamily="34" charset="-122"/>
                        </a:rPr>
                        <m:t>,</m:t>
                      </m:r>
                      <m:r>
                        <m:rPr>
                          <m:nor/>
                        </m:rPr>
                        <a:rPr lang="en-US" altLang="zh-CN" sz="1400" b="1">
                          <a:solidFill>
                            <a:srgbClr val="FF0000"/>
                          </a:solidFill>
                          <a:latin typeface="Cambria Math" panose="02040503050406030204" pitchFamily="18" charset="0"/>
                          <a:ea typeface="微软雅黑" panose="020B0503020204020204" pitchFamily="34" charset="-122"/>
                        </a:rPr>
                        <m:t>1</m:t>
                      </m:r>
                      <m:r>
                        <m:rPr>
                          <m:nor/>
                        </m:rPr>
                        <a:rPr lang="en-US" altLang="zh-CN" sz="1400" b="1">
                          <a:solidFill>
                            <a:srgbClr val="FF0000"/>
                          </a:solidFill>
                          <a:latin typeface="Cambria Math" panose="02040503050406030204" pitchFamily="18" charset="0"/>
                          <a:ea typeface="微软雅黑" panose="020B0503020204020204" pitchFamily="34" charset="-122"/>
                        </a:rPr>
                        <m:t>]</m:t>
                      </m:r>
                      <m:r>
                        <m:rPr>
                          <m:nor/>
                        </m:rPr>
                        <a:rPr lang="zh-CN" altLang="en-US" sz="1400" b="1">
                          <a:solidFill>
                            <a:srgbClr val="FF0000"/>
                          </a:solidFill>
                          <a:latin typeface="Cambria Math" panose="02040503050406030204" pitchFamily="18" charset="0"/>
                          <a:ea typeface="微软雅黑" panose="020B0503020204020204" pitchFamily="34" charset="-122"/>
                        </a:rPr>
                        <m:t>之间</m:t>
                      </m:r>
                    </m:oMath>
                  </m:oMathPara>
                </a14:m>
                <a:endParaRPr lang="en-US" altLang="zh-CN" sz="1400" b="1" smtClean="0">
                  <a:solidFill>
                    <a:srgbClr val="FF0000"/>
                  </a:solidFill>
                  <a:ea typeface="微软雅黑" panose="020B0503020204020204" pitchFamily="34" charset="-122"/>
                </a:endParaRPr>
              </a:p>
              <a:p>
                <a:r>
                  <a:rPr lang="en-US" altLang="zh-CN" sz="1400" b="1">
                    <a:solidFill>
                      <a:srgbClr val="FF0000"/>
                    </a:solidFill>
                    <a:ea typeface="微软雅黑" panose="020B0503020204020204" pitchFamily="34" charset="-122"/>
                  </a:rPr>
                  <a:t> </a:t>
                </a:r>
                <a:r>
                  <a:rPr lang="en-US" altLang="zh-CN" sz="1400" b="1" smtClean="0">
                    <a:solidFill>
                      <a:srgbClr val="FF0000"/>
                    </a:solidFill>
                    <a:ea typeface="微软雅黑" panose="020B0503020204020204" pitchFamily="34" charset="-122"/>
                  </a:rPr>
                  <a:t>                              </a:t>
                </a:r>
                <a:r>
                  <a:rPr lang="zh-CN" altLang="en-US" sz="1400" b="1" smtClean="0">
                    <a:solidFill>
                      <a:srgbClr val="FF0000"/>
                    </a:solidFill>
                    <a:ea typeface="微软雅黑" panose="020B0503020204020204" pitchFamily="34" charset="-122"/>
                  </a:rPr>
                  <a:t>所以令</a:t>
                </a:r>
                <a14:m>
                  <m:oMath xmlns:m="http://schemas.openxmlformats.org/officeDocument/2006/math">
                    <m:r>
                      <a:rPr lang="en-US" altLang="zh-CN" sz="1400" b="1" i="1" smtClean="0">
                        <a:solidFill>
                          <a:srgbClr val="FF0000"/>
                        </a:solidFill>
                        <a:latin typeface="Cambria Math" panose="02040503050406030204"/>
                        <a:ea typeface="微软雅黑" panose="020B0503020204020204" pitchFamily="34" charset="-122"/>
                      </a:rPr>
                      <m:t>𝑳</m:t>
                    </m:r>
                    <m:r>
                      <a:rPr lang="en-US" altLang="zh-CN" sz="1400" b="1" i="1" smtClean="0">
                        <a:solidFill>
                          <a:srgbClr val="FF0000"/>
                        </a:solidFill>
                        <a:latin typeface="Cambria Math" panose="02040503050406030204"/>
                        <a:ea typeface="微软雅黑" panose="020B0503020204020204" pitchFamily="34" charset="-122"/>
                      </a:rPr>
                      <m:t>=</m:t>
                    </m:r>
                    <m:sSub>
                      <m:sSubPr>
                        <m:ctrlPr>
                          <a:rPr lang="en-US" altLang="zh-CN" sz="1400" b="1" i="1" smtClean="0">
                            <a:solidFill>
                              <a:srgbClr val="FF0000"/>
                            </a:solidFill>
                            <a:latin typeface="Cambria Math" panose="02040503050406030204"/>
                            <a:ea typeface="微软雅黑" panose="020B0503020204020204" pitchFamily="34" charset="-122"/>
                          </a:rPr>
                        </m:ctrlPr>
                      </m:sSubPr>
                      <m:e>
                        <m:r>
                          <a:rPr lang="en-US" altLang="zh-CN" sz="1400" b="1" i="1" smtClean="0">
                            <a:solidFill>
                              <a:srgbClr val="FF0000"/>
                            </a:solidFill>
                            <a:latin typeface="Cambria Math" panose="02040503050406030204"/>
                            <a:ea typeface="微软雅黑" panose="020B0503020204020204" pitchFamily="34" charset="-122"/>
                          </a:rPr>
                          <m:t>𝑳</m:t>
                        </m:r>
                      </m:e>
                      <m:sub>
                        <m:r>
                          <m:rPr>
                            <m:sty m:val="p"/>
                          </m:rPr>
                          <a:rPr lang="en-US" altLang="zh-CN" sz="1400" b="1" i="1">
                            <a:solidFill>
                              <a:srgbClr val="FF0000"/>
                            </a:solidFill>
                            <a:latin typeface="Cambria Math" panose="02040503050406030204"/>
                            <a:ea typeface="微软雅黑" panose="020B0503020204020204" pitchFamily="34" charset="-122"/>
                          </a:rPr>
                          <m:t>sym</m:t>
                        </m:r>
                      </m:sub>
                    </m:sSub>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𝑰</m:t>
                    </m:r>
                  </m:oMath>
                </a14:m>
                <a:endParaRPr lang="zh-CN" altLang="en-US" sz="1400" b="1">
                  <a:solidFill>
                    <a:srgbClr val="FF0000"/>
                  </a:solidFill>
                  <a:ea typeface="微软雅黑" panose="020B0503020204020204" pitchFamily="34" charset="-122"/>
                </a:endParaRPr>
              </a:p>
            </p:txBody>
          </p:sp>
        </mc:Choice>
        <mc:Fallback>
          <p:sp>
            <p:nvSpPr>
              <p:cNvPr id="11" name="TextBox 10"/>
              <p:cNvSpPr txBox="1">
                <a:spLocks noRot="1" noChangeAspect="1" noMove="1" noResize="1" noEditPoints="1" noAdjustHandles="1" noChangeArrowheads="1" noChangeShapeType="1" noTextEdit="1"/>
              </p:cNvSpPr>
              <p:nvPr/>
            </p:nvSpPr>
            <p:spPr bwMode="auto">
              <a:xfrm>
                <a:off x="-2" y="2385403"/>
                <a:ext cx="5173982" cy="1833066"/>
              </a:xfrm>
              <a:prstGeom prst="rect">
                <a:avLst/>
              </a:prstGeom>
              <a:blipFill rotWithShape="1">
                <a:blip r:embed="rId6"/>
                <a:stretch>
                  <a:fillRect t="-19" b="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下箭头 11"/>
          <p:cNvSpPr/>
          <p:nvPr/>
        </p:nvSpPr>
        <p:spPr>
          <a:xfrm>
            <a:off x="5829300" y="5281272"/>
            <a:ext cx="251460" cy="48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TextBox 12"/>
              <p:cNvSpPr txBox="1"/>
              <p:nvPr/>
            </p:nvSpPr>
            <p:spPr bwMode="auto">
              <a:xfrm>
                <a:off x="2761128" y="5821680"/>
                <a:ext cx="6156960"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𝑼𝒗</m:t>
                          </m:r>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𝑼</m:t>
                              </m:r>
                            </m:e>
                            <m:sup>
                              <m:r>
                                <a:rPr lang="en-US" altLang="zh-CN" b="1" i="1" smtClean="0">
                                  <a:solidFill>
                                    <a:srgbClr val="FF0000"/>
                                  </a:solidFill>
                                  <a:latin typeface="Cambria Math" panose="02040503050406030204"/>
                                  <a:ea typeface="微软雅黑" panose="020B0503020204020204" pitchFamily="34" charset="-122"/>
                                </a:rPr>
                                <m:t>𝑻</m:t>
                              </m:r>
                            </m:sup>
                          </m:sSup>
                          <m:r>
                            <a:rPr lang="en-US" altLang="zh-CN" b="1" i="1" smtClean="0">
                              <a:solidFill>
                                <a:srgbClr val="FF0000"/>
                              </a:solidFill>
                              <a:latin typeface="Cambria Math" panose="02040503050406030204"/>
                              <a:ea typeface="微软雅黑" panose="020B0503020204020204" pitchFamily="34" charset="-122"/>
                            </a:rPr>
                            <m:t>)</m:t>
                          </m:r>
                        </m:e>
                        <m:sup>
                          <m:r>
                            <a:rPr lang="en-US" altLang="zh-CN" b="1" i="1" smtClean="0">
                              <a:solidFill>
                                <a:srgbClr val="FF0000"/>
                              </a:solidFill>
                              <a:latin typeface="Cambria Math" panose="02040503050406030204"/>
                              <a:ea typeface="微软雅黑" panose="020B0503020204020204" pitchFamily="34" charset="-122"/>
                            </a:rPr>
                            <m:t>𝒌</m:t>
                          </m:r>
                        </m:sup>
                      </m:sSup>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𝑼𝒗</m:t>
                      </m:r>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𝑼</m:t>
                          </m:r>
                        </m:e>
                        <m:sup>
                          <m:r>
                            <a:rPr lang="en-US" altLang="zh-CN" b="1" i="1" smtClean="0">
                              <a:solidFill>
                                <a:srgbClr val="FF0000"/>
                              </a:solidFill>
                              <a:latin typeface="Cambria Math" panose="02040503050406030204"/>
                              <a:ea typeface="微软雅黑" panose="020B0503020204020204" pitchFamily="34" charset="-122"/>
                            </a:rPr>
                            <m:t>𝑻</m:t>
                          </m:r>
                        </m:sup>
                      </m:sSup>
                      <m:r>
                        <a:rPr lang="en-US" altLang="zh-CN" b="1" i="1" smtClean="0">
                          <a:solidFill>
                            <a:srgbClr val="FF0000"/>
                          </a:solidFill>
                          <a:latin typeface="Cambria Math" panose="02040503050406030204"/>
                          <a:ea typeface="微软雅黑" panose="020B0503020204020204" pitchFamily="34" charset="-122"/>
                        </a:rPr>
                        <m:t>𝑼𝒗</m:t>
                      </m:r>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𝑼</m:t>
                          </m:r>
                        </m:e>
                        <m:sup>
                          <m:r>
                            <a:rPr lang="en-US" altLang="zh-CN" b="1" i="1" smtClean="0">
                              <a:solidFill>
                                <a:srgbClr val="FF0000"/>
                              </a:solidFill>
                              <a:latin typeface="Cambria Math" panose="02040503050406030204"/>
                              <a:ea typeface="微软雅黑" panose="020B0503020204020204" pitchFamily="34" charset="-122"/>
                            </a:rPr>
                            <m:t>𝑻</m:t>
                          </m:r>
                        </m:sup>
                      </m:sSup>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𝑼𝒗</m:t>
                      </m:r>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𝑼</m:t>
                          </m:r>
                        </m:e>
                        <m:sup>
                          <m:r>
                            <a:rPr lang="en-US" altLang="zh-CN" b="1" i="1" smtClean="0">
                              <a:solidFill>
                                <a:srgbClr val="FF0000"/>
                              </a:solidFill>
                              <a:latin typeface="Cambria Math" panose="02040503050406030204"/>
                              <a:ea typeface="微软雅黑" panose="020B0503020204020204" pitchFamily="34" charset="-122"/>
                            </a:rPr>
                            <m:t>𝑻</m:t>
                          </m:r>
                        </m:sup>
                      </m:sSup>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𝑼</m:t>
                      </m:r>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𝒗</m:t>
                          </m:r>
                        </m:e>
                        <m:sup>
                          <m:r>
                            <a:rPr lang="en-US" altLang="zh-CN" b="1" i="1" smtClean="0">
                              <a:solidFill>
                                <a:srgbClr val="FF0000"/>
                              </a:solidFill>
                              <a:latin typeface="Cambria Math" panose="02040503050406030204"/>
                              <a:ea typeface="微软雅黑" panose="020B0503020204020204" pitchFamily="34" charset="-122"/>
                            </a:rPr>
                            <m:t>𝒌</m:t>
                          </m:r>
                        </m:sup>
                      </m:sSup>
                      <m:sSup>
                        <m:sSupPr>
                          <m:ctrlPr>
                            <a:rPr lang="en-US" altLang="zh-CN" b="1" i="1" smtClean="0">
                              <a:solidFill>
                                <a:srgbClr val="FF0000"/>
                              </a:solidFill>
                              <a:latin typeface="Cambria Math" panose="02040503050406030204"/>
                              <a:ea typeface="微软雅黑" panose="020B0503020204020204" pitchFamily="34" charset="-122"/>
                            </a:rPr>
                          </m:ctrlPr>
                        </m:sSupPr>
                        <m:e>
                          <m:r>
                            <a:rPr lang="en-US" altLang="zh-CN" b="1" i="1" smtClean="0">
                              <a:solidFill>
                                <a:srgbClr val="FF0000"/>
                              </a:solidFill>
                              <a:latin typeface="Cambria Math" panose="02040503050406030204"/>
                              <a:ea typeface="微软雅黑" panose="020B0503020204020204" pitchFamily="34" charset="-122"/>
                            </a:rPr>
                            <m:t>𝑼</m:t>
                          </m:r>
                        </m:e>
                        <m:sup>
                          <m:r>
                            <a:rPr lang="en-US" altLang="zh-CN" b="1" i="1" smtClean="0">
                              <a:solidFill>
                                <a:srgbClr val="FF0000"/>
                              </a:solidFill>
                              <a:latin typeface="Cambria Math" panose="02040503050406030204"/>
                              <a:ea typeface="微软雅黑" panose="020B0503020204020204" pitchFamily="34" charset="-122"/>
                            </a:rPr>
                            <m:t>𝑻</m:t>
                          </m:r>
                        </m:sup>
                      </m:sSup>
                    </m:oMath>
                  </m:oMathPara>
                </a14:m>
                <a:endParaRPr lang="zh-CN" altLang="en-US" b="1">
                  <a:solidFill>
                    <a:srgbClr val="FF0000"/>
                  </a:solidFill>
                  <a:ea typeface="微软雅黑" panose="020B0503020204020204" pitchFamily="34" charset="-122"/>
                </a:endParaRPr>
              </a:p>
            </p:txBody>
          </p:sp>
        </mc:Choice>
        <mc:Fallback>
          <p:sp>
            <p:nvSpPr>
              <p:cNvPr id="13" name="TextBox 12"/>
              <p:cNvSpPr txBox="1">
                <a:spLocks noRot="1" noChangeAspect="1" noMove="1" noResize="1" noEditPoints="1" noAdjustHandles="1" noChangeArrowheads="1" noChangeShapeType="1" noTextEdit="1"/>
              </p:cNvSpPr>
              <p:nvPr/>
            </p:nvSpPr>
            <p:spPr bwMode="auto">
              <a:xfrm>
                <a:off x="2761128" y="5821680"/>
                <a:ext cx="6156960" cy="379784"/>
              </a:xfrm>
              <a:prstGeom prst="rect">
                <a:avLst/>
              </a:prstGeom>
              <a:blipFill rotWithShape="1">
                <a:blip r:embed="rId7"/>
                <a:stretch>
                  <a:fillRect l="-2" r="2" b="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非欧式空间</a:t>
            </a:r>
            <a:endParaRPr lang="zh-CN" altLang="en-US" dirty="0">
              <a:latin typeface="+mn-lt"/>
              <a:ea typeface="+mn-ea"/>
              <a:cs typeface="+mn-ea"/>
              <a:sym typeface="+mn-lt"/>
            </a:endParaRPr>
          </a:p>
        </p:txBody>
      </p:sp>
      <p:sp>
        <p:nvSpPr>
          <p:cNvPr id="12291" name="TextBox 8"/>
          <p:cNvSpPr txBox="1">
            <a:spLocks noChangeArrowheads="1"/>
          </p:cNvSpPr>
          <p:nvPr/>
        </p:nvSpPr>
        <p:spPr bwMode="auto">
          <a:xfrm>
            <a:off x="377078" y="947365"/>
            <a:ext cx="10121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smtClean="0">
                <a:solidFill>
                  <a:srgbClr val="FF0000"/>
                </a:solidFill>
                <a:ea typeface="微软雅黑" panose="020B0503020204020204" pitchFamily="34" charset="-122"/>
              </a:rPr>
              <a:t>平移不变形</a:t>
            </a:r>
            <a:endParaRPr lang="zh-CN" altLang="en-US" sz="2800" b="1">
              <a:solidFill>
                <a:srgbClr val="FF0000"/>
              </a:solidFill>
              <a:ea typeface="微软雅黑" panose="020B0503020204020204" pitchFamily="34" charset="-122"/>
            </a:endParaRPr>
          </a:p>
        </p:txBody>
      </p:sp>
      <p:sp>
        <p:nvSpPr>
          <p:cNvPr id="2" name="TextBox 1"/>
          <p:cNvSpPr txBox="1"/>
          <p:nvPr/>
        </p:nvSpPr>
        <p:spPr>
          <a:xfrm>
            <a:off x="473336" y="1559859"/>
            <a:ext cx="6949439" cy="830997"/>
          </a:xfrm>
          <a:prstGeom prst="rect">
            <a:avLst/>
          </a:prstGeom>
          <a:noFill/>
        </p:spPr>
        <p:txBody>
          <a:bodyPr wrap="square" rtlCol="0">
            <a:spAutoFit/>
          </a:bodyPr>
          <a:lstStyle/>
          <a:p>
            <a:r>
              <a:rPr lang="zh-CN" altLang="en-US" sz="2400" smtClean="0"/>
              <a:t>假设我们需要做图像识别，判断一张图片里面是猫还是狗：</a:t>
            </a:r>
            <a:endParaRPr lang="zh-CN" altLang="en-US" sz="240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55" y="947364"/>
            <a:ext cx="2620963" cy="165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77079" y="2719849"/>
            <a:ext cx="11155681" cy="707886"/>
          </a:xfrm>
          <a:prstGeom prst="rect">
            <a:avLst/>
          </a:prstGeom>
          <a:noFill/>
        </p:spPr>
        <p:txBody>
          <a:bodyPr wrap="square" rtlCol="0">
            <a:spAutoFit/>
          </a:bodyPr>
          <a:lstStyle/>
          <a:p>
            <a:r>
              <a:rPr lang="zh-CN" altLang="en-US" sz="2000" smtClean="0"/>
              <a:t>那么平移不变性就是无论这张照片里的猫或</a:t>
            </a:r>
            <a:r>
              <a:rPr lang="zh-CN" altLang="en-US" sz="2000"/>
              <a:t>狗</a:t>
            </a:r>
            <a:r>
              <a:rPr lang="zh-CN" altLang="en-US" sz="2000" smtClean="0"/>
              <a:t>位于图像的哪个位置（上面还是下面，左边还是右边），我们训练好的神经网络都能够把它识别出来，而</a:t>
            </a:r>
            <a:r>
              <a:rPr lang="en-US" altLang="zh-CN" sz="2000" smtClean="0"/>
              <a:t>CNN</a:t>
            </a:r>
            <a:r>
              <a:rPr lang="zh-CN" altLang="en-US" sz="2000" smtClean="0"/>
              <a:t>恰好就具有这样的性质</a:t>
            </a:r>
            <a:endParaRPr lang="zh-CN" altLang="en-US" sz="2000"/>
          </a:p>
        </p:txBody>
      </p:sp>
      <p:sp>
        <p:nvSpPr>
          <p:cNvPr id="4" name="TextBox 3"/>
          <p:cNvSpPr txBox="1"/>
          <p:nvPr/>
        </p:nvSpPr>
        <p:spPr>
          <a:xfrm>
            <a:off x="377079" y="3707301"/>
            <a:ext cx="9122483" cy="400110"/>
          </a:xfrm>
          <a:prstGeom prst="rect">
            <a:avLst/>
          </a:prstGeom>
          <a:noFill/>
        </p:spPr>
        <p:txBody>
          <a:bodyPr wrap="square" rtlCol="0">
            <a:spAutoFit/>
          </a:bodyPr>
          <a:lstStyle/>
          <a:p>
            <a:r>
              <a:rPr lang="zh-CN" altLang="en-US" sz="2000" smtClean="0"/>
              <a:t>为了方便理解，我们再将上面的例子拓展一下，下面有三幅图片</a:t>
            </a:r>
            <a:endParaRPr lang="zh-CN" altLang="en-US" sz="200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79" y="4164821"/>
            <a:ext cx="3732342" cy="131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4335331" y="4636434"/>
            <a:ext cx="473337"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390" y="4318003"/>
            <a:ext cx="1213940" cy="103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616" y="4265988"/>
            <a:ext cx="4819170" cy="103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177" y="5994195"/>
            <a:ext cx="590550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6411557" y="4674946"/>
            <a:ext cx="455723" cy="295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5400000">
            <a:off x="9367958" y="5481020"/>
            <a:ext cx="455723" cy="295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77079" y="5618236"/>
            <a:ext cx="3850676" cy="646331"/>
          </a:xfrm>
          <a:prstGeom prst="rect">
            <a:avLst/>
          </a:prstGeom>
          <a:noFill/>
        </p:spPr>
        <p:txBody>
          <a:bodyPr wrap="square" rtlCol="0">
            <a:spAutoFit/>
          </a:bodyPr>
          <a:lstStyle/>
          <a:p>
            <a:r>
              <a:rPr lang="zh-CN" altLang="en-US" b="1" smtClean="0">
                <a:solidFill>
                  <a:srgbClr val="FF0000"/>
                </a:solidFill>
              </a:rPr>
              <a:t>这里的三角形分别位于中间，左边和上边</a:t>
            </a:r>
            <a:endParaRPr lang="zh-CN" altLang="en-US" b="1">
              <a:solidFill>
                <a:srgbClr val="FF0000"/>
              </a:solidFill>
            </a:endParaRPr>
          </a:p>
        </p:txBody>
      </p:sp>
      <p:sp>
        <p:nvSpPr>
          <p:cNvPr id="9" name="TextBox 8"/>
          <p:cNvSpPr txBox="1"/>
          <p:nvPr/>
        </p:nvSpPr>
        <p:spPr>
          <a:xfrm>
            <a:off x="4808668" y="5319644"/>
            <a:ext cx="1947134" cy="646331"/>
          </a:xfrm>
          <a:prstGeom prst="rect">
            <a:avLst/>
          </a:prstGeom>
          <a:noFill/>
        </p:spPr>
        <p:txBody>
          <a:bodyPr wrap="square" rtlCol="0">
            <a:spAutoFit/>
          </a:bodyPr>
          <a:lstStyle/>
          <a:p>
            <a:r>
              <a:rPr lang="zh-CN" altLang="en-US" b="1" smtClean="0">
                <a:solidFill>
                  <a:srgbClr val="FF0000"/>
                </a:solidFill>
                <a:latin typeface="宋体" panose="02010600030101010101" pitchFamily="2" charset="-122"/>
              </a:rPr>
              <a:t>以相同的</a:t>
            </a:r>
            <a:r>
              <a:rPr lang="en-US" altLang="zh-CN" b="1" smtClean="0">
                <a:solidFill>
                  <a:srgbClr val="FF0000"/>
                </a:solidFill>
                <a:latin typeface="宋体" panose="02010600030101010101" pitchFamily="2" charset="-122"/>
              </a:rPr>
              <a:t>2x2filter</a:t>
            </a:r>
            <a:r>
              <a:rPr lang="zh-CN" altLang="en-US" b="1" smtClean="0">
                <a:solidFill>
                  <a:srgbClr val="FF0000"/>
                </a:solidFill>
                <a:latin typeface="宋体" panose="02010600030101010101" pitchFamily="2" charset="-122"/>
              </a:rPr>
              <a:t>做卷积</a:t>
            </a:r>
            <a:endParaRPr lang="zh-CN" altLang="en-US" b="1">
              <a:solidFill>
                <a:srgbClr val="FF0000"/>
              </a:solidFill>
              <a:latin typeface="宋体" panose="02010600030101010101" pitchFamily="2" charset="-122"/>
            </a:endParaRPr>
          </a:p>
        </p:txBody>
      </p:sp>
      <p:sp>
        <p:nvSpPr>
          <p:cNvPr id="10" name="TextBox 9"/>
          <p:cNvSpPr txBox="1"/>
          <p:nvPr/>
        </p:nvSpPr>
        <p:spPr>
          <a:xfrm>
            <a:off x="9897035" y="5347864"/>
            <a:ext cx="2059642" cy="646331"/>
          </a:xfrm>
          <a:prstGeom prst="rect">
            <a:avLst/>
          </a:prstGeom>
          <a:noFill/>
        </p:spPr>
        <p:txBody>
          <a:bodyPr wrap="square" rtlCol="0">
            <a:spAutoFit/>
          </a:bodyPr>
          <a:lstStyle/>
          <a:p>
            <a:r>
              <a:rPr lang="zh-CN" altLang="en-US" b="1">
                <a:solidFill>
                  <a:srgbClr val="FF0000"/>
                </a:solidFill>
                <a:latin typeface="宋体" panose="02010600030101010101" pitchFamily="2" charset="-122"/>
              </a:rPr>
              <a:t>做</a:t>
            </a:r>
            <a:r>
              <a:rPr lang="en-US" altLang="zh-CN" b="1">
                <a:solidFill>
                  <a:srgbClr val="FF0000"/>
                </a:solidFill>
                <a:latin typeface="宋体" panose="02010600030101010101" pitchFamily="2" charset="-122"/>
              </a:rPr>
              <a:t>3x3</a:t>
            </a:r>
            <a:r>
              <a:rPr lang="zh-CN" altLang="en-US" b="1">
                <a:solidFill>
                  <a:srgbClr val="FF0000"/>
                </a:solidFill>
                <a:latin typeface="宋体" panose="02010600030101010101" pitchFamily="2" charset="-122"/>
              </a:rPr>
              <a:t>的</a:t>
            </a:r>
            <a:r>
              <a:rPr lang="en-US" altLang="zh-CN" b="1">
                <a:solidFill>
                  <a:srgbClr val="FF0000"/>
                </a:solidFill>
                <a:latin typeface="宋体" panose="02010600030101010101" pitchFamily="2" charset="-122"/>
              </a:rPr>
              <a:t>MaxPooling</a:t>
            </a:r>
            <a:endParaRPr lang="zh-CN" altLang="en-US" b="1">
              <a:solidFill>
                <a:srgbClr val="FF0000"/>
              </a:solidFill>
              <a:latin typeface="宋体" panose="02010600030101010101" pitchFamily="2" charset="-122"/>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53"/>
                                        </p:tgtEl>
                                        <p:attrNameLst>
                                          <p:attrName>style.visibility</p:attrName>
                                        </p:attrNameLst>
                                      </p:cBhvr>
                                      <p:to>
                                        <p:strVal val="visible"/>
                                      </p:to>
                                    </p:set>
                                    <p:animEffect transition="in" filter="fade">
                                      <p:cBhvr>
                                        <p:cTn id="33" dur="500"/>
                                        <p:tgtEl>
                                          <p:spTgt spid="20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54"/>
                                        </p:tgtEl>
                                        <p:attrNameLst>
                                          <p:attrName>style.visibility</p:attrName>
                                        </p:attrNameLst>
                                      </p:cBhvr>
                                      <p:to>
                                        <p:strVal val="visible"/>
                                      </p:to>
                                    </p:set>
                                    <p:animEffect transition="in" filter="fade">
                                      <p:cBhvr>
                                        <p:cTn id="4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animBg="1"/>
      <p:bldP spid="7"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ChebyNet vs Spectral Graph CNN</a:t>
            </a:r>
            <a:endParaRPr lang="zh-CN" altLang="en-US" sz="2400" b="1">
              <a:solidFill>
                <a:srgbClr val="FF0000"/>
              </a:solidFill>
              <a:ea typeface="微软雅黑" panose="020B0503020204020204" pitchFamily="34" charset="-122"/>
            </a:endParaRPr>
          </a:p>
        </p:txBody>
      </p:sp>
      <p:sp>
        <p:nvSpPr>
          <p:cNvPr id="2" name="TextBox 1"/>
          <p:cNvSpPr txBox="1"/>
          <p:nvPr/>
        </p:nvSpPr>
        <p:spPr>
          <a:xfrm>
            <a:off x="527123" y="1570617"/>
            <a:ext cx="8390965" cy="461665"/>
          </a:xfrm>
          <a:prstGeom prst="rect">
            <a:avLst/>
          </a:prstGeom>
          <a:noFill/>
        </p:spPr>
        <p:txBody>
          <a:bodyPr wrap="square" rtlCol="0">
            <a:spAutoFit/>
          </a:bodyPr>
          <a:lstStyle/>
          <a:p>
            <a:r>
              <a:rPr lang="en-US" altLang="zh-CN" sz="2400" smtClean="0"/>
              <a:t> </a:t>
            </a:r>
            <a:endParaRPr lang="zh-CN" altLang="en-US" sz="2400"/>
          </a:p>
        </p:txBody>
      </p:sp>
      <p:sp>
        <p:nvSpPr>
          <p:cNvPr id="3" name="TextBox 2"/>
          <p:cNvSpPr txBox="1"/>
          <p:nvPr/>
        </p:nvSpPr>
        <p:spPr>
          <a:xfrm>
            <a:off x="723881" y="1656676"/>
            <a:ext cx="4410636" cy="461665"/>
          </a:xfrm>
          <a:prstGeom prst="rect">
            <a:avLst/>
          </a:prstGeom>
          <a:noFill/>
        </p:spPr>
        <p:txBody>
          <a:bodyPr wrap="square" rtlCol="0">
            <a:spAutoFit/>
          </a:bodyPr>
          <a:lstStyle/>
          <a:p>
            <a:r>
              <a:rPr lang="en-US" altLang="zh-CN" sz="2400" b="1" smtClean="0"/>
              <a:t>1.ChebyNet</a:t>
            </a:r>
            <a:r>
              <a:rPr lang="zh-CN" altLang="en-US" sz="2400" b="1" smtClean="0"/>
              <a:t>不再需要特征分解</a:t>
            </a:r>
            <a:endParaRPr lang="zh-CN" altLang="en-US" sz="2400" b="1"/>
          </a:p>
        </p:txBody>
      </p:sp>
      <mc:AlternateContent xmlns:mc="http://schemas.openxmlformats.org/markup-compatibility/2006">
        <mc:Choice xmlns:a14="http://schemas.microsoft.com/office/drawing/2010/main" Requires="a14">
          <p:sp>
            <p:nvSpPr>
              <p:cNvPr id="8" name="TextBox 7"/>
              <p:cNvSpPr txBox="1"/>
              <p:nvPr/>
            </p:nvSpPr>
            <p:spPr>
              <a:xfrm>
                <a:off x="1559857" y="3429903"/>
                <a:ext cx="7358231" cy="728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𝑥</m:t>
                      </m:r>
                      <m:sSub>
                        <m:sSubPr>
                          <m:ctrlPr>
                            <a:rPr lang="en-US" altLang="zh-CN" sz="2000" b="0" i="1" smtClean="0">
                              <a:latin typeface="Cambria Math" panose="02040503050406030204"/>
                            </a:rPr>
                          </m:ctrlPr>
                        </m:sSubPr>
                        <m:e>
                          <m:r>
                            <a:rPr lang="en-US" altLang="zh-CN" sz="2000" b="0" i="1" smtClean="0">
                              <a:latin typeface="Cambria Math" panose="02040503050406030204"/>
                            </a:rPr>
                            <m:t>∗</m:t>
                          </m:r>
                        </m:e>
                        <m:sub>
                          <m:r>
                            <a:rPr lang="en-US" altLang="zh-CN" sz="2000" b="0" i="1" smtClean="0">
                              <a:latin typeface="Cambria Math" panose="02040503050406030204"/>
                            </a:rPr>
                            <m:t>𝐺</m:t>
                          </m:r>
                        </m:sub>
                      </m:sSub>
                      <m:r>
                        <a:rPr lang="en-US" altLang="zh-CN" sz="2000" b="0" i="1" smtClean="0">
                          <a:latin typeface="Cambria Math" panose="02040503050406030204"/>
                        </a:rPr>
                        <m:t>𝑦</m:t>
                      </m:r>
                      <m:r>
                        <a:rPr lang="en-US" altLang="zh-CN" sz="2000" b="0" i="1" smtClean="0">
                          <a:latin typeface="Cambria Math" panose="02040503050406030204"/>
                        </a:rPr>
                        <m:t>=</m:t>
                      </m:r>
                      <m:r>
                        <a:rPr lang="en-US" altLang="zh-CN" sz="2000" b="0" i="1" smtClean="0">
                          <a:latin typeface="Cambria Math" panose="02040503050406030204"/>
                        </a:rPr>
                        <m:t>𝑈</m:t>
                      </m:r>
                      <m:sSub>
                        <m:sSubPr>
                          <m:ctrlPr>
                            <a:rPr lang="en-US" altLang="zh-CN" sz="2000" b="0" i="1" smtClean="0">
                              <a:latin typeface="Cambria Math" panose="02040503050406030204"/>
                            </a:rPr>
                          </m:ctrlPr>
                        </m:sSubPr>
                        <m:e>
                          <m:r>
                            <a:rPr lang="en-US" altLang="zh-CN" sz="2000" b="0" i="1" smtClean="0">
                              <a:latin typeface="Cambria Math" panose="02040503050406030204"/>
                            </a:rPr>
                            <m:t>𝑔</m:t>
                          </m:r>
                        </m:e>
                        <m:sub>
                          <m:r>
                            <a:rPr lang="zh-CN" altLang="en-US" sz="2000" b="0" i="1" smtClean="0">
                              <a:latin typeface="Cambria Math" panose="02040503050406030204"/>
                            </a:rPr>
                            <m:t>𝛽</m:t>
                          </m:r>
                        </m:sub>
                      </m:sSub>
                      <m:d>
                        <m:dPr>
                          <m:ctrlPr>
                            <a:rPr lang="en-US" altLang="zh-CN" sz="2000" b="0" i="1" smtClean="0">
                              <a:latin typeface="Cambria Math" panose="02040503050406030204"/>
                            </a:rPr>
                          </m:ctrlPr>
                        </m:dPr>
                        <m:e>
                          <m:r>
                            <a:rPr lang="en-US" altLang="zh-CN" sz="2000" b="0" i="1" smtClean="0">
                              <a:latin typeface="Cambria Math" panose="02040503050406030204"/>
                            </a:rPr>
                            <m:t>𝑣</m:t>
                          </m:r>
                        </m:e>
                      </m:d>
                      <m:sSup>
                        <m:sSupPr>
                          <m:ctrlPr>
                            <a:rPr lang="en-US" altLang="zh-CN" sz="2000" b="0" i="1" smtClean="0">
                              <a:latin typeface="Cambria Math" panose="02040503050406030204"/>
                            </a:rPr>
                          </m:ctrlPr>
                        </m:sSupPr>
                        <m:e>
                          <m:r>
                            <a:rPr lang="en-US" altLang="zh-CN" sz="2000" b="0" i="1" smtClean="0">
                              <a:latin typeface="Cambria Math" panose="02040503050406030204"/>
                            </a:rPr>
                            <m:t>𝑈</m:t>
                          </m:r>
                        </m:e>
                        <m:sup>
                          <m:r>
                            <a:rPr lang="en-US" altLang="zh-CN" sz="2000" b="0" i="1" smtClean="0">
                              <a:latin typeface="Cambria Math" panose="02040503050406030204"/>
                            </a:rPr>
                            <m:t>𝑇</m:t>
                          </m:r>
                        </m:sup>
                      </m:sSup>
                      <m:r>
                        <a:rPr lang="en-US" altLang="zh-CN" sz="2000" b="0" i="1" smtClean="0">
                          <a:latin typeface="Cambria Math" panose="02040503050406030204"/>
                        </a:rPr>
                        <m:t>𝑥</m:t>
                      </m:r>
                      <m:r>
                        <a:rPr lang="en-US" altLang="zh-CN" sz="2000" b="0" i="1" smtClean="0">
                          <a:latin typeface="Cambria Math" panose="02040503050406030204"/>
                        </a:rPr>
                        <m:t>=</m:t>
                      </m:r>
                      <m:nary>
                        <m:naryPr>
                          <m:chr m:val="∑"/>
                          <m:limLoc m:val="subSup"/>
                          <m:ctrlPr>
                            <a:rPr lang="en-US" altLang="zh-CN" sz="2000" b="0" i="1" smtClean="0">
                              <a:latin typeface="Cambria Math" panose="02040503050406030204"/>
                            </a:rPr>
                          </m:ctrlPr>
                        </m:naryPr>
                        <m:sub>
                          <m:r>
                            <m:rPr>
                              <m:brk m:alnAt="25"/>
                            </m:rPr>
                            <a:rPr lang="en-US" altLang="zh-CN" sz="2000" b="0" i="1" smtClean="0">
                              <a:latin typeface="Cambria Math" panose="02040503050406030204"/>
                            </a:rPr>
                            <m:t>𝑘</m:t>
                          </m:r>
                          <m:r>
                            <a:rPr lang="en-US" altLang="zh-CN" sz="2000" b="0" i="1" smtClean="0">
                              <a:latin typeface="Cambria Math" panose="02040503050406030204"/>
                            </a:rPr>
                            <m:t>=</m:t>
                          </m:r>
                          <m:r>
                            <a:rPr lang="en-US" altLang="zh-CN" sz="2000" b="0" i="1" smtClean="0">
                              <a:latin typeface="Cambria Math" panose="02040503050406030204"/>
                            </a:rPr>
                            <m:t>0</m:t>
                          </m:r>
                        </m:sub>
                        <m:sup>
                          <m:r>
                            <a:rPr lang="en-US" altLang="zh-CN" sz="2000" b="0" i="1" smtClean="0">
                              <a:latin typeface="Cambria Math" panose="02040503050406030204"/>
                            </a:rPr>
                            <m:t>𝑘</m:t>
                          </m:r>
                          <m:r>
                            <a:rPr lang="en-US" altLang="zh-CN" sz="2000" b="0" i="1" smtClean="0">
                              <a:latin typeface="Cambria Math" panose="02040503050406030204"/>
                            </a:rPr>
                            <m:t>−</m:t>
                          </m:r>
                          <m:r>
                            <a:rPr lang="en-US" altLang="zh-CN" sz="2000" b="0" i="1" smtClean="0">
                              <a:latin typeface="Cambria Math" panose="02040503050406030204"/>
                            </a:rPr>
                            <m:t>1</m:t>
                          </m:r>
                        </m:sup>
                        <m:e>
                          <m:sSub>
                            <m:sSubPr>
                              <m:ctrlPr>
                                <a:rPr lang="en-US" altLang="zh-CN" sz="2000" b="0" i="1" smtClean="0">
                                  <a:latin typeface="Cambria Math" panose="02040503050406030204"/>
                                </a:rPr>
                              </m:ctrlPr>
                            </m:sSubPr>
                            <m:e>
                              <m:r>
                                <a:rPr lang="zh-CN" altLang="en-US" sz="2000" b="0" i="1" smtClean="0">
                                  <a:latin typeface="Cambria Math" panose="02040503050406030204"/>
                                </a:rPr>
                                <m:t>𝛽</m:t>
                              </m:r>
                            </m:e>
                            <m:sub>
                              <m:r>
                                <a:rPr lang="en-US" altLang="zh-CN" sz="2000" b="0" i="1" smtClean="0">
                                  <a:latin typeface="Cambria Math" panose="02040503050406030204"/>
                                </a:rPr>
                                <m:t>𝑘</m:t>
                              </m:r>
                            </m:sub>
                          </m:sSub>
                          <m:sSup>
                            <m:sSupPr>
                              <m:ctrlPr>
                                <a:rPr lang="en-US" altLang="zh-CN" sz="2000" b="0" i="1" smtClean="0">
                                  <a:latin typeface="Cambria Math" panose="02040503050406030204"/>
                                </a:rPr>
                              </m:ctrlPr>
                            </m:sSupPr>
                            <m:e>
                              <m:r>
                                <a:rPr lang="en-US" altLang="zh-CN" sz="2000" b="0" i="1" smtClean="0">
                                  <a:latin typeface="Cambria Math" panose="02040503050406030204"/>
                                </a:rPr>
                                <m:t>𝐿</m:t>
                              </m:r>
                            </m:e>
                            <m:sup>
                              <m:r>
                                <a:rPr lang="en-US" altLang="zh-CN" sz="2000" b="0" i="1" smtClean="0">
                                  <a:latin typeface="Cambria Math" panose="02040503050406030204"/>
                                </a:rPr>
                                <m:t>𝑘</m:t>
                              </m:r>
                            </m:sup>
                          </m:sSup>
                          <m:r>
                            <a:rPr lang="en-US" altLang="zh-CN" sz="2000" b="0" i="1" smtClean="0">
                              <a:latin typeface="Cambria Math" panose="02040503050406030204"/>
                            </a:rPr>
                            <m:t>𝑥</m:t>
                          </m:r>
                        </m:e>
                      </m:nary>
                    </m:oMath>
                  </m:oMathPara>
                </a14:m>
                <a:endParaRPr lang="zh-CN" altLang="en-US" sz="2000"/>
              </a:p>
            </p:txBody>
          </p:sp>
        </mc:Choice>
        <mc:Fallback>
          <p:sp>
            <p:nvSpPr>
              <p:cNvPr id="8" name="TextBox 7"/>
              <p:cNvSpPr txBox="1">
                <a:spLocks noRot="1" noChangeAspect="1" noMove="1" noResize="1" noEditPoints="1" noAdjustHandles="1" noChangeArrowheads="1" noChangeShapeType="1" noTextEdit="1"/>
              </p:cNvSpPr>
              <p:nvPr/>
            </p:nvSpPr>
            <p:spPr>
              <a:xfrm>
                <a:off x="1559857" y="3429903"/>
                <a:ext cx="7358231" cy="728789"/>
              </a:xfrm>
              <a:prstGeom prst="rect">
                <a:avLst/>
              </a:prstGeom>
              <a:blipFill rotWithShape="1">
                <a:blip r:embed="rId1"/>
                <a:stretch>
                  <a:fillRect l="-4" t="-37" r="2" b="11"/>
                </a:stretch>
              </a:blipFill>
            </p:spPr>
            <p:txBody>
              <a:bodyPr/>
              <a:lstStyle/>
              <a:p>
                <a:r>
                  <a:rPr lang="zh-CN" altLang="en-US">
                    <a:noFill/>
                  </a:rPr>
                  <a:t> </a:t>
                </a:r>
              </a:p>
            </p:txBody>
          </p:sp>
        </mc:Fallback>
      </mc:AlternateContent>
      <p:sp>
        <p:nvSpPr>
          <p:cNvPr id="9" name="TextBox 8"/>
          <p:cNvSpPr txBox="1"/>
          <p:nvPr/>
        </p:nvSpPr>
        <p:spPr>
          <a:xfrm>
            <a:off x="373380" y="5714069"/>
            <a:ext cx="10696237" cy="954107"/>
          </a:xfrm>
          <a:prstGeom prst="rect">
            <a:avLst/>
          </a:prstGeom>
          <a:noFill/>
        </p:spPr>
        <p:txBody>
          <a:bodyPr wrap="square" rtlCol="0">
            <a:spAutoFit/>
          </a:bodyPr>
          <a:lstStyle/>
          <a:p>
            <a:pPr algn="ctr"/>
            <a:r>
              <a:rPr lang="zh-CN" altLang="en-US" sz="2800" b="1" smtClean="0">
                <a:solidFill>
                  <a:srgbClr val="FF0000"/>
                </a:solidFill>
              </a:rPr>
              <a:t>但是该算法由于还需要计算矩阵的</a:t>
            </a:r>
            <a:r>
              <a:rPr lang="en-US" altLang="zh-CN" sz="2800" b="1" smtClean="0">
                <a:solidFill>
                  <a:srgbClr val="FF0000"/>
                </a:solidFill>
              </a:rPr>
              <a:t>k</a:t>
            </a:r>
            <a:r>
              <a:rPr lang="zh-CN" altLang="en-US" sz="2800" b="1" smtClean="0">
                <a:solidFill>
                  <a:srgbClr val="FF0000"/>
                </a:solidFill>
              </a:rPr>
              <a:t>次方，所以导致计算的复杂度还是略高</a:t>
            </a:r>
            <a:endParaRPr lang="zh-CN" altLang="en-US" sz="2800" b="1">
              <a:solidFill>
                <a:srgbClr val="FF0000"/>
              </a:solidFill>
            </a:endParaRPr>
          </a:p>
        </p:txBody>
      </p:sp>
      <mc:AlternateContent xmlns:mc="http://schemas.openxmlformats.org/markup-compatibility/2006">
        <mc:Choice xmlns:a14="http://schemas.microsoft.com/office/drawing/2010/main" Requires="a14">
          <p:sp>
            <p:nvSpPr>
              <p:cNvPr id="11" name="TextBox 10"/>
              <p:cNvSpPr txBox="1"/>
              <p:nvPr/>
            </p:nvSpPr>
            <p:spPr>
              <a:xfrm>
                <a:off x="723881" y="2743200"/>
                <a:ext cx="8401723" cy="470000"/>
              </a:xfrm>
              <a:prstGeom prst="rect">
                <a:avLst/>
              </a:prstGeom>
              <a:noFill/>
            </p:spPr>
            <p:txBody>
              <a:bodyPr wrap="square" rtlCol="0">
                <a:spAutoFit/>
              </a:bodyPr>
              <a:lstStyle/>
              <a:p>
                <a:r>
                  <a:rPr lang="en-US" altLang="zh-CN" sz="2400" b="1" smtClean="0"/>
                  <a:t>2.</a:t>
                </a:r>
                <a:r>
                  <a:rPr lang="zh-CN" altLang="en-US" sz="2400" b="1" smtClean="0"/>
                  <a:t>计算的复杂度从</a:t>
                </a:r>
                <a:r>
                  <a:rPr lang="en-US" altLang="zh-CN" sz="2400" b="1" smtClean="0"/>
                  <a:t>O</a:t>
                </a:r>
                <a:r>
                  <a:rPr lang="zh-CN" altLang="en-US" sz="2400" b="1" smtClean="0"/>
                  <a:t>（</a:t>
                </a:r>
                <a14:m>
                  <m:oMath xmlns:m="http://schemas.openxmlformats.org/officeDocument/2006/math">
                    <m:sSup>
                      <m:sSupPr>
                        <m:ctrlPr>
                          <a:rPr lang="en-US" altLang="zh-CN" sz="2400" b="1" i="1" smtClean="0">
                            <a:latin typeface="Cambria Math" panose="02040503050406030204"/>
                          </a:rPr>
                        </m:ctrlPr>
                      </m:sSupPr>
                      <m:e>
                        <m:r>
                          <a:rPr lang="en-US" altLang="zh-CN" sz="2400" b="1" i="1" smtClean="0">
                            <a:latin typeface="Cambria Math" panose="02040503050406030204"/>
                          </a:rPr>
                          <m:t>𝒏</m:t>
                        </m:r>
                      </m:e>
                      <m:sup>
                        <m:r>
                          <a:rPr lang="en-US" altLang="zh-CN" sz="2400" b="1" i="1" smtClean="0">
                            <a:latin typeface="Cambria Math" panose="02040503050406030204"/>
                          </a:rPr>
                          <m:t>𝟐</m:t>
                        </m:r>
                      </m:sup>
                    </m:sSup>
                  </m:oMath>
                </a14:m>
                <a:r>
                  <a:rPr lang="zh-CN" altLang="en-US" sz="2400" b="1" smtClean="0"/>
                  <a:t>）到</a:t>
                </a:r>
                <a:r>
                  <a:rPr lang="en-US" altLang="zh-CN" sz="2400" b="1" smtClean="0"/>
                  <a:t>O</a:t>
                </a:r>
                <a:r>
                  <a:rPr lang="zh-CN" altLang="en-US" sz="2400" b="1" smtClean="0"/>
                  <a:t>（</a:t>
                </a:r>
                <a:r>
                  <a:rPr lang="en-US" altLang="zh-CN" sz="2400" b="1" smtClean="0"/>
                  <a:t>|E|</a:t>
                </a:r>
                <a:r>
                  <a:rPr lang="zh-CN" altLang="en-US" sz="2400" b="1" smtClean="0"/>
                  <a:t>）</a:t>
                </a:r>
                <a:endParaRPr lang="zh-CN" altLang="en-US" sz="2400" b="1"/>
              </a:p>
            </p:txBody>
          </p:sp>
        </mc:Choice>
        <mc:Fallback>
          <p:sp>
            <p:nvSpPr>
              <p:cNvPr id="11" name="TextBox 10"/>
              <p:cNvSpPr txBox="1">
                <a:spLocks noRot="1" noChangeAspect="1" noMove="1" noResize="1" noEditPoints="1" noAdjustHandles="1" noChangeArrowheads="1" noChangeShapeType="1" noTextEdit="1"/>
              </p:cNvSpPr>
              <p:nvPr/>
            </p:nvSpPr>
            <p:spPr>
              <a:xfrm>
                <a:off x="723881" y="2743200"/>
                <a:ext cx="8401723" cy="470000"/>
              </a:xfrm>
              <a:prstGeom prst="rect">
                <a:avLst/>
              </a:prstGeom>
              <a:blipFill rotWithShape="1">
                <a:blip r:embed="rId2"/>
                <a:stretch>
                  <a:fillRect l="-7" b="21"/>
                </a:stretch>
              </a:blipFill>
            </p:spPr>
            <p:txBody>
              <a:bodyPr/>
              <a:lstStyle/>
              <a:p>
                <a:r>
                  <a:rPr lang="zh-CN" altLang="en-US">
                    <a:noFill/>
                  </a:rPr>
                  <a:t> </a:t>
                </a:r>
              </a:p>
            </p:txBody>
          </p:sp>
        </mc:Fallback>
      </mc:AlternateContent>
      <p:sp>
        <p:nvSpPr>
          <p:cNvPr id="12" name="TextBox 11"/>
          <p:cNvSpPr txBox="1"/>
          <p:nvPr/>
        </p:nvSpPr>
        <p:spPr>
          <a:xfrm>
            <a:off x="828338" y="4722607"/>
            <a:ext cx="10155219" cy="461665"/>
          </a:xfrm>
          <a:prstGeom prst="rect">
            <a:avLst/>
          </a:prstGeom>
          <a:noFill/>
        </p:spPr>
        <p:txBody>
          <a:bodyPr wrap="square" rtlCol="0">
            <a:spAutoFit/>
          </a:bodyPr>
          <a:lstStyle/>
          <a:p>
            <a:r>
              <a:rPr lang="en-US" altLang="zh-CN" sz="2400" b="1" smtClean="0"/>
              <a:t>3.ChebyNet</a:t>
            </a:r>
            <a:r>
              <a:rPr lang="zh-CN" altLang="en-US" sz="2400" b="1" smtClean="0"/>
              <a:t>考虑了节点周围的节点（</a:t>
            </a:r>
            <a:r>
              <a:rPr lang="en-US" altLang="zh-CN" sz="2400" b="1" smtClean="0"/>
              <a:t>localized in vertex domain</a:t>
            </a:r>
            <a:r>
              <a:rPr lang="zh-CN" altLang="en-US" sz="2400" b="1" smtClean="0"/>
              <a:t>）</a:t>
            </a:r>
            <a:endParaRPr lang="zh-CN" altLang="en-US" sz="2400" b="1"/>
          </a:p>
        </p:txBody>
      </p:sp>
    </p:spTree>
  </p:cSld>
  <p:clrMapOvr>
    <a:masterClrMapping/>
  </p:clrMapOvr>
  <p:transition spd="slow" advTm="0">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412591" y="1054914"/>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GCN</a:t>
            </a:r>
            <a:r>
              <a:rPr lang="zh-CN" altLang="en-US" sz="2400" b="1" smtClean="0">
                <a:solidFill>
                  <a:srgbClr val="FF0000"/>
                </a:solidFill>
                <a:ea typeface="微软雅黑" panose="020B0503020204020204" pitchFamily="34" charset="-122"/>
              </a:rPr>
              <a:t>（一阶</a:t>
            </a:r>
            <a:r>
              <a:rPr lang="en-US" altLang="zh-CN" sz="2400" b="1" smtClean="0">
                <a:solidFill>
                  <a:srgbClr val="FF0000"/>
                </a:solidFill>
                <a:ea typeface="微软雅黑" panose="020B0503020204020204" pitchFamily="34" charset="-122"/>
              </a:rPr>
              <a:t>ChebyNet</a:t>
            </a:r>
            <a:r>
              <a:rPr lang="zh-CN" altLang="en-US" sz="2400" b="1" smtClean="0">
                <a:solidFill>
                  <a:srgbClr val="FF0000"/>
                </a:solidFill>
                <a:ea typeface="微软雅黑" panose="020B0503020204020204" pitchFamily="34" charset="-122"/>
              </a:rPr>
              <a:t>）</a:t>
            </a:r>
            <a:endParaRPr lang="zh-CN" altLang="en-US" sz="2400" b="1">
              <a:solidFill>
                <a:srgbClr val="FF0000"/>
              </a:solidFill>
              <a:ea typeface="微软雅黑" panose="020B0503020204020204" pitchFamily="34" charset="-122"/>
            </a:endParaRPr>
          </a:p>
        </p:txBody>
      </p:sp>
      <p:sp>
        <p:nvSpPr>
          <p:cNvPr id="2" name="TextBox 1"/>
          <p:cNvSpPr txBox="1"/>
          <p:nvPr/>
        </p:nvSpPr>
        <p:spPr>
          <a:xfrm>
            <a:off x="290903" y="1064604"/>
            <a:ext cx="8390965" cy="461665"/>
          </a:xfrm>
          <a:prstGeom prst="rect">
            <a:avLst/>
          </a:prstGeom>
          <a:noFill/>
        </p:spPr>
        <p:txBody>
          <a:bodyPr wrap="square" rtlCol="0">
            <a:spAutoFit/>
          </a:bodyPr>
          <a:lstStyle/>
          <a:p>
            <a:r>
              <a:rPr lang="en-US" altLang="zh-CN" sz="2400" smtClean="0"/>
              <a:t> </a:t>
            </a:r>
            <a:endParaRPr lang="zh-CN" altLang="en-US" sz="2400"/>
          </a:p>
        </p:txBody>
      </p:sp>
      <p:sp>
        <p:nvSpPr>
          <p:cNvPr id="4" name="下箭头 3"/>
          <p:cNvSpPr/>
          <p:nvPr/>
        </p:nvSpPr>
        <p:spPr>
          <a:xfrm>
            <a:off x="5292762" y="2460706"/>
            <a:ext cx="731520" cy="817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 name="TextBox 5"/>
              <p:cNvSpPr txBox="1"/>
              <p:nvPr/>
            </p:nvSpPr>
            <p:spPr>
              <a:xfrm>
                <a:off x="6747199" y="2684831"/>
                <a:ext cx="320577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a:rPr>
                        <m:t>𝜈</m:t>
                      </m:r>
                      <m:r>
                        <a:rPr lang="en-US" altLang="zh-CN" b="0" i="1" smtClean="0">
                          <a:latin typeface="Cambria Math" panose="02040503050406030204"/>
                        </a:rPr>
                        <m:t>=</m:t>
                      </m:r>
                      <m:r>
                        <a:rPr lang="en-US" altLang="zh-CN" b="0" i="1" smtClean="0">
                          <a:latin typeface="Cambria Math" panose="02040503050406030204"/>
                        </a:rPr>
                        <m:t>𝑑𝑖𝑎𝑔</m:t>
                      </m:r>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1</m:t>
                          </m:r>
                        </m:sub>
                      </m:sSub>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2</m:t>
                          </m:r>
                        </m:sub>
                      </m:sSub>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𝜆</m:t>
                          </m:r>
                        </m:e>
                        <m:sub>
                          <m:r>
                            <a:rPr lang="en-US" altLang="zh-CN" b="0" i="1" smtClean="0">
                              <a:latin typeface="Cambria Math" panose="02040503050406030204"/>
                            </a:rPr>
                            <m:t>𝑛</m:t>
                          </m:r>
                        </m:sub>
                      </m:sSub>
                      <m:r>
                        <a:rPr lang="en-US" altLang="zh-CN" b="0" i="1" smtClean="0">
                          <a:latin typeface="Cambria Math" panose="02040503050406030204"/>
                        </a:rPr>
                        <m:t>)</m:t>
                      </m:r>
                    </m:oMath>
                  </m:oMathPara>
                </a14:m>
                <a:endParaRPr lang="zh-CN" altLang="en-US"/>
              </a:p>
            </p:txBody>
          </p:sp>
        </mc:Choice>
        <mc:Fallback>
          <p:sp>
            <p:nvSpPr>
              <p:cNvPr id="6" name="TextBox 5"/>
              <p:cNvSpPr txBox="1">
                <a:spLocks noRot="1" noChangeAspect="1" noMove="1" noResize="1" noEditPoints="1" noAdjustHandles="1" noChangeArrowheads="1" noChangeShapeType="1" noTextEdit="1"/>
              </p:cNvSpPr>
              <p:nvPr/>
            </p:nvSpPr>
            <p:spPr>
              <a:xfrm>
                <a:off x="6747199" y="2684831"/>
                <a:ext cx="3205778" cy="369332"/>
              </a:xfrm>
              <a:prstGeom prst="rect">
                <a:avLst/>
              </a:prstGeom>
              <a:blipFill rotWithShape="1">
                <a:blip r:embed="rId1"/>
                <a:stretch>
                  <a:fillRect l="-10" t="-14" r="19" b="121"/>
                </a:stretch>
              </a:blipFill>
            </p:spPr>
            <p:txBody>
              <a:bodyPr/>
              <a:lstStyle/>
              <a:p>
                <a:r>
                  <a:rPr lang="zh-CN" altLang="en-US">
                    <a:noFill/>
                  </a:rPr>
                  <a:t> </a:t>
                </a:r>
              </a:p>
            </p:txBody>
          </p:sp>
        </mc:Fallback>
      </mc:AlternateContent>
      <p:sp>
        <p:nvSpPr>
          <p:cNvPr id="7" name="TextBox 6"/>
          <p:cNvSpPr txBox="1"/>
          <p:nvPr/>
        </p:nvSpPr>
        <p:spPr>
          <a:xfrm>
            <a:off x="596600" y="3664678"/>
            <a:ext cx="3485479" cy="369332"/>
          </a:xfrm>
          <a:prstGeom prst="rect">
            <a:avLst/>
          </a:prstGeom>
          <a:noFill/>
        </p:spPr>
        <p:txBody>
          <a:bodyPr wrap="square" rtlCol="0">
            <a:spAutoFit/>
          </a:bodyPr>
          <a:lstStyle/>
          <a:p>
            <a:r>
              <a:rPr lang="en-US" altLang="zh-CN" b="1" smtClean="0"/>
              <a:t>GCN</a:t>
            </a:r>
            <a:endParaRPr lang="zh-CN" altLang="en-US" b="1"/>
          </a:p>
        </p:txBody>
      </p:sp>
      <mc:AlternateContent xmlns:mc="http://schemas.openxmlformats.org/markup-compatibility/2006">
        <mc:Choice xmlns:a14="http://schemas.microsoft.com/office/drawing/2010/main" Requires="a14">
          <p:sp>
            <p:nvSpPr>
              <p:cNvPr id="8" name="TextBox 7"/>
              <p:cNvSpPr txBox="1"/>
              <p:nvPr/>
            </p:nvSpPr>
            <p:spPr>
              <a:xfrm>
                <a:off x="1610283" y="3590152"/>
                <a:ext cx="8233633" cy="421269"/>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a:rPr>
                      <m:t>𝑥</m:t>
                    </m:r>
                    <m:sSub>
                      <m:sSubPr>
                        <m:ctrlPr>
                          <a:rPr lang="en-US" altLang="zh-CN" b="0" i="1" smtClean="0">
                            <a:latin typeface="Cambria Math" panose="02040503050406030204"/>
                          </a:rPr>
                        </m:ctrlPr>
                      </m:sSubPr>
                      <m:e>
                        <m:r>
                          <a:rPr lang="en-US" altLang="zh-CN" b="0" i="1" smtClean="0">
                            <a:latin typeface="Cambria Math" panose="02040503050406030204"/>
                          </a:rPr>
                          <m:t>∗</m:t>
                        </m:r>
                      </m:e>
                      <m:sub>
                        <m:r>
                          <a:rPr lang="en-US" altLang="zh-CN" b="0" i="1" smtClean="0">
                            <a:latin typeface="Cambria Math" panose="02040503050406030204"/>
                          </a:rPr>
                          <m:t>𝐺</m:t>
                        </m:r>
                      </m:sub>
                    </m:sSub>
                    <m:r>
                      <a:rPr lang="en-US" altLang="zh-CN" b="0" i="1" smtClean="0">
                        <a:latin typeface="Cambria Math" panose="02040503050406030204"/>
                      </a:rPr>
                      <m:t>𝑦</m:t>
                    </m:r>
                    <m:r>
                      <a:rPr lang="en-US" altLang="zh-CN" b="0" i="1" smtClean="0">
                        <a:latin typeface="Cambria Math" panose="02040503050406030204"/>
                      </a:rPr>
                      <m:t>= </m:t>
                    </m:r>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0</m:t>
                        </m:r>
                      </m:sub>
                    </m:sSub>
                    <m:r>
                      <a:rPr lang="en-US" altLang="zh-CN" b="0" i="1" smtClean="0">
                        <a:latin typeface="Cambria Math" panose="02040503050406030204"/>
                      </a:rPr>
                      <m:t>𝐼𝑥</m:t>
                    </m:r>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ea typeface="Cambria Math" panose="02040503050406030204"/>
                          </a:rPr>
                          <m:t>𝛽</m:t>
                        </m:r>
                      </m:e>
                      <m:sub>
                        <m:r>
                          <a:rPr lang="en-US" altLang="zh-CN" b="0" i="1" smtClean="0">
                            <a:latin typeface="Cambria Math" panose="02040503050406030204"/>
                          </a:rPr>
                          <m:t>1</m:t>
                        </m:r>
                      </m:sub>
                    </m:sSub>
                    <m:r>
                      <a:rPr lang="en-US" altLang="zh-CN" b="0" i="1" smtClean="0">
                        <a:latin typeface="Cambria Math" panose="02040503050406030204"/>
                      </a:rPr>
                      <m:t>𝐿𝑥</m:t>
                    </m:r>
                    <m:r>
                      <a:rPr lang="en-US" altLang="zh-CN" b="0" i="1" smtClean="0">
                        <a:latin typeface="Cambria Math" panose="02040503050406030204"/>
                      </a:rPr>
                      <m:t>=</m:t>
                    </m:r>
                  </m:oMath>
                </a14:m>
                <a:r>
                  <a:rPr lang="zh-CN" altLang="en-US" smtClean="0"/>
                  <a:t> </a:t>
                </a:r>
                <a14:m>
                  <m:oMath xmlns:m="http://schemas.openxmlformats.org/officeDocument/2006/math">
                    <m:sSub>
                      <m:sSubPr>
                        <m:ctrlPr>
                          <a:rPr lang="en-US" altLang="zh-CN" i="1">
                            <a:latin typeface="Cambria Math" panose="02040503050406030204"/>
                          </a:rPr>
                        </m:ctrlPr>
                      </m:sSubPr>
                      <m:e>
                        <m:r>
                          <a:rPr lang="zh-CN" altLang="en-US" i="1">
                            <a:latin typeface="Cambria Math" panose="02040503050406030204"/>
                          </a:rPr>
                          <m:t>𝛽</m:t>
                        </m:r>
                      </m:e>
                      <m:sub>
                        <m:r>
                          <a:rPr lang="en-US" altLang="zh-CN" i="1">
                            <a:latin typeface="Cambria Math" panose="02040503050406030204"/>
                          </a:rPr>
                          <m:t>0</m:t>
                        </m:r>
                      </m:sub>
                    </m:sSub>
                    <m:r>
                      <a:rPr lang="en-US" altLang="zh-CN" i="1">
                        <a:latin typeface="Cambria Math" panose="02040503050406030204"/>
                      </a:rPr>
                      <m:t>𝑥</m:t>
                    </m:r>
                    <m:r>
                      <a:rPr lang="en-US" altLang="zh-CN" i="1">
                        <a:latin typeface="Cambria Math" panose="02040503050406030204"/>
                      </a:rPr>
                      <m:t>+</m:t>
                    </m:r>
                    <m:sSub>
                      <m:sSubPr>
                        <m:ctrlPr>
                          <a:rPr lang="en-US" altLang="zh-CN" i="1">
                            <a:latin typeface="Cambria Math" panose="02040503050406030204"/>
                          </a:rPr>
                        </m:ctrlPr>
                      </m:sSubPr>
                      <m:e>
                        <m:r>
                          <a:rPr lang="zh-CN" altLang="en-US" i="1">
                            <a:latin typeface="Cambria Math" panose="02040503050406030204"/>
                            <a:ea typeface="Cambria Math" panose="02040503050406030204"/>
                          </a:rPr>
                          <m:t>𝛽</m:t>
                        </m:r>
                      </m:e>
                      <m:sub>
                        <m:r>
                          <a:rPr lang="en-US" altLang="zh-CN" i="1">
                            <a:latin typeface="Cambria Math" panose="02040503050406030204"/>
                          </a:rPr>
                          <m:t>1</m:t>
                        </m:r>
                      </m:sub>
                    </m:sSub>
                    <m:d>
                      <m:dPr>
                        <m:ctrlPr>
                          <a:rPr lang="en-US" altLang="zh-CN" b="0" i="1" smtClean="0">
                            <a:latin typeface="Cambria Math" panose="02040503050406030204"/>
                          </a:rPr>
                        </m:ctrlPr>
                      </m:dPr>
                      <m:e>
                        <m:sSub>
                          <m:sSubPr>
                            <m:ctrlPr>
                              <a:rPr lang="en-US" altLang="zh-CN" b="0" i="1" smtClean="0">
                                <a:latin typeface="Cambria Math" panose="02040503050406030204"/>
                              </a:rPr>
                            </m:ctrlPr>
                          </m:sSubPr>
                          <m:e>
                            <m:r>
                              <a:rPr lang="en-US" altLang="zh-CN" b="0" i="1" smtClean="0">
                                <a:latin typeface="Cambria Math" panose="02040503050406030204"/>
                              </a:rPr>
                              <m:t>𝐿</m:t>
                            </m:r>
                          </m:e>
                          <m:sub>
                            <m:r>
                              <a:rPr lang="en-US" altLang="zh-CN" b="0" i="1" smtClean="0">
                                <a:latin typeface="Cambria Math" panose="02040503050406030204"/>
                              </a:rPr>
                              <m:t>𝑠𝑦𝑚</m:t>
                            </m:r>
                          </m:sub>
                        </m:sSub>
                        <m:r>
                          <a:rPr lang="en-US" altLang="zh-CN" b="0" i="1" smtClean="0">
                            <a:latin typeface="Cambria Math" panose="02040503050406030204"/>
                          </a:rPr>
                          <m:t>−</m:t>
                        </m:r>
                        <m:r>
                          <a:rPr lang="en-US" altLang="zh-CN" b="0" i="1" smtClean="0">
                            <a:latin typeface="Cambria Math" panose="02040503050406030204"/>
                          </a:rPr>
                          <m:t>𝐼</m:t>
                        </m:r>
                      </m:e>
                    </m:d>
                    <m:r>
                      <a:rPr lang="en-US" altLang="zh-CN" i="1">
                        <a:latin typeface="Cambria Math" panose="02040503050406030204"/>
                      </a:rPr>
                      <m:t>𝑥</m:t>
                    </m:r>
                    <m:r>
                      <a:rPr lang="en-US" altLang="zh-CN" b="0" i="1" smtClean="0">
                        <a:latin typeface="Cambria Math" panose="02040503050406030204"/>
                      </a:rPr>
                      <m:t>=</m:t>
                    </m:r>
                    <m:sSub>
                      <m:sSubPr>
                        <m:ctrlPr>
                          <a:rPr lang="en-US" altLang="zh-CN" i="1">
                            <a:latin typeface="Cambria Math" panose="02040503050406030204"/>
                          </a:rPr>
                        </m:ctrlPr>
                      </m:sSubPr>
                      <m:e>
                        <m:r>
                          <a:rPr lang="zh-CN" altLang="en-US" i="1">
                            <a:latin typeface="Cambria Math" panose="02040503050406030204"/>
                          </a:rPr>
                          <m:t>𝛽</m:t>
                        </m:r>
                      </m:e>
                      <m:sub>
                        <m:r>
                          <a:rPr lang="en-US" altLang="zh-CN" i="1">
                            <a:latin typeface="Cambria Math" panose="02040503050406030204"/>
                          </a:rPr>
                          <m:t>0</m:t>
                        </m:r>
                      </m:sub>
                    </m:sSub>
                    <m:r>
                      <a:rPr lang="en-US" altLang="zh-CN" i="1">
                        <a:latin typeface="Cambria Math" panose="02040503050406030204"/>
                      </a:rPr>
                      <m:t>𝑥</m:t>
                    </m:r>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1</m:t>
                        </m:r>
                      </m:sub>
                    </m:sSub>
                    <m:sSup>
                      <m:sSupPr>
                        <m:ctrlPr>
                          <a:rPr lang="en-US" altLang="zh-CN" b="0" i="1" smtClean="0">
                            <a:latin typeface="Cambria Math" panose="02040503050406030204"/>
                          </a:rPr>
                        </m:ctrlPr>
                      </m:sSupPr>
                      <m:e>
                        <m:r>
                          <a:rPr lang="en-US" altLang="zh-CN" b="0" i="1" smtClean="0">
                            <a:latin typeface="Cambria Math" panose="02040503050406030204"/>
                          </a:rPr>
                          <m:t>𝐷</m:t>
                        </m:r>
                      </m:e>
                      <m:sup>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2</m:t>
                        </m:r>
                      </m:sup>
                    </m:sSup>
                    <m:r>
                      <a:rPr lang="en-US" altLang="zh-CN" b="0" i="1" smtClean="0">
                        <a:latin typeface="Cambria Math" panose="02040503050406030204"/>
                      </a:rPr>
                      <m:t>𝐴</m:t>
                    </m:r>
                    <m:sSup>
                      <m:sSupPr>
                        <m:ctrlPr>
                          <a:rPr lang="en-US" altLang="zh-CN" b="0" i="1" smtClean="0">
                            <a:latin typeface="Cambria Math" panose="02040503050406030204"/>
                          </a:rPr>
                        </m:ctrlPr>
                      </m:sSupPr>
                      <m:e>
                        <m:r>
                          <a:rPr lang="en-US" altLang="zh-CN" b="0" i="1" smtClean="0">
                            <a:latin typeface="Cambria Math" panose="02040503050406030204"/>
                          </a:rPr>
                          <m:t>𝐷</m:t>
                        </m:r>
                      </m:e>
                      <m:sup>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2</m:t>
                        </m:r>
                      </m:sup>
                    </m:sSup>
                    <m:r>
                      <a:rPr lang="en-US" altLang="zh-CN" b="0" i="1" smtClean="0">
                        <a:latin typeface="Cambria Math" panose="02040503050406030204"/>
                      </a:rPr>
                      <m:t>𝑥</m:t>
                    </m:r>
                  </m:oMath>
                </a14:m>
                <a:endParaRPr lang="zh-CN" altLang="en-US"/>
              </a:p>
            </p:txBody>
          </p:sp>
        </mc:Choice>
        <mc:Fallback>
          <p:sp>
            <p:nvSpPr>
              <p:cNvPr id="8" name="TextBox 7"/>
              <p:cNvSpPr txBox="1">
                <a:spLocks noRot="1" noChangeAspect="1" noMove="1" noResize="1" noEditPoints="1" noAdjustHandles="1" noChangeArrowheads="1" noChangeShapeType="1" noTextEdit="1"/>
              </p:cNvSpPr>
              <p:nvPr/>
            </p:nvSpPr>
            <p:spPr>
              <a:xfrm>
                <a:off x="1610283" y="3590152"/>
                <a:ext cx="8233633" cy="421269"/>
              </a:xfrm>
              <a:prstGeom prst="rect">
                <a:avLst/>
              </a:prstGeom>
              <a:blipFill rotWithShape="1">
                <a:blip r:embed="rId2"/>
                <a:stretch>
                  <a:fillRect l="-7" t="-118" r="2" b="30"/>
                </a:stretch>
              </a:blipFill>
            </p:spPr>
            <p:txBody>
              <a:bodyPr/>
              <a:lstStyle/>
              <a:p>
                <a:r>
                  <a:rPr lang="zh-CN" altLang="en-US">
                    <a:noFill/>
                  </a:rPr>
                  <a:t> </a:t>
                </a:r>
              </a:p>
            </p:txBody>
          </p:sp>
        </mc:Fallback>
      </mc:AlternateContent>
      <p:sp>
        <p:nvSpPr>
          <p:cNvPr id="12" name="下箭头 11"/>
          <p:cNvSpPr/>
          <p:nvPr/>
        </p:nvSpPr>
        <p:spPr>
          <a:xfrm>
            <a:off x="5385544" y="4085990"/>
            <a:ext cx="638738" cy="664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TextBox 16"/>
              <p:cNvSpPr txBox="1"/>
              <p:nvPr/>
            </p:nvSpPr>
            <p:spPr>
              <a:xfrm>
                <a:off x="1541704" y="1516876"/>
                <a:ext cx="8233633" cy="8771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𝑥</m:t>
                      </m:r>
                      <m:sSub>
                        <m:sSubPr>
                          <m:ctrlPr>
                            <a:rPr lang="en-US" altLang="zh-CN" b="0" i="1" smtClean="0">
                              <a:latin typeface="Cambria Math" panose="02040503050406030204"/>
                            </a:rPr>
                          </m:ctrlPr>
                        </m:sSubPr>
                        <m:e>
                          <m:r>
                            <a:rPr lang="en-US" altLang="zh-CN" b="0" i="1" smtClean="0">
                              <a:latin typeface="Cambria Math" panose="02040503050406030204"/>
                            </a:rPr>
                            <m:t>∗</m:t>
                          </m:r>
                        </m:e>
                        <m:sub>
                          <m:r>
                            <a:rPr lang="en-US" altLang="zh-CN" b="0" i="1" smtClean="0">
                              <a:latin typeface="Cambria Math" panose="02040503050406030204"/>
                            </a:rPr>
                            <m:t>𝐺</m:t>
                          </m:r>
                        </m:sub>
                      </m:sSub>
                      <m:r>
                        <a:rPr lang="en-US" altLang="zh-CN" b="0" i="1" smtClean="0">
                          <a:latin typeface="Cambria Math" panose="02040503050406030204"/>
                        </a:rPr>
                        <m:t>𝑦</m:t>
                      </m:r>
                      <m:r>
                        <a:rPr lang="en-US" altLang="zh-CN" b="0" i="1" smtClean="0">
                          <a:latin typeface="Cambria Math" panose="02040503050406030204"/>
                        </a:rPr>
                        <m:t>=</m:t>
                      </m:r>
                      <m:r>
                        <a:rPr lang="en-US" altLang="zh-CN" b="0" i="1" smtClean="0">
                          <a:latin typeface="Cambria Math" panose="02040503050406030204"/>
                        </a:rPr>
                        <m:t>𝑈</m:t>
                      </m:r>
                      <m:sSub>
                        <m:sSubPr>
                          <m:ctrlPr>
                            <a:rPr lang="en-US" altLang="zh-CN" b="0" i="1" smtClean="0">
                              <a:latin typeface="Cambria Math" panose="02040503050406030204"/>
                            </a:rPr>
                          </m:ctrlPr>
                        </m:sSubPr>
                        <m:e>
                          <m:r>
                            <a:rPr lang="en-US" altLang="zh-CN" b="0" i="1" smtClean="0">
                              <a:latin typeface="Cambria Math" panose="02040503050406030204"/>
                            </a:rPr>
                            <m:t>𝑔</m:t>
                          </m:r>
                        </m:e>
                        <m:sub>
                          <m:r>
                            <a:rPr lang="zh-CN" altLang="en-US" b="0" i="1" smtClean="0">
                              <a:latin typeface="Cambria Math" panose="02040503050406030204"/>
                            </a:rPr>
                            <m:t>𝛽</m:t>
                          </m:r>
                        </m:sub>
                      </m:sSub>
                      <m:d>
                        <m:dPr>
                          <m:ctrlPr>
                            <a:rPr lang="en-US" altLang="zh-CN" b="0" i="1" smtClean="0">
                              <a:latin typeface="Cambria Math" panose="02040503050406030204"/>
                            </a:rPr>
                          </m:ctrlPr>
                        </m:dPr>
                        <m:e>
                          <m:r>
                            <a:rPr lang="en-US" altLang="zh-CN" b="0" i="1" smtClean="0">
                              <a:latin typeface="Cambria Math" panose="02040503050406030204"/>
                            </a:rPr>
                            <m:t>𝑣</m:t>
                          </m:r>
                        </m:e>
                      </m:d>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r>
                        <a:rPr lang="en-US" altLang="zh-CN" b="0" i="1" smtClean="0">
                          <a:latin typeface="Cambria Math" panose="02040503050406030204"/>
                        </a:rPr>
                        <m:t>𝑥</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d>
                            <m:dPr>
                              <m:ctrlPr>
                                <a:rPr lang="en-US" altLang="zh-CN" b="0" i="1" smtClean="0">
                                  <a:latin typeface="Cambria Math" panose="02040503050406030204"/>
                                </a:rPr>
                              </m:ctrlPr>
                            </m:dPr>
                            <m:e>
                              <m:r>
                                <a:rPr lang="en-US" altLang="zh-CN" b="0" i="1" smtClean="0">
                                  <a:latin typeface="Cambria Math" panose="02040503050406030204"/>
                                </a:rPr>
                                <m:t>𝑈</m:t>
                              </m:r>
                              <m:sSup>
                                <m:sSupPr>
                                  <m:ctrlPr>
                                    <a:rPr lang="en-US" altLang="zh-CN" b="0" i="1" smtClean="0">
                                      <a:latin typeface="Cambria Math" panose="02040503050406030204"/>
                                    </a:rPr>
                                  </m:ctrlPr>
                                </m:sSupPr>
                                <m:e>
                                  <m:r>
                                    <a:rPr lang="en-US" altLang="zh-CN" b="0" i="1" smtClean="0">
                                      <a:latin typeface="Cambria Math" panose="02040503050406030204"/>
                                    </a:rPr>
                                    <m:t>𝑣</m:t>
                                  </m:r>
                                </m:e>
                                <m:sup>
                                  <m:r>
                                    <a:rPr lang="en-US" altLang="zh-CN" b="0" i="1" smtClean="0">
                                      <a:latin typeface="Cambria Math" panose="02040503050406030204"/>
                                    </a:rPr>
                                    <m:t>𝑘</m:t>
                                  </m:r>
                                </m:sup>
                              </m:sSup>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e>
                          </m:d>
                          <m:r>
                            <a:rPr lang="en-US" altLang="zh-CN" b="0" i="1" smtClean="0">
                              <a:latin typeface="Cambria Math" panose="02040503050406030204"/>
                            </a:rPr>
                            <m:t>𝑥</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sSup>
                                <m:sSupPr>
                                  <m:ctrlPr>
                                    <a:rPr lang="en-US" altLang="zh-CN" b="0" i="1" smtClean="0">
                                      <a:latin typeface="Cambria Math" panose="02040503050406030204"/>
                                    </a:rPr>
                                  </m:ctrlPr>
                                </m:sSupPr>
                                <m:e>
                                  <m:d>
                                    <m:dPr>
                                      <m:ctrlPr>
                                        <a:rPr lang="en-US" altLang="zh-CN" b="0" i="1" smtClean="0">
                                          <a:latin typeface="Cambria Math" panose="02040503050406030204"/>
                                        </a:rPr>
                                      </m:ctrlPr>
                                    </m:dPr>
                                    <m:e>
                                      <m:r>
                                        <a:rPr lang="en-US" altLang="zh-CN" b="0" i="1" smtClean="0">
                                          <a:latin typeface="Cambria Math" panose="02040503050406030204"/>
                                        </a:rPr>
                                        <m:t>𝑈𝑣</m:t>
                                      </m:r>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e>
                                  </m:d>
                                </m:e>
                                <m:sup>
                                  <m:r>
                                    <a:rPr lang="en-US" altLang="zh-CN" b="0" i="1" smtClean="0">
                                      <a:latin typeface="Cambria Math" panose="02040503050406030204"/>
                                    </a:rPr>
                                    <m:t>𝑘</m:t>
                                  </m:r>
                                </m:sup>
                              </m:sSup>
                              <m:r>
                                <a:rPr lang="en-US" altLang="zh-CN" b="0" i="1" smtClean="0">
                                  <a:latin typeface="Cambria Math" panose="02040503050406030204"/>
                                </a:rPr>
                                <m:t>𝑥</m:t>
                              </m:r>
                              <m:r>
                                <a:rPr lang="en-US" altLang="zh-CN" b="0" i="1" smtClean="0">
                                  <a:latin typeface="Cambria Math" panose="02040503050406030204"/>
                                </a:rPr>
                                <m:t>=</m:t>
                              </m:r>
                            </m:e>
                          </m:nary>
                        </m:e>
                      </m:nary>
                      <m:nary>
                        <m:naryPr>
                          <m:chr m:val="∑"/>
                          <m:limLoc m:val="subSup"/>
                          <m:ctrlPr>
                            <a:rPr lang="en-US" altLang="zh-CN" b="0" i="1" smtClean="0">
                              <a:latin typeface="Cambria Math" panose="02040503050406030204"/>
                            </a:rPr>
                          </m:ctrlPr>
                        </m:naryPr>
                        <m:sub>
                          <m:r>
                            <m:rPr>
                              <m:brk m:alnAt="25"/>
                            </m:rP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0</m:t>
                          </m:r>
                        </m:sub>
                        <m:sup>
                          <m:r>
                            <a:rPr lang="en-US" altLang="zh-CN" b="0" i="1" smtClean="0">
                              <a:latin typeface="Cambria Math" panose="02040503050406030204"/>
                            </a:rPr>
                            <m:t>𝑘</m:t>
                          </m:r>
                        </m:sup>
                        <m:e>
                          <m:sSub>
                            <m:sSubPr>
                              <m:ctrlPr>
                                <a:rPr lang="en-US" altLang="zh-CN" b="0" i="1" smtClean="0">
                                  <a:latin typeface="Cambria Math" panose="02040503050406030204"/>
                                </a:rPr>
                              </m:ctrlPr>
                            </m:sSubPr>
                            <m:e>
                              <m:r>
                                <a:rPr lang="zh-CN" altLang="en-US" b="0" i="1" smtClean="0">
                                  <a:latin typeface="Cambria Math" panose="02040503050406030204"/>
                                </a:rPr>
                                <m:t>𝛽</m:t>
                              </m:r>
                            </m:e>
                            <m:sub>
                              <m:r>
                                <a:rPr lang="en-US" altLang="zh-CN" b="0" i="1" smtClean="0">
                                  <a:latin typeface="Cambria Math" panose="02040503050406030204"/>
                                </a:rPr>
                                <m:t>𝑘</m:t>
                              </m:r>
                            </m:sub>
                          </m:sSub>
                          <m:sSup>
                            <m:sSupPr>
                              <m:ctrlPr>
                                <a:rPr lang="en-US" altLang="zh-CN" b="0" i="1" smtClean="0">
                                  <a:latin typeface="Cambria Math" panose="02040503050406030204"/>
                                </a:rPr>
                              </m:ctrlPr>
                            </m:sSupPr>
                            <m:e>
                              <m:r>
                                <a:rPr lang="en-US" altLang="zh-CN" b="0" i="1" smtClean="0">
                                  <a:latin typeface="Cambria Math" panose="02040503050406030204"/>
                                </a:rPr>
                                <m:t>𝐿</m:t>
                              </m:r>
                            </m:e>
                            <m:sup>
                              <m:r>
                                <a:rPr lang="en-US" altLang="zh-CN" b="0" i="1" smtClean="0">
                                  <a:latin typeface="Cambria Math" panose="02040503050406030204"/>
                                </a:rPr>
                                <m:t>𝑘</m:t>
                              </m:r>
                            </m:sup>
                          </m:sSup>
                          <m:r>
                            <a:rPr lang="en-US" altLang="zh-CN" b="0" i="1" smtClean="0">
                              <a:latin typeface="Cambria Math" panose="02040503050406030204"/>
                            </a:rPr>
                            <m:t>𝑥</m:t>
                          </m:r>
                        </m:e>
                      </m:nary>
                    </m:oMath>
                  </m:oMathPara>
                </a14:m>
                <a:endParaRPr lang="zh-CN" altLang="en-US"/>
              </a:p>
            </p:txBody>
          </p:sp>
        </mc:Choice>
        <mc:Fallback>
          <p:sp>
            <p:nvSpPr>
              <p:cNvPr id="17" name="TextBox 16"/>
              <p:cNvSpPr txBox="1">
                <a:spLocks noRot="1" noChangeAspect="1" noMove="1" noResize="1" noEditPoints="1" noAdjustHandles="1" noChangeArrowheads="1" noChangeShapeType="1" noTextEdit="1"/>
              </p:cNvSpPr>
              <p:nvPr/>
            </p:nvSpPr>
            <p:spPr>
              <a:xfrm>
                <a:off x="1541704" y="1516876"/>
                <a:ext cx="8233633" cy="877100"/>
              </a:xfrm>
              <a:prstGeom prst="rect">
                <a:avLst/>
              </a:prstGeom>
              <a:blipFill rotWithShape="1">
                <a:blip r:embed="rId3"/>
                <a:stretch>
                  <a:fillRect l="-7" t="-57" r="2" b="3"/>
                </a:stretch>
              </a:blipFill>
            </p:spPr>
            <p:txBody>
              <a:bodyPr/>
              <a:lstStyle/>
              <a:p>
                <a:r>
                  <a:rPr lang="zh-CN" altLang="en-US">
                    <a:noFill/>
                  </a:rPr>
                  <a:t> </a:t>
                </a:r>
              </a:p>
            </p:txBody>
          </p:sp>
        </mc:Fallback>
      </mc:AlternateContent>
      <p:sp>
        <p:nvSpPr>
          <p:cNvPr id="14" name="TextBox 13"/>
          <p:cNvSpPr txBox="1"/>
          <p:nvPr/>
        </p:nvSpPr>
        <p:spPr bwMode="auto">
          <a:xfrm>
            <a:off x="527123" y="1813560"/>
            <a:ext cx="14921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600" b="1" smtClean="0">
                <a:ea typeface="微软雅黑" panose="020B0503020204020204" pitchFamily="34" charset="-122"/>
              </a:rPr>
              <a:t>ChebyNet</a:t>
            </a:r>
            <a:endParaRPr lang="zh-CN" altLang="en-US" sz="1600" b="1">
              <a:ea typeface="微软雅黑" panose="020B0503020204020204" pitchFamily="34" charset="-122"/>
            </a:endParaRPr>
          </a:p>
        </p:txBody>
      </p:sp>
      <p:sp>
        <p:nvSpPr>
          <p:cNvPr id="15" name="TextBox 14"/>
          <p:cNvSpPr txBox="1"/>
          <p:nvPr/>
        </p:nvSpPr>
        <p:spPr bwMode="auto">
          <a:xfrm>
            <a:off x="436016" y="2601159"/>
            <a:ext cx="4801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b="1" smtClean="0">
                <a:solidFill>
                  <a:srgbClr val="FF0000"/>
                </a:solidFill>
                <a:ea typeface="微软雅黑" panose="020B0503020204020204" pitchFamily="34" charset="-122"/>
              </a:rPr>
              <a:t>GCN</a:t>
            </a:r>
            <a:r>
              <a:rPr lang="zh-CN" altLang="en-US" b="1" smtClean="0">
                <a:solidFill>
                  <a:srgbClr val="FF0000"/>
                </a:solidFill>
                <a:ea typeface="微软雅黑" panose="020B0503020204020204" pitchFamily="34" charset="-122"/>
              </a:rPr>
              <a:t>对</a:t>
            </a:r>
            <a:r>
              <a:rPr lang="en-US" altLang="zh-CN" b="1" smtClean="0">
                <a:solidFill>
                  <a:srgbClr val="FF0000"/>
                </a:solidFill>
                <a:ea typeface="微软雅黑" panose="020B0503020204020204" pitchFamily="34" charset="-122"/>
              </a:rPr>
              <a:t>ChebyNet</a:t>
            </a:r>
            <a:r>
              <a:rPr lang="zh-CN" altLang="en-US" b="1" smtClean="0">
                <a:solidFill>
                  <a:srgbClr val="FF0000"/>
                </a:solidFill>
                <a:ea typeface="微软雅黑" panose="020B0503020204020204" pitchFamily="34" charset="-122"/>
              </a:rPr>
              <a:t>进行一阶近似，即限定</a:t>
            </a:r>
            <a:r>
              <a:rPr lang="en-US" altLang="zh-CN" b="1" smtClean="0">
                <a:solidFill>
                  <a:srgbClr val="FF0000"/>
                </a:solidFill>
                <a:ea typeface="微软雅黑" panose="020B0503020204020204" pitchFamily="34" charset="-122"/>
              </a:rPr>
              <a:t>k</a:t>
            </a:r>
            <a:r>
              <a:rPr lang="zh-CN" altLang="en-US" b="1" smtClean="0">
                <a:solidFill>
                  <a:srgbClr val="FF0000"/>
                </a:solidFill>
                <a:ea typeface="微软雅黑" panose="020B0503020204020204" pitchFamily="34" charset="-122"/>
              </a:rPr>
              <a:t>为</a:t>
            </a:r>
            <a:r>
              <a:rPr lang="en-US" altLang="zh-CN" b="1" smtClean="0">
                <a:solidFill>
                  <a:srgbClr val="FF0000"/>
                </a:solidFill>
                <a:ea typeface="微软雅黑" panose="020B0503020204020204" pitchFamily="34" charset="-122"/>
              </a:rPr>
              <a:t>1</a:t>
            </a:r>
            <a:endParaRPr lang="zh-CN" altLang="en-US"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矩形 15"/>
              <p:cNvSpPr/>
              <p:nvPr/>
            </p:nvSpPr>
            <p:spPr>
              <a:xfrm>
                <a:off x="96542" y="2964559"/>
                <a:ext cx="2353337" cy="5327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a:ea typeface="微软雅黑" panose="020B0503020204020204" pitchFamily="34" charset="-122"/>
                            </a:rPr>
                          </m:ctrlPr>
                        </m:sSubPr>
                        <m:e>
                          <m:r>
                            <a:rPr lang="en-US" altLang="zh-CN" b="1" i="1" smtClean="0">
                              <a:latin typeface="Cambria Math" panose="02040503050406030204"/>
                              <a:ea typeface="微软雅黑" panose="020B0503020204020204" pitchFamily="34" charset="-122"/>
                            </a:rPr>
                            <m:t>𝑳</m:t>
                          </m:r>
                        </m:e>
                        <m:sub>
                          <m:r>
                            <a:rPr lang="en-US" altLang="zh-CN" b="1" i="1" smtClean="0">
                              <a:latin typeface="Cambria Math" panose="02040503050406030204"/>
                              <a:ea typeface="微软雅黑" panose="020B0503020204020204" pitchFamily="34" charset="-122"/>
                            </a:rPr>
                            <m:t>𝒔𝒚𝒎</m:t>
                          </m:r>
                        </m:sub>
                      </m:sSub>
                      <m:r>
                        <a:rPr lang="en-US" altLang="zh-CN" b="1">
                          <a:latin typeface="Cambria Math" panose="02040503050406030204"/>
                          <a:ea typeface="微软雅黑" panose="020B0503020204020204" pitchFamily="34" charset="-122"/>
                        </a:rPr>
                        <m:t>=</m:t>
                      </m:r>
                      <m:r>
                        <a:rPr lang="en-US" altLang="zh-CN" b="1">
                          <a:latin typeface="Cambria Math" panose="02040503050406030204"/>
                          <a:ea typeface="微软雅黑" panose="020B0503020204020204" pitchFamily="34" charset="-122"/>
                        </a:rPr>
                        <m:t>𝐈</m:t>
                      </m:r>
                      <m:r>
                        <a:rPr lang="en-US" altLang="zh-CN" b="1">
                          <a:latin typeface="Cambria Math" panose="02040503050406030204"/>
                          <a:ea typeface="微软雅黑" panose="020B0503020204020204" pitchFamily="34" charset="-122"/>
                        </a:rPr>
                        <m:t>−</m:t>
                      </m:r>
                      <m:sSup>
                        <m:sSupPr>
                          <m:ctrlPr>
                            <a:rPr lang="en-US" altLang="zh-CN" b="1" i="1">
                              <a:latin typeface="Cambria Math" panose="02040503050406030204"/>
                              <a:ea typeface="微软雅黑" panose="020B0503020204020204" pitchFamily="34" charset="-122"/>
                            </a:rPr>
                          </m:ctrlPr>
                        </m:sSupPr>
                        <m:e>
                          <m:r>
                            <a:rPr lang="en-US" altLang="zh-CN" b="1" i="1">
                              <a:latin typeface="Cambria Math" panose="02040503050406030204"/>
                              <a:ea typeface="微软雅黑" panose="020B0503020204020204" pitchFamily="34" charset="-122"/>
                            </a:rPr>
                            <m:t>𝑫</m:t>
                          </m:r>
                        </m:e>
                        <m:sup>
                          <m:r>
                            <a:rPr lang="en-US" altLang="zh-CN" b="1" i="1">
                              <a:latin typeface="Cambria Math" panose="02040503050406030204"/>
                              <a:ea typeface="微软雅黑" panose="020B0503020204020204" pitchFamily="34" charset="-122"/>
                            </a:rPr>
                            <m:t>−</m:t>
                          </m:r>
                          <m:f>
                            <m:fPr>
                              <m:ctrlPr>
                                <a:rPr lang="en-US" altLang="zh-CN" b="1" i="1">
                                  <a:latin typeface="Cambria Math" panose="02040503050406030204"/>
                                  <a:ea typeface="微软雅黑" panose="020B0503020204020204" pitchFamily="34" charset="-122"/>
                                </a:rPr>
                              </m:ctrlPr>
                            </m:fPr>
                            <m:num>
                              <m:r>
                                <a:rPr lang="en-US" altLang="zh-CN" b="1" i="1">
                                  <a:latin typeface="Cambria Math" panose="02040503050406030204"/>
                                  <a:ea typeface="微软雅黑" panose="020B0503020204020204" pitchFamily="34" charset="-122"/>
                                </a:rPr>
                                <m:t>𝟏</m:t>
                              </m:r>
                            </m:num>
                            <m:den>
                              <m:r>
                                <a:rPr lang="en-US" altLang="zh-CN" b="1" i="1">
                                  <a:latin typeface="Cambria Math" panose="02040503050406030204"/>
                                  <a:ea typeface="微软雅黑" panose="020B0503020204020204" pitchFamily="34" charset="-122"/>
                                </a:rPr>
                                <m:t>𝟐</m:t>
                              </m:r>
                            </m:den>
                          </m:f>
                        </m:sup>
                      </m:sSup>
                      <m:r>
                        <a:rPr lang="en-US" altLang="zh-CN" b="1" i="1">
                          <a:latin typeface="Cambria Math" panose="02040503050406030204"/>
                          <a:ea typeface="微软雅黑" panose="020B0503020204020204" pitchFamily="34" charset="-122"/>
                        </a:rPr>
                        <m:t>𝑨</m:t>
                      </m:r>
                      <m:sSup>
                        <m:sSupPr>
                          <m:ctrlPr>
                            <a:rPr lang="en-US" altLang="zh-CN" b="1" i="1">
                              <a:latin typeface="Cambria Math" panose="02040503050406030204"/>
                              <a:ea typeface="微软雅黑" panose="020B0503020204020204" pitchFamily="34" charset="-122"/>
                            </a:rPr>
                          </m:ctrlPr>
                        </m:sSupPr>
                        <m:e>
                          <m:r>
                            <a:rPr lang="en-US" altLang="zh-CN" b="1" i="1">
                              <a:latin typeface="Cambria Math" panose="02040503050406030204"/>
                              <a:ea typeface="微软雅黑" panose="020B0503020204020204" pitchFamily="34" charset="-122"/>
                            </a:rPr>
                            <m:t>𝑫</m:t>
                          </m:r>
                        </m:e>
                        <m:sup>
                          <m:r>
                            <a:rPr lang="en-US" altLang="zh-CN" b="1" i="1">
                              <a:latin typeface="Cambria Math" panose="02040503050406030204"/>
                              <a:ea typeface="微软雅黑" panose="020B0503020204020204" pitchFamily="34" charset="-122"/>
                            </a:rPr>
                            <m:t>−</m:t>
                          </m:r>
                          <m:f>
                            <m:fPr>
                              <m:ctrlPr>
                                <a:rPr lang="en-US" altLang="zh-CN" b="1" i="1">
                                  <a:latin typeface="Cambria Math" panose="02040503050406030204"/>
                                  <a:ea typeface="微软雅黑" panose="020B0503020204020204" pitchFamily="34" charset="-122"/>
                                </a:rPr>
                              </m:ctrlPr>
                            </m:fPr>
                            <m:num>
                              <m:r>
                                <a:rPr lang="en-US" altLang="zh-CN" b="1" i="1">
                                  <a:latin typeface="Cambria Math" panose="02040503050406030204"/>
                                  <a:ea typeface="微软雅黑" panose="020B0503020204020204" pitchFamily="34" charset="-122"/>
                                </a:rPr>
                                <m:t>𝟏</m:t>
                              </m:r>
                            </m:num>
                            <m:den>
                              <m:r>
                                <a:rPr lang="en-US" altLang="zh-CN" b="1" i="1">
                                  <a:latin typeface="Cambria Math" panose="02040503050406030204"/>
                                  <a:ea typeface="微软雅黑" panose="020B0503020204020204" pitchFamily="34" charset="-122"/>
                                </a:rPr>
                                <m:t>𝟐</m:t>
                              </m:r>
                            </m:den>
                          </m:f>
                        </m:sup>
                      </m:sSup>
                    </m:oMath>
                  </m:oMathPara>
                </a14:m>
                <a:endParaRPr lang="zh-CN" altLang="en-US"/>
              </a:p>
            </p:txBody>
          </p:sp>
        </mc:Choice>
        <mc:Fallback>
          <p:sp>
            <p:nvSpPr>
              <p:cNvPr id="16" name="矩形 15"/>
              <p:cNvSpPr>
                <a:spLocks noRot="1" noChangeAspect="1" noMove="1" noResize="1" noEditPoints="1" noAdjustHandles="1" noChangeArrowheads="1" noChangeShapeType="1" noTextEdit="1"/>
              </p:cNvSpPr>
              <p:nvPr/>
            </p:nvSpPr>
            <p:spPr>
              <a:xfrm>
                <a:off x="96542" y="2964559"/>
                <a:ext cx="2353337" cy="532710"/>
              </a:xfrm>
              <a:prstGeom prst="rect">
                <a:avLst/>
              </a:prstGeom>
              <a:blipFill rotWithShape="1">
                <a:blip r:embed="rId4"/>
                <a:stretch>
                  <a:fillRect l="-1" t="-71" r="2"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bwMode="auto">
              <a:xfrm>
                <a:off x="3383727" y="4305300"/>
                <a:ext cx="24558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a:rPr>
                          </m:ctrlPr>
                        </m:sSubPr>
                        <m:e>
                          <m:r>
                            <a:rPr lang="zh-CN" altLang="en-US" sz="1400" i="1">
                              <a:solidFill>
                                <a:srgbClr val="FF0000"/>
                              </a:solidFill>
                              <a:latin typeface="Cambria Math" panose="02040503050406030204"/>
                            </a:rPr>
                            <m:t>𝛽</m:t>
                          </m:r>
                        </m:e>
                        <m:sub>
                          <m:r>
                            <a:rPr lang="en-US" altLang="zh-CN" sz="1400" b="0" i="1" smtClean="0">
                              <a:solidFill>
                                <a:srgbClr val="FF0000"/>
                              </a:solidFill>
                              <a:latin typeface="Cambria Math" panose="02040503050406030204"/>
                            </a:rPr>
                            <m:t>1</m:t>
                          </m:r>
                        </m:sub>
                      </m:sSub>
                      <m:r>
                        <a:rPr lang="en-US" altLang="zh-CN" sz="1400" b="0" i="1" smtClean="0">
                          <a:solidFill>
                            <a:srgbClr val="FF0000"/>
                          </a:solidFill>
                          <a:latin typeface="Cambria Math" panose="02040503050406030204"/>
                        </a:rPr>
                        <m:t>=−</m:t>
                      </m:r>
                      <m:sSub>
                        <m:sSubPr>
                          <m:ctrlPr>
                            <a:rPr lang="en-US" altLang="zh-CN" sz="1400" i="1">
                              <a:solidFill>
                                <a:srgbClr val="FF0000"/>
                              </a:solidFill>
                              <a:latin typeface="Cambria Math" panose="02040503050406030204"/>
                            </a:rPr>
                          </m:ctrlPr>
                        </m:sSubPr>
                        <m:e>
                          <m:r>
                            <a:rPr lang="zh-CN" altLang="en-US" sz="1400" i="1">
                              <a:solidFill>
                                <a:srgbClr val="FF0000"/>
                              </a:solidFill>
                              <a:latin typeface="Cambria Math" panose="02040503050406030204"/>
                            </a:rPr>
                            <m:t>𝛽</m:t>
                          </m:r>
                        </m:e>
                        <m:sub>
                          <m:r>
                            <a:rPr lang="en-US" altLang="zh-CN" sz="1400" i="1">
                              <a:solidFill>
                                <a:srgbClr val="FF0000"/>
                              </a:solidFill>
                              <a:latin typeface="Cambria Math" panose="02040503050406030204"/>
                            </a:rPr>
                            <m:t>0</m:t>
                          </m:r>
                        </m:sub>
                      </m:sSub>
                    </m:oMath>
                  </m:oMathPara>
                </a14:m>
                <a:endParaRPr lang="zh-CN" altLang="en-US" sz="1400" b="1">
                  <a:solidFill>
                    <a:srgbClr val="FF0000"/>
                  </a:solidFill>
                  <a:ea typeface="微软雅黑" panose="020B0503020204020204" pitchFamily="34" charset="-122"/>
                </a:endParaRPr>
              </a:p>
            </p:txBody>
          </p:sp>
        </mc:Choice>
        <mc:Fallback>
          <p:sp>
            <p:nvSpPr>
              <p:cNvPr id="18" name="TextBox 17"/>
              <p:cNvSpPr txBox="1">
                <a:spLocks noRot="1" noChangeAspect="1" noMove="1" noResize="1" noEditPoints="1" noAdjustHandles="1" noChangeArrowheads="1" noChangeShapeType="1" noTextEdit="1"/>
              </p:cNvSpPr>
              <p:nvPr/>
            </p:nvSpPr>
            <p:spPr bwMode="auto">
              <a:xfrm>
                <a:off x="3383727" y="4305300"/>
                <a:ext cx="2455881" cy="307777"/>
              </a:xfrm>
              <a:prstGeom prst="rect">
                <a:avLst/>
              </a:prstGeom>
              <a:blipFill rotWithShape="1">
                <a:blip r:embed="rId5"/>
                <a:stretch>
                  <a:fillRect l="-18" r="6" b="1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bwMode="auto">
              <a:xfrm>
                <a:off x="4406152" y="4754172"/>
                <a:ext cx="6416040" cy="480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 xmlns:m="http://schemas.openxmlformats.org/officeDocument/2006/math">
                    <m:r>
                      <a:rPr lang="en-US" altLang="zh-CN" i="1" smtClean="0">
                        <a:solidFill>
                          <a:schemeClr val="tx1"/>
                        </a:solidFill>
                        <a:latin typeface="Cambria Math" panose="02040503050406030204"/>
                      </a:rPr>
                      <m:t>𝑥</m:t>
                    </m:r>
                    <m:sSub>
                      <m:sSubPr>
                        <m:ctrlPr>
                          <a:rPr lang="en-US" altLang="zh-CN" i="1">
                            <a:solidFill>
                              <a:schemeClr val="tx1"/>
                            </a:solidFill>
                            <a:latin typeface="Cambria Math" panose="02040503050406030204"/>
                          </a:rPr>
                        </m:ctrlPr>
                      </m:sSubPr>
                      <m:e>
                        <m:r>
                          <a:rPr lang="en-US" altLang="zh-CN" i="1">
                            <a:solidFill>
                              <a:schemeClr val="tx1"/>
                            </a:solidFill>
                            <a:latin typeface="Cambria Math" panose="02040503050406030204"/>
                          </a:rPr>
                          <m:t>∗</m:t>
                        </m:r>
                      </m:e>
                      <m:sub>
                        <m:r>
                          <a:rPr lang="en-US" altLang="zh-CN" i="1">
                            <a:solidFill>
                              <a:schemeClr val="tx1"/>
                            </a:solidFill>
                            <a:latin typeface="Cambria Math" panose="02040503050406030204"/>
                          </a:rPr>
                          <m:t>𝐺</m:t>
                        </m:r>
                      </m:sub>
                    </m:sSub>
                    <m:r>
                      <a:rPr lang="en-US" altLang="zh-CN" i="1">
                        <a:solidFill>
                          <a:schemeClr val="tx1"/>
                        </a:solidFill>
                        <a:latin typeface="Cambria Math" panose="02040503050406030204"/>
                      </a:rPr>
                      <m:t>𝑦</m:t>
                    </m:r>
                  </m:oMath>
                </a14:m>
                <a:r>
                  <a:rPr lang="zh-CN" altLang="en-US" b="1" smtClean="0">
                    <a:solidFill>
                      <a:schemeClr val="tx1"/>
                    </a:solidFill>
                    <a:ea typeface="微软雅黑" panose="020B0503020204020204" pitchFamily="34" charset="-122"/>
                  </a:rPr>
                  <a:t> </a:t>
                </a:r>
                <a:r>
                  <a:rPr lang="en-US" altLang="zh-CN" b="1" smtClean="0">
                    <a:solidFill>
                      <a:schemeClr val="tx1"/>
                    </a:solidFill>
                    <a:ea typeface="微软雅黑" panose="020B0503020204020204" pitchFamily="34" charset="-122"/>
                  </a:rPr>
                  <a:t>= </a:t>
                </a:r>
                <a14:m>
                  <m:oMath xmlns:m="http://schemas.openxmlformats.org/officeDocument/2006/math">
                    <m:sSub>
                      <m:sSubPr>
                        <m:ctrlPr>
                          <a:rPr lang="en-US" altLang="zh-CN" b="1" i="1" smtClean="0">
                            <a:solidFill>
                              <a:schemeClr val="tx1"/>
                            </a:solidFill>
                            <a:latin typeface="Cambria Math" panose="02040503050406030204"/>
                            <a:ea typeface="微软雅黑" panose="020B0503020204020204" pitchFamily="34" charset="-122"/>
                          </a:rPr>
                        </m:ctrlPr>
                      </m:sSubPr>
                      <m:e>
                        <m:r>
                          <a:rPr lang="zh-CN" altLang="en-US" b="1" i="1" smtClean="0">
                            <a:solidFill>
                              <a:schemeClr val="tx1"/>
                            </a:solidFill>
                            <a:latin typeface="Cambria Math" panose="02040503050406030204"/>
                            <a:ea typeface="微软雅黑" panose="020B0503020204020204" pitchFamily="34" charset="-122"/>
                          </a:rPr>
                          <m:t>𝜷</m:t>
                        </m:r>
                      </m:e>
                      <m:sub>
                        <m:r>
                          <a:rPr lang="en-US" altLang="zh-CN" b="1" i="1" smtClean="0">
                            <a:solidFill>
                              <a:schemeClr val="tx1"/>
                            </a:solidFill>
                            <a:latin typeface="Cambria Math" panose="02040503050406030204"/>
                            <a:ea typeface="微软雅黑" panose="020B0503020204020204" pitchFamily="34" charset="-122"/>
                          </a:rPr>
                          <m:t>𝟎</m:t>
                        </m:r>
                      </m:sub>
                    </m:sSub>
                    <m:d>
                      <m:dPr>
                        <m:ctrlPr>
                          <a:rPr lang="en-US" altLang="zh-CN" b="1" i="1" smtClean="0">
                            <a:solidFill>
                              <a:schemeClr val="tx1"/>
                            </a:solidFill>
                            <a:latin typeface="Cambria Math" panose="02040503050406030204"/>
                            <a:ea typeface="微软雅黑" panose="020B0503020204020204" pitchFamily="34" charset="-122"/>
                          </a:rPr>
                        </m:ctrlPr>
                      </m:dPr>
                      <m:e>
                        <m:r>
                          <a:rPr lang="en-US" altLang="zh-CN" b="1" i="0" smtClean="0">
                            <a:solidFill>
                              <a:schemeClr val="tx1"/>
                            </a:solidFill>
                            <a:latin typeface="Cambria Math" panose="02040503050406030204"/>
                            <a:ea typeface="微软雅黑" panose="020B0503020204020204" pitchFamily="34" charset="-122"/>
                          </a:rPr>
                          <m:t>𝐈</m:t>
                        </m:r>
                        <m:r>
                          <a:rPr lang="en-US" altLang="zh-CN" b="1" i="0" smtClean="0">
                            <a:solidFill>
                              <a:schemeClr val="tx1"/>
                            </a:solidFill>
                            <a:latin typeface="Cambria Math" panose="02040503050406030204"/>
                            <a:ea typeface="微软雅黑" panose="020B0503020204020204" pitchFamily="34" charset="-122"/>
                          </a:rPr>
                          <m:t>+</m:t>
                        </m:r>
                        <m:sSup>
                          <m:sSupPr>
                            <m:ctrlPr>
                              <a:rPr lang="en-US" altLang="zh-CN" b="1" i="1" smtClean="0">
                                <a:solidFill>
                                  <a:schemeClr val="tx1"/>
                                </a:solidFill>
                                <a:latin typeface="Cambria Math" panose="02040503050406030204"/>
                                <a:ea typeface="微软雅黑" panose="020B0503020204020204" pitchFamily="34" charset="-122"/>
                              </a:rPr>
                            </m:ctrlPr>
                          </m:sSupPr>
                          <m:e>
                            <m:r>
                              <a:rPr lang="en-US" altLang="zh-CN" b="1" i="1" smtClean="0">
                                <a:solidFill>
                                  <a:schemeClr val="tx1"/>
                                </a:solidFill>
                                <a:latin typeface="Cambria Math" panose="02040503050406030204"/>
                                <a:ea typeface="微软雅黑" panose="020B0503020204020204" pitchFamily="34" charset="-122"/>
                              </a:rPr>
                              <m:t>𝑫</m:t>
                            </m:r>
                          </m:e>
                          <m:sup>
                            <m:r>
                              <a:rPr lang="en-US" altLang="zh-CN" b="1" i="1" smtClean="0">
                                <a:solidFill>
                                  <a:schemeClr val="tx1"/>
                                </a:solidFill>
                                <a:latin typeface="Cambria Math" panose="02040503050406030204"/>
                                <a:ea typeface="微软雅黑" panose="020B0503020204020204" pitchFamily="34" charset="-122"/>
                              </a:rPr>
                              <m:t>−</m:t>
                            </m:r>
                            <m:f>
                              <m:fPr>
                                <m:ctrlPr>
                                  <a:rPr lang="en-US" altLang="zh-CN" b="1" i="1" smtClean="0">
                                    <a:solidFill>
                                      <a:schemeClr val="tx1"/>
                                    </a:solidFill>
                                    <a:latin typeface="Cambria Math" panose="02040503050406030204"/>
                                    <a:ea typeface="微软雅黑" panose="020B0503020204020204" pitchFamily="34" charset="-122"/>
                                  </a:rPr>
                                </m:ctrlPr>
                              </m:fPr>
                              <m:num>
                                <m:r>
                                  <a:rPr lang="en-US" altLang="zh-CN" b="1" i="1" smtClean="0">
                                    <a:solidFill>
                                      <a:schemeClr val="tx1"/>
                                    </a:solidFill>
                                    <a:latin typeface="Cambria Math" panose="02040503050406030204"/>
                                    <a:ea typeface="微软雅黑" panose="020B0503020204020204" pitchFamily="34" charset="-122"/>
                                  </a:rPr>
                                  <m:t>𝟏</m:t>
                                </m:r>
                              </m:num>
                              <m:den>
                                <m:r>
                                  <a:rPr lang="en-US" altLang="zh-CN" b="1" i="1" smtClean="0">
                                    <a:solidFill>
                                      <a:schemeClr val="tx1"/>
                                    </a:solidFill>
                                    <a:latin typeface="Cambria Math" panose="02040503050406030204"/>
                                    <a:ea typeface="微软雅黑" panose="020B0503020204020204" pitchFamily="34" charset="-122"/>
                                  </a:rPr>
                                  <m:t>𝟐</m:t>
                                </m:r>
                              </m:den>
                            </m:f>
                          </m:sup>
                        </m:sSup>
                        <m:r>
                          <a:rPr lang="en-US" altLang="zh-CN" b="1" i="1" smtClean="0">
                            <a:solidFill>
                              <a:schemeClr val="tx1"/>
                            </a:solidFill>
                            <a:latin typeface="Cambria Math" panose="02040503050406030204"/>
                            <a:ea typeface="微软雅黑" panose="020B0503020204020204" pitchFamily="34" charset="-122"/>
                          </a:rPr>
                          <m:t>𝑨</m:t>
                        </m:r>
                        <m:sSup>
                          <m:sSupPr>
                            <m:ctrlPr>
                              <a:rPr lang="en-US" altLang="zh-CN" b="1" i="1" smtClean="0">
                                <a:solidFill>
                                  <a:schemeClr val="tx1"/>
                                </a:solidFill>
                                <a:latin typeface="Cambria Math" panose="02040503050406030204"/>
                                <a:ea typeface="微软雅黑" panose="020B0503020204020204" pitchFamily="34" charset="-122"/>
                              </a:rPr>
                            </m:ctrlPr>
                          </m:sSupPr>
                          <m:e>
                            <m:r>
                              <a:rPr lang="en-US" altLang="zh-CN" b="1" i="1" smtClean="0">
                                <a:solidFill>
                                  <a:schemeClr val="tx1"/>
                                </a:solidFill>
                                <a:latin typeface="Cambria Math" panose="02040503050406030204"/>
                                <a:ea typeface="微软雅黑" panose="020B0503020204020204" pitchFamily="34" charset="-122"/>
                              </a:rPr>
                              <m:t>𝑫</m:t>
                            </m:r>
                          </m:e>
                          <m:sup>
                            <m:r>
                              <a:rPr lang="en-US" altLang="zh-CN" b="1" i="1" smtClean="0">
                                <a:solidFill>
                                  <a:schemeClr val="tx1"/>
                                </a:solidFill>
                                <a:latin typeface="Cambria Math" panose="02040503050406030204"/>
                                <a:ea typeface="微软雅黑" panose="020B0503020204020204" pitchFamily="34" charset="-122"/>
                              </a:rPr>
                              <m:t>−</m:t>
                            </m:r>
                            <m:f>
                              <m:fPr>
                                <m:ctrlPr>
                                  <a:rPr lang="en-US" altLang="zh-CN" b="1" i="1" smtClean="0">
                                    <a:solidFill>
                                      <a:schemeClr val="tx1"/>
                                    </a:solidFill>
                                    <a:latin typeface="Cambria Math" panose="02040503050406030204"/>
                                    <a:ea typeface="微软雅黑" panose="020B0503020204020204" pitchFamily="34" charset="-122"/>
                                  </a:rPr>
                                </m:ctrlPr>
                              </m:fPr>
                              <m:num>
                                <m:r>
                                  <a:rPr lang="en-US" altLang="zh-CN" b="1" i="1" smtClean="0">
                                    <a:solidFill>
                                      <a:schemeClr val="tx1"/>
                                    </a:solidFill>
                                    <a:latin typeface="Cambria Math" panose="02040503050406030204"/>
                                    <a:ea typeface="微软雅黑" panose="020B0503020204020204" pitchFamily="34" charset="-122"/>
                                  </a:rPr>
                                  <m:t>𝟏</m:t>
                                </m:r>
                              </m:num>
                              <m:den>
                                <m:r>
                                  <a:rPr lang="en-US" altLang="zh-CN" b="1" i="1" smtClean="0">
                                    <a:solidFill>
                                      <a:schemeClr val="tx1"/>
                                    </a:solidFill>
                                    <a:latin typeface="Cambria Math" panose="02040503050406030204"/>
                                    <a:ea typeface="微软雅黑" panose="020B0503020204020204" pitchFamily="34" charset="-122"/>
                                  </a:rPr>
                                  <m:t>𝟐</m:t>
                                </m:r>
                              </m:den>
                            </m:f>
                          </m:sup>
                        </m:sSup>
                      </m:e>
                    </m:d>
                    <m:r>
                      <a:rPr lang="en-US" altLang="zh-CN" b="1" i="1" smtClean="0">
                        <a:solidFill>
                          <a:schemeClr val="tx1"/>
                        </a:solidFill>
                        <a:latin typeface="Cambria Math" panose="02040503050406030204"/>
                        <a:ea typeface="微软雅黑" panose="020B0503020204020204" pitchFamily="34" charset="-122"/>
                      </a:rPr>
                      <m:t>𝒙</m:t>
                    </m:r>
                  </m:oMath>
                </a14:m>
                <a:endParaRPr lang="zh-CN" altLang="en-US" b="1">
                  <a:solidFill>
                    <a:schemeClr val="tx1"/>
                  </a:solidFill>
                  <a:ea typeface="微软雅黑" panose="020B0503020204020204" pitchFamily="34" charset="-122"/>
                </a:endParaRPr>
              </a:p>
            </p:txBody>
          </p:sp>
        </mc:Choice>
        <mc:Fallback>
          <p:sp>
            <p:nvSpPr>
              <p:cNvPr id="19" name="TextBox 18"/>
              <p:cNvSpPr txBox="1">
                <a:spLocks noRot="1" noChangeAspect="1" noMove="1" noResize="1" noEditPoints="1" noAdjustHandles="1" noChangeArrowheads="1" noChangeShapeType="1" noTextEdit="1"/>
              </p:cNvSpPr>
              <p:nvPr/>
            </p:nvSpPr>
            <p:spPr bwMode="auto">
              <a:xfrm>
                <a:off x="4406152" y="4754172"/>
                <a:ext cx="6416040" cy="480709"/>
              </a:xfrm>
              <a:prstGeom prst="rect">
                <a:avLst/>
              </a:prstGeom>
              <a:blipFill rotWithShape="1">
                <a:blip r:embed="rId6"/>
                <a:stretch>
                  <a:fillRect l="-8" t="-117" r="8" b="-107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下箭头 22"/>
          <p:cNvSpPr/>
          <p:nvPr/>
        </p:nvSpPr>
        <p:spPr>
          <a:xfrm>
            <a:off x="5431260" y="5360257"/>
            <a:ext cx="638738" cy="664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TextBox 19"/>
              <p:cNvSpPr txBox="1"/>
              <p:nvPr/>
            </p:nvSpPr>
            <p:spPr bwMode="auto">
              <a:xfrm>
                <a:off x="3154680" y="5516880"/>
                <a:ext cx="2138082"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1400" b="1" smtClean="0">
                    <a:solidFill>
                      <a:srgbClr val="FF0000"/>
                    </a:solidFill>
                    <a:ea typeface="微软雅黑" panose="020B0503020204020204" pitchFamily="34" charset="-122"/>
                  </a:rPr>
                  <a:t>Renormalization trick</a:t>
                </a:r>
                <a:endParaRPr lang="en-US" altLang="zh-CN" sz="1400" b="1" smtClean="0">
                  <a:solidFill>
                    <a:srgbClr val="FF0000"/>
                  </a:solidFill>
                  <a:ea typeface="微软雅黑" panose="020B0503020204020204" pitchFamily="34" charset="-122"/>
                </a:endParaRPr>
              </a:p>
              <a:p>
                <a:pPr eaLnBrk="1" hangingPunct="1"/>
                <a14:m>
                  <m:oMathPara xmlns:m="http://schemas.openxmlformats.org/officeDocument/2006/math">
                    <m:oMathParaPr>
                      <m:jc m:val="centerGroup"/>
                    </m:oMathParaPr>
                    <m:oMath xmlns:m="http://schemas.openxmlformats.org/officeDocument/2006/math">
                      <m:acc>
                        <m:accPr>
                          <m:ctrlPr>
                            <a:rPr lang="en-US" altLang="zh-CN" sz="1400" b="1" i="1" smtClean="0">
                              <a:solidFill>
                                <a:srgbClr val="FF0000"/>
                              </a:solidFill>
                              <a:latin typeface="Cambria Math" panose="02040503050406030204"/>
                              <a:ea typeface="微软雅黑" panose="020B0503020204020204" pitchFamily="34" charset="-122"/>
                            </a:rPr>
                          </m:ctrlPr>
                        </m:accPr>
                        <m:e>
                          <m:r>
                            <a:rPr lang="en-US" altLang="zh-CN" sz="1400" b="1" i="1" smtClean="0">
                              <a:solidFill>
                                <a:srgbClr val="FF0000"/>
                              </a:solidFill>
                              <a:latin typeface="Cambria Math" panose="02040503050406030204"/>
                              <a:ea typeface="微软雅黑" panose="020B0503020204020204" pitchFamily="34" charset="-122"/>
                            </a:rPr>
                            <m:t>𝑨</m:t>
                          </m:r>
                        </m:e>
                      </m:acc>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𝑨</m:t>
                      </m:r>
                      <m:r>
                        <a:rPr lang="en-US" altLang="zh-CN" sz="1400" b="1" i="1" smtClean="0">
                          <a:solidFill>
                            <a:srgbClr val="FF0000"/>
                          </a:solidFill>
                          <a:latin typeface="Cambria Math" panose="02040503050406030204"/>
                          <a:ea typeface="微软雅黑" panose="020B0503020204020204" pitchFamily="34" charset="-122"/>
                        </a:rPr>
                        <m:t>+</m:t>
                      </m:r>
                      <m:r>
                        <a:rPr lang="en-US" altLang="zh-CN" sz="1400" b="1" i="1" smtClean="0">
                          <a:solidFill>
                            <a:srgbClr val="FF0000"/>
                          </a:solidFill>
                          <a:latin typeface="Cambria Math" panose="02040503050406030204"/>
                          <a:ea typeface="微软雅黑" panose="020B0503020204020204" pitchFamily="34" charset="-122"/>
                        </a:rPr>
                        <m:t>𝑰</m:t>
                      </m:r>
                    </m:oMath>
                  </m:oMathPara>
                </a14:m>
                <a:endParaRPr lang="en-US" altLang="zh-CN" sz="1400" b="1" smtClean="0">
                  <a:solidFill>
                    <a:srgbClr val="FF0000"/>
                  </a:solidFill>
                  <a:ea typeface="微软雅黑" panose="020B0503020204020204" pitchFamily="34" charset="-122"/>
                </a:endParaRPr>
              </a:p>
            </p:txBody>
          </p:sp>
        </mc:Choice>
        <mc:Fallback>
          <p:sp>
            <p:nvSpPr>
              <p:cNvPr id="20" name="TextBox 19"/>
              <p:cNvSpPr txBox="1">
                <a:spLocks noRot="1" noChangeAspect="1" noMove="1" noResize="1" noEditPoints="1" noAdjustHandles="1" noChangeArrowheads="1" noChangeShapeType="1" noTextEdit="1"/>
              </p:cNvSpPr>
              <p:nvPr/>
            </p:nvSpPr>
            <p:spPr bwMode="auto">
              <a:xfrm>
                <a:off x="3154680" y="5516880"/>
                <a:ext cx="2138082" cy="549061"/>
              </a:xfrm>
              <a:prstGeom prst="rect">
                <a:avLst/>
              </a:prstGeom>
              <a:blipFill rotWithShape="1">
                <a:blip r:embed="rId7"/>
                <a:stretch>
                  <a:fillRect r="2" b="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bwMode="auto">
              <a:xfrm>
                <a:off x="4575370" y="6110532"/>
                <a:ext cx="6416040" cy="41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14:m>
                  <m:oMath xmlns:m="http://schemas.openxmlformats.org/officeDocument/2006/math">
                    <m:r>
                      <a:rPr lang="en-US" altLang="zh-CN" i="1" smtClean="0">
                        <a:solidFill>
                          <a:schemeClr val="tx1"/>
                        </a:solidFill>
                        <a:latin typeface="Cambria Math" panose="02040503050406030204"/>
                      </a:rPr>
                      <m:t>𝑥</m:t>
                    </m:r>
                    <m:sSub>
                      <m:sSubPr>
                        <m:ctrlPr>
                          <a:rPr lang="en-US" altLang="zh-CN" i="1">
                            <a:solidFill>
                              <a:schemeClr val="tx1"/>
                            </a:solidFill>
                            <a:latin typeface="Cambria Math" panose="02040503050406030204"/>
                          </a:rPr>
                        </m:ctrlPr>
                      </m:sSubPr>
                      <m:e>
                        <m:r>
                          <a:rPr lang="en-US" altLang="zh-CN" i="1">
                            <a:solidFill>
                              <a:schemeClr val="tx1"/>
                            </a:solidFill>
                            <a:latin typeface="Cambria Math" panose="02040503050406030204"/>
                          </a:rPr>
                          <m:t>∗</m:t>
                        </m:r>
                      </m:e>
                      <m:sub>
                        <m:r>
                          <a:rPr lang="en-US" altLang="zh-CN" i="1">
                            <a:solidFill>
                              <a:schemeClr val="tx1"/>
                            </a:solidFill>
                            <a:latin typeface="Cambria Math" panose="02040503050406030204"/>
                          </a:rPr>
                          <m:t>𝐺</m:t>
                        </m:r>
                      </m:sub>
                    </m:sSub>
                    <m:r>
                      <a:rPr lang="en-US" altLang="zh-CN" i="1">
                        <a:solidFill>
                          <a:schemeClr val="tx1"/>
                        </a:solidFill>
                        <a:latin typeface="Cambria Math" panose="02040503050406030204"/>
                      </a:rPr>
                      <m:t>𝑦</m:t>
                    </m:r>
                  </m:oMath>
                </a14:m>
                <a:r>
                  <a:rPr lang="zh-CN" altLang="en-US" b="1" smtClean="0">
                    <a:solidFill>
                      <a:schemeClr val="tx1"/>
                    </a:solidFill>
                    <a:ea typeface="微软雅黑" panose="020B0503020204020204" pitchFamily="34" charset="-122"/>
                  </a:rPr>
                  <a:t> </a:t>
                </a:r>
                <a:r>
                  <a:rPr lang="en-US" altLang="zh-CN" b="1" smtClean="0">
                    <a:solidFill>
                      <a:schemeClr val="tx1"/>
                    </a:solidFill>
                    <a:ea typeface="微软雅黑" panose="020B0503020204020204" pitchFamily="34" charset="-122"/>
                  </a:rPr>
                  <a:t>= </a:t>
                </a:r>
                <a14:m>
                  <m:oMath xmlns:m="http://schemas.openxmlformats.org/officeDocument/2006/math">
                    <m:sSub>
                      <m:sSubPr>
                        <m:ctrlPr>
                          <a:rPr lang="en-US" altLang="zh-CN" b="1" i="1" smtClean="0">
                            <a:solidFill>
                              <a:schemeClr val="tx1"/>
                            </a:solidFill>
                            <a:latin typeface="Cambria Math" panose="02040503050406030204"/>
                            <a:ea typeface="微软雅黑" panose="020B0503020204020204" pitchFamily="34" charset="-122"/>
                          </a:rPr>
                        </m:ctrlPr>
                      </m:sSubPr>
                      <m:e>
                        <m:r>
                          <a:rPr lang="zh-CN" altLang="en-US" b="1" i="1" smtClean="0">
                            <a:solidFill>
                              <a:schemeClr val="tx1"/>
                            </a:solidFill>
                            <a:latin typeface="Cambria Math" panose="02040503050406030204"/>
                            <a:ea typeface="微软雅黑" panose="020B0503020204020204" pitchFamily="34" charset="-122"/>
                          </a:rPr>
                          <m:t>𝜷</m:t>
                        </m:r>
                      </m:e>
                      <m:sub>
                        <m:r>
                          <a:rPr lang="en-US" altLang="zh-CN" b="1" i="1" smtClean="0">
                            <a:solidFill>
                              <a:schemeClr val="tx1"/>
                            </a:solidFill>
                            <a:latin typeface="Cambria Math" panose="02040503050406030204"/>
                            <a:ea typeface="微软雅黑" panose="020B0503020204020204" pitchFamily="34" charset="-122"/>
                          </a:rPr>
                          <m:t>𝟎</m:t>
                        </m:r>
                      </m:sub>
                    </m:sSub>
                    <m:d>
                      <m:dPr>
                        <m:ctrlPr>
                          <a:rPr lang="en-US" altLang="zh-CN" b="1" i="1" smtClean="0">
                            <a:solidFill>
                              <a:schemeClr val="tx1"/>
                            </a:solidFill>
                            <a:latin typeface="Cambria Math" panose="02040503050406030204"/>
                            <a:ea typeface="微软雅黑" panose="020B0503020204020204" pitchFamily="34" charset="-122"/>
                          </a:rPr>
                        </m:ctrlPr>
                      </m:dPr>
                      <m:e>
                        <m:sSup>
                          <m:sSupPr>
                            <m:ctrlPr>
                              <a:rPr lang="en-US" altLang="zh-CN" b="1" i="1" smtClean="0">
                                <a:solidFill>
                                  <a:schemeClr val="tx1"/>
                                </a:solidFill>
                                <a:latin typeface="Cambria Math" panose="02040503050406030204"/>
                                <a:ea typeface="微软雅黑" panose="020B0503020204020204" pitchFamily="34" charset="-122"/>
                              </a:rPr>
                            </m:ctrlPr>
                          </m:sSupPr>
                          <m:e>
                            <m:acc>
                              <m:accPr>
                                <m:ctrlPr>
                                  <a:rPr lang="en-US" altLang="zh-CN" b="1" i="1" smtClean="0">
                                    <a:solidFill>
                                      <a:schemeClr val="tx1"/>
                                    </a:solidFill>
                                    <a:latin typeface="Cambria Math" panose="02040503050406030204"/>
                                    <a:ea typeface="微软雅黑" panose="020B0503020204020204" pitchFamily="34" charset="-122"/>
                                  </a:rPr>
                                </m:ctrlPr>
                              </m:accPr>
                              <m:e>
                                <m:r>
                                  <a:rPr lang="en-US" altLang="zh-CN" b="1" i="1" smtClean="0">
                                    <a:solidFill>
                                      <a:schemeClr val="tx1"/>
                                    </a:solidFill>
                                    <a:latin typeface="Cambria Math" panose="02040503050406030204"/>
                                    <a:ea typeface="微软雅黑" panose="020B0503020204020204" pitchFamily="34" charset="-122"/>
                                  </a:rPr>
                                  <m:t>𝑫</m:t>
                                </m:r>
                              </m:e>
                            </m:acc>
                          </m:e>
                          <m:sup>
                            <m:r>
                              <a:rPr lang="en-US" altLang="zh-CN" b="1" i="1" smtClean="0">
                                <a:solidFill>
                                  <a:schemeClr val="tx1"/>
                                </a:solidFill>
                                <a:latin typeface="Cambria Math" panose="02040503050406030204"/>
                                <a:ea typeface="微软雅黑" panose="020B0503020204020204" pitchFamily="34" charset="-122"/>
                              </a:rPr>
                              <m:t>−</m:t>
                            </m:r>
                            <m:r>
                              <a:rPr lang="en-US" altLang="zh-CN" b="1" i="1" smtClean="0">
                                <a:solidFill>
                                  <a:schemeClr val="tx1"/>
                                </a:solidFill>
                                <a:latin typeface="Cambria Math" panose="02040503050406030204"/>
                                <a:ea typeface="微软雅黑" panose="020B0503020204020204" pitchFamily="34" charset="-122"/>
                              </a:rPr>
                              <m:t>𝟏</m:t>
                            </m:r>
                            <m:r>
                              <a:rPr lang="en-US" altLang="zh-CN" b="1" i="1" smtClean="0">
                                <a:solidFill>
                                  <a:schemeClr val="tx1"/>
                                </a:solidFill>
                                <a:latin typeface="Cambria Math" panose="02040503050406030204"/>
                                <a:ea typeface="微软雅黑" panose="020B0503020204020204" pitchFamily="34" charset="-122"/>
                              </a:rPr>
                              <m:t>/</m:t>
                            </m:r>
                            <m:r>
                              <a:rPr lang="en-US" altLang="zh-CN" b="1" i="1" smtClean="0">
                                <a:solidFill>
                                  <a:schemeClr val="tx1"/>
                                </a:solidFill>
                                <a:latin typeface="Cambria Math" panose="02040503050406030204"/>
                                <a:ea typeface="微软雅黑" panose="020B0503020204020204" pitchFamily="34" charset="-122"/>
                              </a:rPr>
                              <m:t>𝟐</m:t>
                            </m:r>
                          </m:sup>
                        </m:sSup>
                        <m:acc>
                          <m:accPr>
                            <m:ctrlPr>
                              <a:rPr lang="en-US" altLang="zh-CN" b="1" i="1" smtClean="0">
                                <a:solidFill>
                                  <a:schemeClr val="tx1"/>
                                </a:solidFill>
                                <a:latin typeface="Cambria Math" panose="02040503050406030204"/>
                                <a:ea typeface="微软雅黑" panose="020B0503020204020204" pitchFamily="34" charset="-122"/>
                              </a:rPr>
                            </m:ctrlPr>
                          </m:accPr>
                          <m:e>
                            <m:r>
                              <a:rPr lang="en-US" altLang="zh-CN" b="1" i="1" smtClean="0">
                                <a:solidFill>
                                  <a:schemeClr val="tx1"/>
                                </a:solidFill>
                                <a:latin typeface="Cambria Math" panose="02040503050406030204"/>
                                <a:ea typeface="微软雅黑" panose="020B0503020204020204" pitchFamily="34" charset="-122"/>
                              </a:rPr>
                              <m:t>𝑨</m:t>
                            </m:r>
                          </m:e>
                        </m:acc>
                        <m:sSup>
                          <m:sSupPr>
                            <m:ctrlPr>
                              <a:rPr lang="en-US" altLang="zh-CN" b="1" i="1" smtClean="0">
                                <a:solidFill>
                                  <a:schemeClr val="tx1"/>
                                </a:solidFill>
                                <a:latin typeface="Cambria Math" panose="02040503050406030204"/>
                                <a:ea typeface="微软雅黑" panose="020B0503020204020204" pitchFamily="34" charset="-122"/>
                              </a:rPr>
                            </m:ctrlPr>
                          </m:sSupPr>
                          <m:e>
                            <m:acc>
                              <m:accPr>
                                <m:ctrlPr>
                                  <a:rPr lang="en-US" altLang="zh-CN" b="1" i="1" smtClean="0">
                                    <a:solidFill>
                                      <a:schemeClr val="tx1"/>
                                    </a:solidFill>
                                    <a:latin typeface="Cambria Math" panose="02040503050406030204"/>
                                    <a:ea typeface="微软雅黑" panose="020B0503020204020204" pitchFamily="34" charset="-122"/>
                                  </a:rPr>
                                </m:ctrlPr>
                              </m:accPr>
                              <m:e>
                                <m:r>
                                  <a:rPr lang="en-US" altLang="zh-CN" b="1" i="1" smtClean="0">
                                    <a:solidFill>
                                      <a:schemeClr val="tx1"/>
                                    </a:solidFill>
                                    <a:latin typeface="Cambria Math" panose="02040503050406030204"/>
                                    <a:ea typeface="微软雅黑" panose="020B0503020204020204" pitchFamily="34" charset="-122"/>
                                  </a:rPr>
                                  <m:t>𝑫</m:t>
                                </m:r>
                              </m:e>
                            </m:acc>
                          </m:e>
                          <m:sup>
                            <m:r>
                              <a:rPr lang="en-US" altLang="zh-CN" b="1" i="1" smtClean="0">
                                <a:solidFill>
                                  <a:schemeClr val="tx1"/>
                                </a:solidFill>
                                <a:latin typeface="Cambria Math" panose="02040503050406030204"/>
                                <a:ea typeface="微软雅黑" panose="020B0503020204020204" pitchFamily="34" charset="-122"/>
                              </a:rPr>
                              <m:t>−</m:t>
                            </m:r>
                            <m:r>
                              <a:rPr lang="en-US" altLang="zh-CN" b="1" i="1" smtClean="0">
                                <a:solidFill>
                                  <a:schemeClr val="tx1"/>
                                </a:solidFill>
                                <a:latin typeface="Cambria Math" panose="02040503050406030204"/>
                                <a:ea typeface="微软雅黑" panose="020B0503020204020204" pitchFamily="34" charset="-122"/>
                              </a:rPr>
                              <m:t>𝟏</m:t>
                            </m:r>
                            <m:r>
                              <a:rPr lang="en-US" altLang="zh-CN" b="1" i="1" smtClean="0">
                                <a:solidFill>
                                  <a:schemeClr val="tx1"/>
                                </a:solidFill>
                                <a:latin typeface="Cambria Math" panose="02040503050406030204"/>
                                <a:ea typeface="微软雅黑" panose="020B0503020204020204" pitchFamily="34" charset="-122"/>
                              </a:rPr>
                              <m:t>/</m:t>
                            </m:r>
                            <m:r>
                              <a:rPr lang="en-US" altLang="zh-CN" b="1" i="1" smtClean="0">
                                <a:solidFill>
                                  <a:schemeClr val="tx1"/>
                                </a:solidFill>
                                <a:latin typeface="Cambria Math" panose="02040503050406030204"/>
                                <a:ea typeface="微软雅黑" panose="020B0503020204020204" pitchFamily="34" charset="-122"/>
                              </a:rPr>
                              <m:t>𝟐</m:t>
                            </m:r>
                          </m:sup>
                        </m:sSup>
                      </m:e>
                    </m:d>
                    <m:r>
                      <a:rPr lang="en-US" altLang="zh-CN" b="1" i="1" smtClean="0">
                        <a:solidFill>
                          <a:schemeClr val="tx1"/>
                        </a:solidFill>
                        <a:latin typeface="Cambria Math" panose="02040503050406030204"/>
                        <a:ea typeface="微软雅黑" panose="020B0503020204020204" pitchFamily="34" charset="-122"/>
                      </a:rPr>
                      <m:t>𝒙</m:t>
                    </m:r>
                  </m:oMath>
                </a14:m>
                <a:endParaRPr lang="zh-CN" altLang="en-US" b="1">
                  <a:solidFill>
                    <a:schemeClr val="tx1"/>
                  </a:solidFill>
                  <a:ea typeface="微软雅黑" panose="020B0503020204020204" pitchFamily="34" charset="-122"/>
                </a:endParaRPr>
              </a:p>
            </p:txBody>
          </p:sp>
        </mc:Choice>
        <mc:Fallback>
          <p:sp>
            <p:nvSpPr>
              <p:cNvPr id="25" name="TextBox 24"/>
              <p:cNvSpPr txBox="1">
                <a:spLocks noRot="1" noChangeAspect="1" noMove="1" noResize="1" noEditPoints="1" noAdjustHandles="1" noChangeArrowheads="1" noChangeShapeType="1" noTextEdit="1"/>
              </p:cNvSpPr>
              <p:nvPr/>
            </p:nvSpPr>
            <p:spPr bwMode="auto">
              <a:xfrm>
                <a:off x="4575370" y="6110532"/>
                <a:ext cx="6416040" cy="415242"/>
              </a:xfrm>
              <a:prstGeom prst="rect">
                <a:avLst/>
              </a:prstGeom>
              <a:blipFill rotWithShape="1">
                <a:blip r:embed="rId8"/>
                <a:stretch>
                  <a:fillRect l="-3" t="-135" r="3" b="1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6" name="TextBox 25"/>
          <p:cNvSpPr txBox="1"/>
          <p:nvPr/>
        </p:nvSpPr>
        <p:spPr>
          <a:xfrm>
            <a:off x="596600" y="4990925"/>
            <a:ext cx="3485479" cy="369332"/>
          </a:xfrm>
          <a:prstGeom prst="rect">
            <a:avLst/>
          </a:prstGeom>
          <a:noFill/>
        </p:spPr>
        <p:txBody>
          <a:bodyPr wrap="square" rtlCol="0">
            <a:spAutoFit/>
          </a:bodyPr>
          <a:lstStyle/>
          <a:p>
            <a:r>
              <a:rPr lang="en-US" altLang="zh-CN" b="1" smtClean="0"/>
              <a:t>GCN</a:t>
            </a:r>
            <a:endParaRPr lang="zh-CN" altLang="en-US" b="1"/>
          </a:p>
        </p:txBody>
      </p:sp>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8340" y="71602"/>
            <a:ext cx="3155769" cy="167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Graph wavelet neural network</a:t>
            </a:r>
            <a:endParaRPr lang="zh-CN" altLang="en-US" sz="2400" b="1">
              <a:solidFill>
                <a:srgbClr val="FF0000"/>
              </a:solidFill>
              <a:ea typeface="微软雅黑" panose="020B0503020204020204" pitchFamily="34" charset="-122"/>
            </a:endParaRPr>
          </a:p>
        </p:txBody>
      </p:sp>
      <p:sp>
        <p:nvSpPr>
          <p:cNvPr id="2" name="TextBox 1"/>
          <p:cNvSpPr txBox="1"/>
          <p:nvPr/>
        </p:nvSpPr>
        <p:spPr>
          <a:xfrm>
            <a:off x="527123" y="1570617"/>
            <a:ext cx="8390965" cy="461665"/>
          </a:xfrm>
          <a:prstGeom prst="rect">
            <a:avLst/>
          </a:prstGeom>
          <a:noFill/>
        </p:spPr>
        <p:txBody>
          <a:bodyPr wrap="square" rtlCol="0">
            <a:spAutoFit/>
          </a:bodyPr>
          <a:lstStyle/>
          <a:p>
            <a:r>
              <a:rPr lang="en-US" altLang="zh-CN" sz="2400" smtClean="0"/>
              <a:t> </a:t>
            </a:r>
            <a:endParaRPr lang="zh-CN" altLang="en-US" sz="2400"/>
          </a:p>
        </p:txBody>
      </p:sp>
      <p:sp>
        <p:nvSpPr>
          <p:cNvPr id="3" name="TextBox 2"/>
          <p:cNvSpPr txBox="1"/>
          <p:nvPr/>
        </p:nvSpPr>
        <p:spPr>
          <a:xfrm>
            <a:off x="723880" y="1656676"/>
            <a:ext cx="9750156" cy="461665"/>
          </a:xfrm>
          <a:prstGeom prst="rect">
            <a:avLst/>
          </a:prstGeom>
          <a:noFill/>
        </p:spPr>
        <p:txBody>
          <a:bodyPr wrap="square" rtlCol="0">
            <a:spAutoFit/>
          </a:bodyPr>
          <a:lstStyle/>
          <a:p>
            <a:r>
              <a:rPr lang="en-US" altLang="zh-CN" sz="2400" b="1" smtClean="0"/>
              <a:t>1.ChebyNet</a:t>
            </a:r>
            <a:r>
              <a:rPr lang="zh-CN" altLang="en-US" sz="2400" b="1" smtClean="0"/>
              <a:t>实现了从</a:t>
            </a:r>
            <a:r>
              <a:rPr lang="en-US" altLang="zh-CN" sz="2400" b="1" smtClean="0"/>
              <a:t>n</a:t>
            </a:r>
            <a:r>
              <a:rPr lang="zh-CN" altLang="en-US" sz="2400" b="1" smtClean="0"/>
              <a:t>个</a:t>
            </a:r>
            <a:r>
              <a:rPr lang="zh-CN" altLang="en-US" sz="2400" b="1"/>
              <a:t>参数</a:t>
            </a:r>
            <a:r>
              <a:rPr lang="zh-CN" altLang="en-US" sz="2400" b="1" smtClean="0"/>
              <a:t>约减到</a:t>
            </a:r>
            <a:r>
              <a:rPr lang="en-US" altLang="zh-CN" sz="2400" b="1" smtClean="0"/>
              <a:t>k</a:t>
            </a:r>
            <a:r>
              <a:rPr lang="zh-CN" altLang="en-US" sz="2400" b="1" smtClean="0"/>
              <a:t>个参数</a:t>
            </a:r>
            <a:endParaRPr lang="zh-CN" altLang="en-US" sz="2400" b="1"/>
          </a:p>
        </p:txBody>
      </p:sp>
      <p:sp>
        <p:nvSpPr>
          <p:cNvPr id="9" name="TextBox 8"/>
          <p:cNvSpPr txBox="1"/>
          <p:nvPr/>
        </p:nvSpPr>
        <p:spPr>
          <a:xfrm>
            <a:off x="742276" y="5714069"/>
            <a:ext cx="11579263" cy="830997"/>
          </a:xfrm>
          <a:prstGeom prst="rect">
            <a:avLst/>
          </a:prstGeom>
          <a:noFill/>
        </p:spPr>
        <p:txBody>
          <a:bodyPr wrap="square" rtlCol="0">
            <a:spAutoFit/>
          </a:bodyPr>
          <a:lstStyle/>
          <a:p>
            <a:r>
              <a:rPr lang="en-US" altLang="zh-CN" sz="2400" b="1" smtClean="0"/>
              <a:t>3.</a:t>
            </a:r>
            <a:r>
              <a:rPr lang="en-US" altLang="zh-CN" sz="2400" b="1">
                <a:solidFill>
                  <a:srgbClr val="FF0000"/>
                </a:solidFill>
                <a:ea typeface="微软雅黑" panose="020B0503020204020204" pitchFamily="34" charset="-122"/>
              </a:rPr>
              <a:t> </a:t>
            </a:r>
            <a:r>
              <a:rPr lang="en-US" altLang="zh-CN" sz="2400" b="1">
                <a:ea typeface="微软雅黑" panose="020B0503020204020204" pitchFamily="34" charset="-122"/>
              </a:rPr>
              <a:t>Graph wavelet neural </a:t>
            </a:r>
            <a:r>
              <a:rPr lang="en-US" altLang="zh-CN" sz="2400" b="1" smtClean="0">
                <a:ea typeface="微软雅黑" panose="020B0503020204020204" pitchFamily="34" charset="-122"/>
              </a:rPr>
              <a:t>network</a:t>
            </a:r>
            <a:r>
              <a:rPr lang="zh-CN" altLang="en-US" sz="2400" b="1" smtClean="0"/>
              <a:t>提出使用</a:t>
            </a:r>
            <a:r>
              <a:rPr lang="zh-CN" altLang="en-US" sz="2400" b="1" smtClean="0">
                <a:solidFill>
                  <a:srgbClr val="FF0000"/>
                </a:solidFill>
              </a:rPr>
              <a:t>小波基（</a:t>
            </a:r>
            <a:r>
              <a:rPr lang="en-US" altLang="zh-CN" sz="2400" b="1" smtClean="0">
                <a:solidFill>
                  <a:srgbClr val="FF0000"/>
                </a:solidFill>
              </a:rPr>
              <a:t>Wavelet Basic</a:t>
            </a:r>
            <a:r>
              <a:rPr lang="zh-CN" altLang="en-US" sz="2400" b="1" smtClean="0">
                <a:solidFill>
                  <a:srgbClr val="FF0000"/>
                </a:solidFill>
              </a:rPr>
              <a:t>）</a:t>
            </a:r>
            <a:r>
              <a:rPr lang="zh-CN" altLang="en-US" sz="2400" b="1" smtClean="0"/>
              <a:t>代替</a:t>
            </a:r>
            <a:r>
              <a:rPr lang="zh-CN" altLang="en-US" sz="2400" b="1" smtClean="0">
                <a:solidFill>
                  <a:srgbClr val="FF0000"/>
                </a:solidFill>
              </a:rPr>
              <a:t>傅里叶基（</a:t>
            </a:r>
            <a:r>
              <a:rPr lang="en-US" altLang="zh-CN" sz="2400" b="1" smtClean="0">
                <a:solidFill>
                  <a:srgbClr val="FF0000"/>
                </a:solidFill>
              </a:rPr>
              <a:t>Fourier Basis</a:t>
            </a:r>
            <a:r>
              <a:rPr lang="zh-CN" altLang="en-US" sz="2400" b="1" smtClean="0">
                <a:solidFill>
                  <a:srgbClr val="FF0000"/>
                </a:solidFill>
              </a:rPr>
              <a:t>）</a:t>
            </a:r>
            <a:endParaRPr lang="zh-CN" altLang="en-US" sz="2400" b="1">
              <a:solidFill>
                <a:srgbClr val="FF0000"/>
              </a:solidFill>
            </a:endParaRPr>
          </a:p>
        </p:txBody>
      </p:sp>
      <p:sp>
        <p:nvSpPr>
          <p:cNvPr id="12" name="TextBox 11"/>
          <p:cNvSpPr txBox="1"/>
          <p:nvPr/>
        </p:nvSpPr>
        <p:spPr>
          <a:xfrm>
            <a:off x="742277" y="3831312"/>
            <a:ext cx="10155219" cy="461665"/>
          </a:xfrm>
          <a:prstGeom prst="rect">
            <a:avLst/>
          </a:prstGeom>
          <a:noFill/>
        </p:spPr>
        <p:txBody>
          <a:bodyPr wrap="square" rtlCol="0">
            <a:spAutoFit/>
          </a:bodyPr>
          <a:lstStyle/>
          <a:p>
            <a:r>
              <a:rPr lang="en-US" altLang="zh-CN" sz="2400" b="1" smtClean="0"/>
              <a:t>2</a:t>
            </a:r>
            <a:r>
              <a:rPr lang="en-US" altLang="zh-CN" sz="2400" b="1"/>
              <a:t>. ChebyNet</a:t>
            </a:r>
            <a:r>
              <a:rPr lang="zh-CN" altLang="en-US" sz="2400" b="1" smtClean="0"/>
              <a:t>聚焦于通过傅里叶基实现</a:t>
            </a:r>
            <a:r>
              <a:rPr lang="en-US" altLang="zh-CN" sz="2400" b="1" smtClean="0"/>
              <a:t>localized graph convolution</a:t>
            </a:r>
            <a:endParaRPr lang="zh-CN" altLang="en-US" sz="2400" b="1"/>
          </a:p>
        </p:txBody>
      </p:sp>
      <mc:AlternateContent xmlns:mc="http://schemas.openxmlformats.org/markup-compatibility/2006">
        <mc:Choice xmlns:a14="http://schemas.microsoft.com/office/drawing/2010/main" Requires="a14">
          <p:sp>
            <p:nvSpPr>
              <p:cNvPr id="10" name="TextBox 9"/>
              <p:cNvSpPr txBox="1"/>
              <p:nvPr/>
            </p:nvSpPr>
            <p:spPr>
              <a:xfrm>
                <a:off x="2861534" y="2667896"/>
                <a:ext cx="4754880" cy="11311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a:rPr>
                          </m:ctrlPr>
                        </m:sSubPr>
                        <m:e>
                          <m:r>
                            <a:rPr lang="en-US" altLang="zh-CN" sz="2400" b="0" i="1" smtClean="0">
                              <a:latin typeface="Cambria Math" panose="02040503050406030204"/>
                            </a:rPr>
                            <m:t>𝑔</m:t>
                          </m:r>
                        </m:e>
                        <m:sub>
                          <m:r>
                            <a:rPr lang="zh-CN" altLang="en-US" sz="2400" i="1" smtClean="0">
                              <a:latin typeface="Cambria Math" panose="02040503050406030204"/>
                            </a:rPr>
                            <m:t>𝛽</m:t>
                          </m:r>
                        </m:sub>
                      </m:sSub>
                      <m:d>
                        <m:dPr>
                          <m:ctrlPr>
                            <a:rPr lang="en-US" altLang="zh-CN" sz="2400" b="0" i="1" smtClean="0">
                              <a:latin typeface="Cambria Math" panose="02040503050406030204"/>
                            </a:rPr>
                          </m:ctrlPr>
                        </m:dPr>
                        <m:e>
                          <m:r>
                            <a:rPr lang="zh-CN" altLang="en-US" sz="2400" b="0" i="1" smtClean="0">
                              <a:latin typeface="Cambria Math" panose="02040503050406030204"/>
                            </a:rPr>
                            <m:t>𝜈</m:t>
                          </m:r>
                        </m:e>
                      </m:d>
                      <m:r>
                        <a:rPr lang="en-US" altLang="zh-CN" sz="2400" b="0" i="1" smtClean="0">
                          <a:latin typeface="Cambria Math" panose="02040503050406030204"/>
                        </a:rPr>
                        <m:t>=</m:t>
                      </m:r>
                      <m:nary>
                        <m:naryPr>
                          <m:chr m:val="∑"/>
                          <m:ctrlPr>
                            <a:rPr lang="en-US" altLang="zh-CN" sz="2400" b="0" i="1" smtClean="0">
                              <a:latin typeface="Cambria Math" panose="02040503050406030204"/>
                            </a:rPr>
                          </m:ctrlPr>
                        </m:naryPr>
                        <m:sub>
                          <m:r>
                            <m:rPr>
                              <m:brk m:alnAt="23"/>
                            </m:rPr>
                            <a:rPr lang="en-US" altLang="zh-CN" sz="2400" b="0" i="1" smtClean="0">
                              <a:latin typeface="Cambria Math" panose="02040503050406030204"/>
                            </a:rPr>
                            <m:t>𝐾</m:t>
                          </m:r>
                          <m:r>
                            <a:rPr lang="en-US" altLang="zh-CN" sz="2400" b="0" i="1" smtClean="0">
                              <a:latin typeface="Cambria Math" panose="02040503050406030204"/>
                            </a:rPr>
                            <m:t>=</m:t>
                          </m:r>
                          <m:r>
                            <a:rPr lang="en-US" altLang="zh-CN" sz="2400" b="0" i="1" smtClean="0">
                              <a:latin typeface="Cambria Math" panose="02040503050406030204"/>
                            </a:rPr>
                            <m:t>0</m:t>
                          </m:r>
                        </m:sub>
                        <m:sup>
                          <m:r>
                            <a:rPr lang="en-US" altLang="zh-CN" sz="2400" b="0" i="1" smtClean="0">
                              <a:latin typeface="Cambria Math" panose="02040503050406030204"/>
                            </a:rPr>
                            <m:t>𝐾</m:t>
                          </m:r>
                        </m:sup>
                        <m:e>
                          <m:sSub>
                            <m:sSubPr>
                              <m:ctrlPr>
                                <a:rPr lang="en-US" altLang="zh-CN" sz="2400" b="0" i="1" smtClean="0">
                                  <a:latin typeface="Cambria Math" panose="02040503050406030204"/>
                                </a:rPr>
                              </m:ctrlPr>
                            </m:sSubPr>
                            <m:e>
                              <m:r>
                                <a:rPr lang="zh-CN" altLang="en-US" sz="2400" b="0" i="1" smtClean="0">
                                  <a:latin typeface="Cambria Math" panose="02040503050406030204"/>
                                </a:rPr>
                                <m:t>𝛽</m:t>
                              </m:r>
                            </m:e>
                            <m:sub>
                              <m:r>
                                <a:rPr lang="en-US" altLang="zh-CN" sz="2400" b="0" i="1" smtClean="0">
                                  <a:latin typeface="Cambria Math" panose="02040503050406030204"/>
                                </a:rPr>
                                <m:t>𝑘</m:t>
                              </m:r>
                            </m:sub>
                          </m:sSub>
                          <m:sSup>
                            <m:sSupPr>
                              <m:ctrlPr>
                                <a:rPr lang="en-US" altLang="zh-CN" sz="2400" b="0" i="1" smtClean="0">
                                  <a:latin typeface="Cambria Math" panose="02040503050406030204"/>
                                </a:rPr>
                              </m:ctrlPr>
                            </m:sSupPr>
                            <m:e>
                              <m:r>
                                <a:rPr lang="en-US" altLang="zh-CN" sz="2400" b="0" i="1" smtClean="0">
                                  <a:latin typeface="Cambria Math" panose="02040503050406030204"/>
                                </a:rPr>
                                <m:t>𝑣</m:t>
                              </m:r>
                            </m:e>
                            <m:sup>
                              <m:r>
                                <a:rPr lang="en-US" altLang="zh-CN" sz="2400" b="0" i="1" smtClean="0">
                                  <a:latin typeface="Cambria Math" panose="02040503050406030204"/>
                                </a:rPr>
                                <m:t>𝑘</m:t>
                              </m:r>
                            </m:sup>
                          </m:sSup>
                        </m:e>
                      </m:nary>
                    </m:oMath>
                  </m:oMathPara>
                </a14:m>
                <a:endParaRPr lang="zh-CN" altLang="en-US" sz="2400"/>
              </a:p>
            </p:txBody>
          </p:sp>
        </mc:Choice>
        <mc:Fallback>
          <p:sp>
            <p:nvSpPr>
              <p:cNvPr id="10" name="TextBox 9"/>
              <p:cNvSpPr txBox="1">
                <a:spLocks noRot="1" noChangeAspect="1" noMove="1" noResize="1" noEditPoints="1" noAdjustHandles="1" noChangeArrowheads="1" noChangeShapeType="1" noTextEdit="1"/>
              </p:cNvSpPr>
              <p:nvPr/>
            </p:nvSpPr>
            <p:spPr>
              <a:xfrm>
                <a:off x="2861534" y="2667896"/>
                <a:ext cx="4754880" cy="1131143"/>
              </a:xfrm>
              <a:prstGeom prst="rect">
                <a:avLst/>
              </a:prstGeom>
              <a:blipFill rotWithShape="1">
                <a:blip r:embed="rId1"/>
                <a:stretch>
                  <a:fillRect l="-5" t="-23" r="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559856" y="4494911"/>
                <a:ext cx="7358231" cy="728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𝑥</m:t>
                      </m:r>
                      <m:sSub>
                        <m:sSubPr>
                          <m:ctrlPr>
                            <a:rPr lang="en-US" altLang="zh-CN" sz="2000" b="0" i="1" smtClean="0">
                              <a:latin typeface="Cambria Math" panose="02040503050406030204"/>
                            </a:rPr>
                          </m:ctrlPr>
                        </m:sSubPr>
                        <m:e>
                          <m:r>
                            <a:rPr lang="en-US" altLang="zh-CN" sz="2000" b="0" i="1" smtClean="0">
                              <a:latin typeface="Cambria Math" panose="02040503050406030204"/>
                            </a:rPr>
                            <m:t>∗</m:t>
                          </m:r>
                        </m:e>
                        <m:sub>
                          <m:r>
                            <a:rPr lang="en-US" altLang="zh-CN" sz="2000" b="0" i="1" smtClean="0">
                              <a:latin typeface="Cambria Math" panose="02040503050406030204"/>
                            </a:rPr>
                            <m:t>𝐺</m:t>
                          </m:r>
                        </m:sub>
                      </m:sSub>
                      <m:r>
                        <a:rPr lang="en-US" altLang="zh-CN" sz="2000" b="0" i="1" smtClean="0">
                          <a:latin typeface="Cambria Math" panose="02040503050406030204"/>
                        </a:rPr>
                        <m:t>𝑦</m:t>
                      </m:r>
                      <m:r>
                        <a:rPr lang="en-US" altLang="zh-CN" sz="2000" b="0" i="1" smtClean="0">
                          <a:latin typeface="Cambria Math" panose="02040503050406030204"/>
                        </a:rPr>
                        <m:t>=</m:t>
                      </m:r>
                      <m:r>
                        <a:rPr lang="en-US" altLang="zh-CN" sz="2000" b="0" i="1" smtClean="0">
                          <a:latin typeface="Cambria Math" panose="02040503050406030204"/>
                        </a:rPr>
                        <m:t>𝑈</m:t>
                      </m:r>
                      <m:sSub>
                        <m:sSubPr>
                          <m:ctrlPr>
                            <a:rPr lang="en-US" altLang="zh-CN" sz="2000" b="0" i="1" smtClean="0">
                              <a:latin typeface="Cambria Math" panose="02040503050406030204"/>
                            </a:rPr>
                          </m:ctrlPr>
                        </m:sSubPr>
                        <m:e>
                          <m:r>
                            <a:rPr lang="en-US" altLang="zh-CN" sz="2000" b="0" i="1" smtClean="0">
                              <a:latin typeface="Cambria Math" panose="02040503050406030204"/>
                            </a:rPr>
                            <m:t>𝑔</m:t>
                          </m:r>
                        </m:e>
                        <m:sub>
                          <m:r>
                            <a:rPr lang="zh-CN" altLang="en-US" sz="2000" b="0" i="1" smtClean="0">
                              <a:latin typeface="Cambria Math" panose="02040503050406030204"/>
                            </a:rPr>
                            <m:t>𝛽</m:t>
                          </m:r>
                        </m:sub>
                      </m:sSub>
                      <m:d>
                        <m:dPr>
                          <m:ctrlPr>
                            <a:rPr lang="en-US" altLang="zh-CN" sz="2000" b="0" i="1" smtClean="0">
                              <a:latin typeface="Cambria Math" panose="02040503050406030204"/>
                            </a:rPr>
                          </m:ctrlPr>
                        </m:dPr>
                        <m:e>
                          <m:r>
                            <a:rPr lang="en-US" altLang="zh-CN" sz="2000" b="0" i="1" smtClean="0">
                              <a:latin typeface="Cambria Math" panose="02040503050406030204"/>
                            </a:rPr>
                            <m:t>𝑣</m:t>
                          </m:r>
                        </m:e>
                      </m:d>
                      <m:sSup>
                        <m:sSupPr>
                          <m:ctrlPr>
                            <a:rPr lang="en-US" altLang="zh-CN" sz="2000" b="0" i="1" smtClean="0">
                              <a:latin typeface="Cambria Math" panose="02040503050406030204"/>
                            </a:rPr>
                          </m:ctrlPr>
                        </m:sSupPr>
                        <m:e>
                          <m:r>
                            <a:rPr lang="en-US" altLang="zh-CN" sz="2000" b="0" i="1" smtClean="0">
                              <a:latin typeface="Cambria Math" panose="02040503050406030204"/>
                            </a:rPr>
                            <m:t>𝑈</m:t>
                          </m:r>
                        </m:e>
                        <m:sup>
                          <m:r>
                            <a:rPr lang="en-US" altLang="zh-CN" sz="2000" b="0" i="1" smtClean="0">
                              <a:latin typeface="Cambria Math" panose="02040503050406030204"/>
                            </a:rPr>
                            <m:t>𝑇</m:t>
                          </m:r>
                        </m:sup>
                      </m:sSup>
                      <m:r>
                        <a:rPr lang="en-US" altLang="zh-CN" sz="2000" b="0" i="1" smtClean="0">
                          <a:latin typeface="Cambria Math" panose="02040503050406030204"/>
                        </a:rPr>
                        <m:t>𝑥</m:t>
                      </m:r>
                      <m:r>
                        <a:rPr lang="en-US" altLang="zh-CN" sz="2000" b="0" i="1" smtClean="0">
                          <a:latin typeface="Cambria Math" panose="02040503050406030204"/>
                        </a:rPr>
                        <m:t>=</m:t>
                      </m:r>
                      <m:nary>
                        <m:naryPr>
                          <m:chr m:val="∑"/>
                          <m:limLoc m:val="subSup"/>
                          <m:ctrlPr>
                            <a:rPr lang="en-US" altLang="zh-CN" sz="2000" b="0" i="1" smtClean="0">
                              <a:latin typeface="Cambria Math" panose="02040503050406030204"/>
                            </a:rPr>
                          </m:ctrlPr>
                        </m:naryPr>
                        <m:sub>
                          <m:r>
                            <m:rPr>
                              <m:brk m:alnAt="25"/>
                            </m:rPr>
                            <a:rPr lang="en-US" altLang="zh-CN" sz="2000" b="0" i="1" smtClean="0">
                              <a:latin typeface="Cambria Math" panose="02040503050406030204"/>
                            </a:rPr>
                            <m:t>𝑘</m:t>
                          </m:r>
                          <m:r>
                            <a:rPr lang="en-US" altLang="zh-CN" sz="2000" b="0" i="1" smtClean="0">
                              <a:latin typeface="Cambria Math" panose="02040503050406030204"/>
                            </a:rPr>
                            <m:t>=</m:t>
                          </m:r>
                          <m:r>
                            <a:rPr lang="en-US" altLang="zh-CN" sz="2000" b="0" i="1" smtClean="0">
                              <a:latin typeface="Cambria Math" panose="02040503050406030204"/>
                            </a:rPr>
                            <m:t>0</m:t>
                          </m:r>
                        </m:sub>
                        <m:sup>
                          <m:r>
                            <a:rPr lang="en-US" altLang="zh-CN" sz="2000" b="0" i="1" smtClean="0">
                              <a:latin typeface="Cambria Math" panose="02040503050406030204"/>
                            </a:rPr>
                            <m:t>𝑘</m:t>
                          </m:r>
                          <m:r>
                            <a:rPr lang="en-US" altLang="zh-CN" sz="2000" b="0" i="1" smtClean="0">
                              <a:latin typeface="Cambria Math" panose="02040503050406030204"/>
                            </a:rPr>
                            <m:t>−</m:t>
                          </m:r>
                          <m:r>
                            <a:rPr lang="en-US" altLang="zh-CN" sz="2000" b="0" i="1" smtClean="0">
                              <a:latin typeface="Cambria Math" panose="02040503050406030204"/>
                            </a:rPr>
                            <m:t>1</m:t>
                          </m:r>
                        </m:sup>
                        <m:e>
                          <m:sSub>
                            <m:sSubPr>
                              <m:ctrlPr>
                                <a:rPr lang="en-US" altLang="zh-CN" sz="2000" b="0" i="1" smtClean="0">
                                  <a:latin typeface="Cambria Math" panose="02040503050406030204"/>
                                </a:rPr>
                              </m:ctrlPr>
                            </m:sSubPr>
                            <m:e>
                              <m:r>
                                <a:rPr lang="zh-CN" altLang="en-US" sz="2000" b="0" i="1" smtClean="0">
                                  <a:latin typeface="Cambria Math" panose="02040503050406030204"/>
                                </a:rPr>
                                <m:t>𝛽</m:t>
                              </m:r>
                            </m:e>
                            <m:sub>
                              <m:r>
                                <a:rPr lang="en-US" altLang="zh-CN" sz="2000" b="0" i="1" smtClean="0">
                                  <a:latin typeface="Cambria Math" panose="02040503050406030204"/>
                                </a:rPr>
                                <m:t>𝑘</m:t>
                              </m:r>
                            </m:sub>
                          </m:sSub>
                          <m:sSup>
                            <m:sSupPr>
                              <m:ctrlPr>
                                <a:rPr lang="en-US" altLang="zh-CN" sz="2000" b="0" i="1" smtClean="0">
                                  <a:latin typeface="Cambria Math" panose="02040503050406030204"/>
                                </a:rPr>
                              </m:ctrlPr>
                            </m:sSupPr>
                            <m:e>
                              <m:r>
                                <a:rPr lang="en-US" altLang="zh-CN" sz="2000" b="0" i="1" smtClean="0">
                                  <a:latin typeface="Cambria Math" panose="02040503050406030204"/>
                                </a:rPr>
                                <m:t>𝐿</m:t>
                              </m:r>
                            </m:e>
                            <m:sup>
                              <m:r>
                                <a:rPr lang="en-US" altLang="zh-CN" sz="2000" b="0" i="1" smtClean="0">
                                  <a:latin typeface="Cambria Math" panose="02040503050406030204"/>
                                </a:rPr>
                                <m:t>𝑘</m:t>
                              </m:r>
                            </m:sup>
                          </m:sSup>
                          <m:r>
                            <a:rPr lang="en-US" altLang="zh-CN" sz="2000" b="0" i="1" smtClean="0">
                              <a:latin typeface="Cambria Math" panose="02040503050406030204"/>
                            </a:rPr>
                            <m:t>𝑥</m:t>
                          </m:r>
                        </m:e>
                      </m:nary>
                    </m:oMath>
                  </m:oMathPara>
                </a14:m>
                <a:endParaRPr lang="zh-CN" altLang="en-US" sz="2000"/>
              </a:p>
            </p:txBody>
          </p:sp>
        </mc:Choice>
        <mc:Fallback>
          <p:sp>
            <p:nvSpPr>
              <p:cNvPr id="13" name="TextBox 12"/>
              <p:cNvSpPr txBox="1">
                <a:spLocks noRot="1" noChangeAspect="1" noMove="1" noResize="1" noEditPoints="1" noAdjustHandles="1" noChangeArrowheads="1" noChangeShapeType="1" noTextEdit="1"/>
              </p:cNvSpPr>
              <p:nvPr/>
            </p:nvSpPr>
            <p:spPr>
              <a:xfrm>
                <a:off x="1559856" y="4494911"/>
                <a:ext cx="7358231" cy="728789"/>
              </a:xfrm>
              <a:prstGeom prst="rect">
                <a:avLst/>
              </a:prstGeom>
              <a:blipFill rotWithShape="1">
                <a:blip r:embed="rId2"/>
                <a:stretch>
                  <a:fillRect l="-4" t="-52" r="2" b="26"/>
                </a:stretch>
              </a:blipFill>
            </p:spPr>
            <p:txBody>
              <a:bodyPr/>
              <a:lstStyle/>
              <a:p>
                <a:r>
                  <a:rPr lang="zh-CN" altLang="en-US">
                    <a:noFill/>
                  </a:rPr>
                  <a:t> </a:t>
                </a:r>
              </a:p>
            </p:txBody>
          </p:sp>
        </mc:Fallback>
      </mc:AlternateContent>
      <p:sp>
        <p:nvSpPr>
          <p:cNvPr id="4" name="矩形 3"/>
          <p:cNvSpPr/>
          <p:nvPr/>
        </p:nvSpPr>
        <p:spPr>
          <a:xfrm>
            <a:off x="4184725" y="4625788"/>
            <a:ext cx="279699" cy="441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99120" y="4638773"/>
            <a:ext cx="279699" cy="441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9102" y="0"/>
            <a:ext cx="3590515" cy="172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smtClean="0">
                <a:solidFill>
                  <a:srgbClr val="FF0000"/>
                </a:solidFill>
                <a:ea typeface="微软雅黑" panose="020B0503020204020204" pitchFamily="34" charset="-122"/>
              </a:rPr>
              <a:t>Fourier vs Wavelet</a:t>
            </a:r>
            <a:endParaRPr lang="zh-CN" altLang="en-US" sz="2400" b="1">
              <a:solidFill>
                <a:srgbClr val="FF0000"/>
              </a:solidFill>
              <a:ea typeface="微软雅黑" panose="020B0503020204020204" pitchFamily="34" charset="-122"/>
            </a:endParaRPr>
          </a:p>
        </p:txBody>
      </p:sp>
      <p:sp>
        <p:nvSpPr>
          <p:cNvPr id="2" name="TextBox 1"/>
          <p:cNvSpPr txBox="1"/>
          <p:nvPr/>
        </p:nvSpPr>
        <p:spPr>
          <a:xfrm>
            <a:off x="398032" y="1339784"/>
            <a:ext cx="8390965" cy="461665"/>
          </a:xfrm>
          <a:prstGeom prst="rect">
            <a:avLst/>
          </a:prstGeom>
          <a:noFill/>
        </p:spPr>
        <p:txBody>
          <a:bodyPr wrap="square" rtlCol="0">
            <a:spAutoFit/>
          </a:bodyPr>
          <a:lstStyle/>
          <a:p>
            <a:r>
              <a:rPr lang="en-US" altLang="zh-CN" sz="2400" smtClean="0"/>
              <a:t> </a:t>
            </a:r>
            <a:endParaRPr lang="zh-CN" altLang="en-US" sz="2400"/>
          </a:p>
        </p:txBody>
      </p:sp>
      <p:sp>
        <p:nvSpPr>
          <p:cNvPr id="12" name="TextBox 11"/>
          <p:cNvSpPr txBox="1"/>
          <p:nvPr/>
        </p:nvSpPr>
        <p:spPr>
          <a:xfrm>
            <a:off x="1306800" y="1385951"/>
            <a:ext cx="4988430" cy="1569660"/>
          </a:xfrm>
          <a:prstGeom prst="rect">
            <a:avLst/>
          </a:prstGeom>
          <a:noFill/>
        </p:spPr>
        <p:txBody>
          <a:bodyPr wrap="square" rtlCol="0">
            <a:spAutoFit/>
          </a:bodyPr>
          <a:lstStyle/>
          <a:p>
            <a:r>
              <a:rPr lang="en-US" altLang="zh-CN" sz="2400" b="1" smtClean="0"/>
              <a:t>Fourier Basis </a:t>
            </a:r>
            <a:r>
              <a:rPr lang="zh-CN" altLang="en-US" sz="2400" b="1" smtClean="0"/>
              <a:t>特点</a:t>
            </a:r>
            <a:endParaRPr lang="en-US" altLang="zh-CN" sz="2400" b="1"/>
          </a:p>
          <a:p>
            <a:r>
              <a:rPr lang="en-US" altLang="zh-CN" sz="2400" b="1" smtClean="0"/>
              <a:t>1.</a:t>
            </a:r>
            <a:r>
              <a:rPr lang="zh-CN" altLang="en-US" sz="2400" b="1" smtClean="0"/>
              <a:t>稠密的</a:t>
            </a:r>
            <a:endParaRPr lang="en-US" altLang="zh-CN" sz="2400" b="1" smtClean="0"/>
          </a:p>
          <a:p>
            <a:r>
              <a:rPr lang="en-US" altLang="zh-CN" sz="2400" b="1" smtClean="0"/>
              <a:t>2.</a:t>
            </a:r>
            <a:r>
              <a:rPr lang="zh-CN" altLang="en-US" sz="2400" b="1" smtClean="0"/>
              <a:t>卷积不具备局部性</a:t>
            </a:r>
            <a:r>
              <a:rPr lang="en-US" altLang="zh-CN" sz="2400" b="1" smtClean="0"/>
              <a:t> </a:t>
            </a:r>
            <a:endParaRPr lang="en-US" altLang="zh-CN" sz="2400" b="1" smtClean="0"/>
          </a:p>
          <a:p>
            <a:r>
              <a:rPr lang="en-US" altLang="zh-CN" sz="2400" b="1" smtClean="0"/>
              <a:t>3.</a:t>
            </a:r>
            <a:r>
              <a:rPr lang="zh-CN" altLang="en-US" sz="2400" b="1" smtClean="0"/>
              <a:t>高昂的计算代价</a:t>
            </a:r>
            <a:endParaRPr lang="zh-CN" altLang="en-US" sz="2400" b="1"/>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8594" y="4640450"/>
            <a:ext cx="2296131" cy="198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175350" y="1520247"/>
            <a:ext cx="3872753" cy="1569660"/>
          </a:xfrm>
          <a:prstGeom prst="rect">
            <a:avLst/>
          </a:prstGeom>
          <a:noFill/>
        </p:spPr>
        <p:txBody>
          <a:bodyPr wrap="square" rtlCol="0">
            <a:spAutoFit/>
          </a:bodyPr>
          <a:lstStyle/>
          <a:p>
            <a:r>
              <a:rPr lang="en-US" altLang="zh-CN" sz="2400" b="1" smtClean="0"/>
              <a:t>Wavelet Basis </a:t>
            </a:r>
            <a:r>
              <a:rPr lang="zh-CN" altLang="en-US" sz="2400" b="1" smtClean="0"/>
              <a:t>特点</a:t>
            </a:r>
            <a:endParaRPr lang="en-US" altLang="zh-CN" sz="2400" b="1"/>
          </a:p>
          <a:p>
            <a:r>
              <a:rPr lang="en-US" altLang="zh-CN" sz="2400" b="1" smtClean="0"/>
              <a:t>1.</a:t>
            </a:r>
            <a:r>
              <a:rPr lang="zh-CN" altLang="en-US" sz="2400" b="1" smtClean="0"/>
              <a:t>稀疏的</a:t>
            </a:r>
            <a:endParaRPr lang="en-US" altLang="zh-CN" sz="2400" b="1" smtClean="0"/>
          </a:p>
          <a:p>
            <a:r>
              <a:rPr lang="en-US" altLang="zh-CN" sz="2400" b="1" smtClean="0"/>
              <a:t>2.</a:t>
            </a:r>
            <a:r>
              <a:rPr lang="zh-CN" altLang="en-US" sz="2400" b="1" smtClean="0"/>
              <a:t>卷积具备局部性</a:t>
            </a:r>
            <a:endParaRPr lang="en-US" altLang="zh-CN" sz="2400" b="1" smtClean="0"/>
          </a:p>
          <a:p>
            <a:r>
              <a:rPr lang="en-US" altLang="zh-CN" sz="2400" b="1" smtClean="0"/>
              <a:t>3.</a:t>
            </a:r>
            <a:r>
              <a:rPr lang="zh-CN" altLang="en-US" sz="2400" b="1" smtClean="0"/>
              <a:t>计算代价低</a:t>
            </a:r>
            <a:endParaRPr lang="zh-CN" altLang="en-US" sz="2400" b="1"/>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90" y="3101993"/>
            <a:ext cx="3169698" cy="129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273" y="3335864"/>
            <a:ext cx="3281493" cy="130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801" y="4997676"/>
            <a:ext cx="2570436" cy="144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smtClean="0">
                <a:solidFill>
                  <a:srgbClr val="FF0000"/>
                </a:solidFill>
                <a:ea typeface="微软雅黑" panose="020B0503020204020204" pitchFamily="34" charset="-122"/>
              </a:rPr>
              <a:t>基于小波变换的图卷积</a:t>
            </a:r>
            <a:endParaRPr lang="zh-CN" altLang="en-US" sz="2400" b="1">
              <a:solidFill>
                <a:srgbClr val="FF0000"/>
              </a:solidFill>
              <a:ea typeface="微软雅黑" panose="020B0503020204020204" pitchFamily="34" charset="-122"/>
            </a:endParaRPr>
          </a:p>
        </p:txBody>
      </p:sp>
      <p:sp>
        <p:nvSpPr>
          <p:cNvPr id="2" name="TextBox 1"/>
          <p:cNvSpPr txBox="1"/>
          <p:nvPr/>
        </p:nvSpPr>
        <p:spPr>
          <a:xfrm>
            <a:off x="398032" y="1339784"/>
            <a:ext cx="8390965" cy="461665"/>
          </a:xfrm>
          <a:prstGeom prst="rect">
            <a:avLst/>
          </a:prstGeom>
          <a:noFill/>
        </p:spPr>
        <p:txBody>
          <a:bodyPr wrap="square" rtlCol="0">
            <a:spAutoFit/>
          </a:bodyPr>
          <a:lstStyle/>
          <a:p>
            <a:r>
              <a:rPr lang="en-US" altLang="zh-CN" sz="2400" smtClean="0"/>
              <a:t> </a:t>
            </a:r>
            <a:endParaRPr lang="zh-CN" altLang="en-US" sz="2400"/>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50904" y="1497227"/>
            <a:ext cx="4012248" cy="60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169" y="2849255"/>
            <a:ext cx="4195718" cy="49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肘形连接符 16"/>
          <p:cNvCxnSpPr>
            <a:stCxn id="11" idx="3"/>
            <a:endCxn id="2050" idx="3"/>
          </p:cNvCxnSpPr>
          <p:nvPr/>
        </p:nvCxnSpPr>
        <p:spPr>
          <a:xfrm>
            <a:off x="8063152" y="1800356"/>
            <a:ext cx="91735" cy="1296564"/>
          </a:xfrm>
          <a:prstGeom prst="bentConnector3">
            <a:avLst>
              <a:gd name="adj1" fmla="val 34919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530813" y="2149744"/>
            <a:ext cx="1430768" cy="646331"/>
          </a:xfrm>
          <a:prstGeom prst="rect">
            <a:avLst/>
          </a:prstGeom>
          <a:noFill/>
        </p:spPr>
        <p:txBody>
          <a:bodyPr wrap="square" rtlCol="0">
            <a:spAutoFit/>
          </a:bodyPr>
          <a:lstStyle/>
          <a:p>
            <a:r>
              <a:rPr lang="zh-CN" altLang="en-US" b="1" smtClean="0">
                <a:solidFill>
                  <a:srgbClr val="FF0000"/>
                </a:solidFill>
              </a:rPr>
              <a:t>用小波基替代傅里叶基</a:t>
            </a:r>
            <a:endParaRPr lang="zh-CN" altLang="en-US" b="1">
              <a:solidFill>
                <a:srgbClr val="FF0000"/>
              </a:solidFill>
            </a:endParaRPr>
          </a:p>
        </p:txBody>
      </p:sp>
      <p:sp>
        <p:nvSpPr>
          <p:cNvPr id="22" name="TextBox 21"/>
          <p:cNvSpPr txBox="1"/>
          <p:nvPr/>
        </p:nvSpPr>
        <p:spPr>
          <a:xfrm>
            <a:off x="720763" y="4087905"/>
            <a:ext cx="4615030" cy="461665"/>
          </a:xfrm>
          <a:prstGeom prst="rect">
            <a:avLst/>
          </a:prstGeom>
          <a:noFill/>
        </p:spPr>
        <p:txBody>
          <a:bodyPr wrap="square" rtlCol="0">
            <a:spAutoFit/>
          </a:bodyPr>
          <a:lstStyle/>
          <a:p>
            <a:r>
              <a:rPr lang="zh-CN" altLang="en-US" sz="2400" b="1" smtClean="0">
                <a:solidFill>
                  <a:srgbClr val="FF0000"/>
                </a:solidFill>
                <a:latin typeface="+mn-ea"/>
                <a:ea typeface="+mn-ea"/>
              </a:rPr>
              <a:t>图小波神经网络</a:t>
            </a:r>
            <a:endParaRPr lang="zh-CN" altLang="en-US" sz="2400" b="1">
              <a:solidFill>
                <a:srgbClr val="FF0000"/>
              </a:solidFill>
              <a:latin typeface="+mn-ea"/>
              <a:ea typeface="+mn-ea"/>
            </a:endParaRPr>
          </a:p>
        </p:txBody>
      </p:sp>
      <mc:AlternateContent xmlns:mc="http://schemas.openxmlformats.org/markup-compatibility/2006">
        <mc:Choice xmlns:a14="http://schemas.microsoft.com/office/drawing/2010/main" Requires="a14">
          <p:sp>
            <p:nvSpPr>
              <p:cNvPr id="30" name="TextBox 29"/>
              <p:cNvSpPr txBox="1"/>
              <p:nvPr/>
            </p:nvSpPr>
            <p:spPr>
              <a:xfrm>
                <a:off x="398032" y="4592601"/>
                <a:ext cx="5970495" cy="8525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r>
                        <a:rPr lang="en-US" altLang="zh-CN" b="0" i="1" smtClean="0">
                          <a:latin typeface="Cambria Math" panose="02040503050406030204"/>
                        </a:rPr>
                        <m:t>ℎ</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sSub>
                            <m:sSubPr>
                              <m:ctrlPr>
                                <a:rPr lang="en-US" altLang="zh-CN" b="0" i="1" smtClean="0">
                                  <a:latin typeface="Cambria Math" panose="02040503050406030204"/>
                                </a:rPr>
                              </m:ctrlPr>
                            </m:sSubPr>
                            <m:e>
                              <m:r>
                                <a:rPr lang="en-US" altLang="zh-CN" b="0" i="1" smtClean="0">
                                  <a:latin typeface="Cambria Math" panose="02040503050406030204"/>
                                </a:rPr>
                                <m:t>𝑝</m:t>
                              </m:r>
                            </m:e>
                            <m:sub/>
                          </m:sSub>
                        </m:sup>
                        <m:e>
                          <m:r>
                            <a:rPr lang="en-US" altLang="zh-CN" b="0" i="1" smtClean="0">
                              <a:latin typeface="Cambria Math" panose="02040503050406030204"/>
                            </a:rPr>
                            <m:t>𝑈</m:t>
                          </m:r>
                          <m:sSub>
                            <m:sSubPr>
                              <m:ctrlPr>
                                <a:rPr lang="en-US" altLang="zh-CN" b="0" i="1" smtClean="0">
                                  <a:latin typeface="Cambria Math" panose="02040503050406030204"/>
                                </a:rPr>
                              </m:ctrlPr>
                            </m:sSubPr>
                            <m:e>
                              <m:r>
                                <a:rPr lang="en-US" altLang="zh-CN" b="0" i="1" smtClean="0">
                                  <a:latin typeface="Cambria Math" panose="02040503050406030204"/>
                                </a:rPr>
                                <m:t>𝐹</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𝑗</m:t>
                              </m:r>
                            </m:sub>
                          </m:sSub>
                          <m:sSup>
                            <m:sSupPr>
                              <m:ctrlPr>
                                <a:rPr lang="en-US" altLang="zh-CN" b="0" i="1" smtClean="0">
                                  <a:latin typeface="Cambria Math" panose="02040503050406030204"/>
                                </a:rPr>
                              </m:ctrlPr>
                            </m:sSupPr>
                            <m:e>
                              <m:r>
                                <a:rPr lang="en-US" altLang="zh-CN" b="0" i="1" smtClean="0">
                                  <a:latin typeface="Cambria Math" panose="02040503050406030204"/>
                                </a:rPr>
                                <m:t>𝑈</m:t>
                              </m:r>
                            </m:e>
                            <m:sup>
                              <m:r>
                                <a:rPr lang="en-US" altLang="zh-CN" b="0" i="1" smtClean="0">
                                  <a:latin typeface="Cambria Math" panose="02040503050406030204"/>
                                </a:rPr>
                                <m:t>𝑇</m:t>
                              </m:r>
                            </m:sup>
                          </m:sSup>
                          <m:sSub>
                            <m:sSubPr>
                              <m:ctrlPr>
                                <a:rPr lang="en-US" altLang="zh-CN" b="0"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sub>
                          </m:sSub>
                          <m:r>
                            <a:rPr lang="en-US" altLang="zh-CN" b="0" i="1" smtClean="0">
                              <a:latin typeface="Cambria Math" panose="02040503050406030204"/>
                            </a:rPr>
                            <m:t>)</m:t>
                          </m:r>
                        </m:e>
                      </m:nary>
                    </m:oMath>
                  </m:oMathPara>
                </a14:m>
                <a:endParaRPr lang="zh-CN" altLang="en-US"/>
              </a:p>
            </p:txBody>
          </p:sp>
        </mc:Choice>
        <mc:Fallback>
          <p:sp>
            <p:nvSpPr>
              <p:cNvPr id="30" name="TextBox 29"/>
              <p:cNvSpPr txBox="1">
                <a:spLocks noRot="1" noChangeAspect="1" noMove="1" noResize="1" noEditPoints="1" noAdjustHandles="1" noChangeArrowheads="1" noChangeShapeType="1" noTextEdit="1"/>
              </p:cNvSpPr>
              <p:nvPr/>
            </p:nvSpPr>
            <p:spPr>
              <a:xfrm>
                <a:off x="398032" y="4592601"/>
                <a:ext cx="5970495" cy="852541"/>
              </a:xfrm>
              <a:prstGeom prst="rect">
                <a:avLst/>
              </a:prstGeom>
              <a:blipFill rotWithShape="1">
                <a:blip r:embed="rId3"/>
                <a:stretch>
                  <a:fillRect l="-9" t="-33" r="2" b="2"/>
                </a:stretch>
              </a:blipFill>
            </p:spPr>
            <p:txBody>
              <a:bodyPr/>
              <a:lstStyle/>
              <a:p>
                <a:r>
                  <a:rPr lang="zh-CN" altLang="en-US">
                    <a:noFill/>
                  </a:rPr>
                  <a:t> </a:t>
                </a:r>
              </a:p>
            </p:txBody>
          </p:sp>
        </mc:Fallback>
      </mc:AlternateContent>
      <p:sp>
        <p:nvSpPr>
          <p:cNvPr id="23" name="右箭头 22"/>
          <p:cNvSpPr/>
          <p:nvPr/>
        </p:nvSpPr>
        <p:spPr>
          <a:xfrm>
            <a:off x="5335793" y="4883972"/>
            <a:ext cx="1430768" cy="376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3" name="TextBox 32"/>
              <p:cNvSpPr txBox="1"/>
              <p:nvPr/>
            </p:nvSpPr>
            <p:spPr>
              <a:xfrm>
                <a:off x="5992904" y="4549570"/>
                <a:ext cx="5970495" cy="8525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r>
                        <a:rPr lang="en-US" altLang="zh-CN" b="0" i="1" smtClean="0">
                          <a:latin typeface="Cambria Math" panose="02040503050406030204"/>
                        </a:rPr>
                        <m:t>ℎ</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sSub>
                            <m:sSubPr>
                              <m:ctrlPr>
                                <a:rPr lang="en-US" altLang="zh-CN" b="0" i="1" smtClean="0">
                                  <a:latin typeface="Cambria Math" panose="02040503050406030204"/>
                                </a:rPr>
                              </m:ctrlPr>
                            </m:sSubPr>
                            <m:e>
                              <m:r>
                                <a:rPr lang="en-US" altLang="zh-CN" b="0" i="1" smtClean="0">
                                  <a:latin typeface="Cambria Math" panose="02040503050406030204"/>
                                </a:rPr>
                                <m:t>𝑝</m:t>
                              </m:r>
                            </m:e>
                            <m:sub/>
                          </m:sSub>
                        </m:sup>
                        <m:e>
                          <m:sSub>
                            <m:sSubPr>
                              <m:ctrlPr>
                                <a:rPr lang="en-US" altLang="zh-CN" b="0" i="1" smtClean="0">
                                  <a:latin typeface="Cambria Math" panose="02040503050406030204"/>
                                </a:rPr>
                              </m:ctrlPr>
                            </m:sSubPr>
                            <m:e>
                              <m:r>
                                <a:rPr lang="zh-CN" altLang="en-US" b="0" i="1" smtClean="0">
                                  <a:latin typeface="Cambria Math" panose="02040503050406030204"/>
                                </a:rPr>
                                <m:t>𝜑</m:t>
                              </m:r>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𝐹</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𝑗</m:t>
                              </m:r>
                            </m:sub>
                          </m:sSub>
                          <m:sSub>
                            <m:sSubPr>
                              <m:ctrlPr>
                                <a:rPr lang="en-US" altLang="zh-CN" b="0" i="1" smtClean="0">
                                  <a:latin typeface="Cambria Math" panose="02040503050406030204"/>
                                </a:rPr>
                              </m:ctrlPr>
                            </m:sSubPr>
                            <m:e>
                              <m:sSup>
                                <m:sSupPr>
                                  <m:ctrlPr>
                                    <a:rPr lang="en-US" altLang="zh-CN" b="0" i="1" smtClean="0">
                                      <a:latin typeface="Cambria Math" panose="02040503050406030204"/>
                                    </a:rPr>
                                  </m:ctrlPr>
                                </m:sSupPr>
                                <m:e>
                                  <m:r>
                                    <a:rPr lang="zh-CN" altLang="en-US" b="0" i="1" smtClean="0">
                                      <a:latin typeface="Cambria Math" panose="02040503050406030204"/>
                                    </a:rPr>
                                    <m:t>𝜑</m:t>
                                  </m:r>
                                </m:e>
                                <m:sup>
                                  <m:r>
                                    <a:rPr lang="en-US" altLang="zh-CN" b="0" i="1" smtClean="0">
                                      <a:latin typeface="Cambria Math" panose="02040503050406030204"/>
                                    </a:rPr>
                                    <m:t>−</m:t>
                                  </m:r>
                                  <m:r>
                                    <a:rPr lang="en-US" altLang="zh-CN" b="0" i="1" smtClean="0">
                                      <a:latin typeface="Cambria Math" panose="02040503050406030204"/>
                                    </a:rPr>
                                    <m:t>1</m:t>
                                  </m:r>
                                </m:sup>
                              </m:sSup>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sub>
                          </m:sSub>
                          <m:r>
                            <a:rPr lang="en-US" altLang="zh-CN" b="0" i="1" smtClean="0">
                              <a:latin typeface="Cambria Math" panose="02040503050406030204"/>
                            </a:rPr>
                            <m:t>)</m:t>
                          </m:r>
                        </m:e>
                      </m:nary>
                    </m:oMath>
                  </m:oMathPara>
                </a14:m>
                <a:endParaRPr lang="zh-CN" altLang="en-US"/>
              </a:p>
            </p:txBody>
          </p:sp>
        </mc:Choice>
        <mc:Fallback>
          <p:sp>
            <p:nvSpPr>
              <p:cNvPr id="33" name="TextBox 32"/>
              <p:cNvSpPr txBox="1">
                <a:spLocks noRot="1" noChangeAspect="1" noMove="1" noResize="1" noEditPoints="1" noAdjustHandles="1" noChangeArrowheads="1" noChangeShapeType="1" noTextEdit="1"/>
              </p:cNvSpPr>
              <p:nvPr/>
            </p:nvSpPr>
            <p:spPr>
              <a:xfrm>
                <a:off x="5992904" y="4549570"/>
                <a:ext cx="5970495" cy="852541"/>
              </a:xfrm>
              <a:prstGeom prst="rect">
                <a:avLst/>
              </a:prstGeom>
              <a:blipFill rotWithShape="1">
                <a:blip r:embed="rId4"/>
                <a:stretch>
                  <a:fillRect l="-7" t="-50" r="11" b="19"/>
                </a:stretch>
              </a:blipFill>
            </p:spPr>
            <p:txBody>
              <a:bodyPr/>
              <a:lstStyle/>
              <a:p>
                <a:r>
                  <a:rPr lang="zh-CN" altLang="en-US">
                    <a:noFill/>
                  </a:rPr>
                  <a:t> </a:t>
                </a:r>
              </a:p>
            </p:txBody>
          </p:sp>
        </mc:Fallback>
      </mc:AlternateContent>
      <p:sp>
        <p:nvSpPr>
          <p:cNvPr id="25" name="TextBox 24"/>
          <p:cNvSpPr txBox="1"/>
          <p:nvPr/>
        </p:nvSpPr>
        <p:spPr>
          <a:xfrm>
            <a:off x="1957891" y="5445142"/>
            <a:ext cx="3754419" cy="369332"/>
          </a:xfrm>
          <a:prstGeom prst="rect">
            <a:avLst/>
          </a:prstGeom>
          <a:noFill/>
        </p:spPr>
        <p:txBody>
          <a:bodyPr wrap="square" rtlCol="0">
            <a:spAutoFit/>
          </a:bodyPr>
          <a:lstStyle/>
          <a:p>
            <a:r>
              <a:rPr lang="en-US" altLang="zh-CN" smtClean="0"/>
              <a:t>j=1,…,q</a:t>
            </a:r>
            <a:endParaRPr lang="zh-CN" altLang="en-US"/>
          </a:p>
        </p:txBody>
      </p:sp>
      <p:sp>
        <p:nvSpPr>
          <p:cNvPr id="26" name="TextBox 25"/>
          <p:cNvSpPr txBox="1"/>
          <p:nvPr/>
        </p:nvSpPr>
        <p:spPr>
          <a:xfrm>
            <a:off x="627062" y="5970494"/>
            <a:ext cx="8936486" cy="461665"/>
          </a:xfrm>
          <a:prstGeom prst="rect">
            <a:avLst/>
          </a:prstGeom>
          <a:noFill/>
        </p:spPr>
        <p:txBody>
          <a:bodyPr wrap="square" rtlCol="0">
            <a:spAutoFit/>
          </a:bodyPr>
          <a:lstStyle/>
          <a:p>
            <a:pPr algn="ctr"/>
            <a:r>
              <a:rPr lang="zh-CN" altLang="en-US" sz="2400" b="1" smtClean="0">
                <a:solidFill>
                  <a:srgbClr val="FF0000"/>
                </a:solidFill>
              </a:rPr>
              <a:t>参数复杂度</a:t>
            </a:r>
            <a:r>
              <a:rPr lang="en-US" altLang="zh-CN" sz="2400" b="1" smtClean="0">
                <a:solidFill>
                  <a:srgbClr val="FF0000"/>
                </a:solidFill>
              </a:rPr>
              <a:t>:O(n*p*q)</a:t>
            </a:r>
            <a:endParaRPr lang="zh-CN" altLang="en-US" sz="2400" b="1">
              <a:solidFill>
                <a:srgbClr val="FF0000"/>
              </a:solidFill>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3" grpId="0" animBg="1"/>
      <p:bldP spid="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基于频域的图卷积神经网络</a:t>
            </a:r>
            <a:endParaRPr lang="zh-CN" altLang="en-US" smtClean="0"/>
          </a:p>
        </p:txBody>
      </p:sp>
      <p:sp>
        <p:nvSpPr>
          <p:cNvPr id="59395" name="TextBox 23"/>
          <p:cNvSpPr txBox="1">
            <a:spLocks noChangeArrowheads="1"/>
          </p:cNvSpPr>
          <p:nvPr/>
        </p:nvSpPr>
        <p:spPr bwMode="auto">
          <a:xfrm>
            <a:off x="627062" y="925513"/>
            <a:ext cx="1133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smtClean="0">
                <a:solidFill>
                  <a:srgbClr val="FF0000"/>
                </a:solidFill>
                <a:ea typeface="微软雅黑" panose="020B0503020204020204" pitchFamily="34" charset="-122"/>
              </a:rPr>
              <a:t>降低参数的复杂度</a:t>
            </a:r>
            <a:endParaRPr lang="zh-CN" altLang="en-US" sz="2400" b="1">
              <a:solidFill>
                <a:srgbClr val="FF0000"/>
              </a:solidFill>
              <a:ea typeface="微软雅黑" panose="020B0503020204020204" pitchFamily="34" charset="-122"/>
            </a:endParaRPr>
          </a:p>
        </p:txBody>
      </p:sp>
      <p:sp>
        <p:nvSpPr>
          <p:cNvPr id="2" name="TextBox 1"/>
          <p:cNvSpPr txBox="1"/>
          <p:nvPr/>
        </p:nvSpPr>
        <p:spPr>
          <a:xfrm>
            <a:off x="398032" y="1339784"/>
            <a:ext cx="8390965" cy="461665"/>
          </a:xfrm>
          <a:prstGeom prst="rect">
            <a:avLst/>
          </a:prstGeom>
          <a:noFill/>
        </p:spPr>
        <p:txBody>
          <a:bodyPr wrap="square" rtlCol="0">
            <a:spAutoFit/>
          </a:bodyPr>
          <a:lstStyle/>
          <a:p>
            <a:r>
              <a:rPr lang="en-US" altLang="zh-CN" sz="2400" smtClean="0"/>
              <a:t> </a:t>
            </a:r>
            <a:endParaRPr lang="zh-CN" altLang="en-US" sz="2400"/>
          </a:p>
        </p:txBody>
      </p:sp>
      <p:sp>
        <p:nvSpPr>
          <p:cNvPr id="3" name="TextBox 2"/>
          <p:cNvSpPr txBox="1"/>
          <p:nvPr/>
        </p:nvSpPr>
        <p:spPr>
          <a:xfrm>
            <a:off x="627062" y="1467961"/>
            <a:ext cx="8452392" cy="461665"/>
          </a:xfrm>
          <a:prstGeom prst="rect">
            <a:avLst/>
          </a:prstGeom>
          <a:noFill/>
        </p:spPr>
        <p:txBody>
          <a:bodyPr wrap="square" rtlCol="0">
            <a:spAutoFit/>
          </a:bodyPr>
          <a:lstStyle/>
          <a:p>
            <a:r>
              <a:rPr lang="zh-CN" altLang="en-US" sz="2400" b="1" smtClean="0"/>
              <a:t>主要思想：</a:t>
            </a:r>
            <a:endParaRPr lang="zh-CN" altLang="en-US" sz="2400" b="1"/>
          </a:p>
        </p:txBody>
      </p:sp>
      <p:sp>
        <p:nvSpPr>
          <p:cNvPr id="4" name="TextBox 3"/>
          <p:cNvSpPr txBox="1"/>
          <p:nvPr/>
        </p:nvSpPr>
        <p:spPr>
          <a:xfrm>
            <a:off x="2291376" y="1467961"/>
            <a:ext cx="6476103" cy="461665"/>
          </a:xfrm>
          <a:prstGeom prst="rect">
            <a:avLst/>
          </a:prstGeom>
          <a:noFill/>
        </p:spPr>
        <p:txBody>
          <a:bodyPr wrap="square" rtlCol="0">
            <a:spAutoFit/>
          </a:bodyPr>
          <a:lstStyle/>
          <a:p>
            <a:r>
              <a:rPr lang="zh-CN" altLang="en-US" sz="2400" b="1" smtClean="0"/>
              <a:t>将图卷积的过程从特征变换中分离出来</a:t>
            </a:r>
            <a:endParaRPr lang="zh-CN" altLang="en-US" sz="2400" b="1"/>
          </a:p>
        </p:txBody>
      </p:sp>
      <mc:AlternateContent xmlns:mc="http://schemas.openxmlformats.org/markup-compatibility/2006">
        <mc:Choice xmlns:a14="http://schemas.microsoft.com/office/drawing/2010/main" Requires="a14">
          <p:sp>
            <p:nvSpPr>
              <p:cNvPr id="18" name="TextBox 17"/>
              <p:cNvSpPr txBox="1"/>
              <p:nvPr/>
            </p:nvSpPr>
            <p:spPr>
              <a:xfrm>
                <a:off x="2544179" y="2086068"/>
                <a:ext cx="5970495" cy="8525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r>
                        <a:rPr lang="en-US" altLang="zh-CN" b="0" i="1" smtClean="0">
                          <a:latin typeface="Cambria Math" panose="02040503050406030204"/>
                        </a:rPr>
                        <m:t>ℎ</m:t>
                      </m:r>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sSub>
                            <m:sSubPr>
                              <m:ctrlPr>
                                <a:rPr lang="en-US" altLang="zh-CN" b="0" i="1" smtClean="0">
                                  <a:latin typeface="Cambria Math" panose="02040503050406030204"/>
                                </a:rPr>
                              </m:ctrlPr>
                            </m:sSubPr>
                            <m:e>
                              <m:r>
                                <a:rPr lang="en-US" altLang="zh-CN" b="0" i="1" smtClean="0">
                                  <a:latin typeface="Cambria Math" panose="02040503050406030204"/>
                                </a:rPr>
                                <m:t>𝑝</m:t>
                              </m:r>
                            </m:e>
                            <m:sub/>
                          </m:sSub>
                        </m:sup>
                        <m:e>
                          <m:sSub>
                            <m:sSubPr>
                              <m:ctrlPr>
                                <a:rPr lang="en-US" altLang="zh-CN" b="0" i="1" smtClean="0">
                                  <a:latin typeface="Cambria Math" panose="02040503050406030204"/>
                                </a:rPr>
                              </m:ctrlPr>
                            </m:sSubPr>
                            <m:e>
                              <m:r>
                                <a:rPr lang="zh-CN" altLang="en-US" b="0" i="1" smtClean="0">
                                  <a:latin typeface="Cambria Math" panose="02040503050406030204"/>
                                </a:rPr>
                                <m:t>𝜑</m:t>
                              </m:r>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𝐹</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𝑗</m:t>
                              </m:r>
                            </m:sub>
                          </m:sSub>
                          <m:sSub>
                            <m:sSubPr>
                              <m:ctrlPr>
                                <a:rPr lang="en-US" altLang="zh-CN" b="0" i="1" smtClean="0">
                                  <a:latin typeface="Cambria Math" panose="02040503050406030204"/>
                                </a:rPr>
                              </m:ctrlPr>
                            </m:sSubPr>
                            <m:e>
                              <m:sSup>
                                <m:sSupPr>
                                  <m:ctrlPr>
                                    <a:rPr lang="en-US" altLang="zh-CN" b="0" i="1" smtClean="0">
                                      <a:latin typeface="Cambria Math" panose="02040503050406030204"/>
                                    </a:rPr>
                                  </m:ctrlPr>
                                </m:sSupPr>
                                <m:e>
                                  <m:r>
                                    <a:rPr lang="zh-CN" altLang="en-US" b="0" i="1" smtClean="0">
                                      <a:latin typeface="Cambria Math" panose="02040503050406030204"/>
                                    </a:rPr>
                                    <m:t>𝜑</m:t>
                                  </m:r>
                                </m:e>
                                <m:sup>
                                  <m:r>
                                    <a:rPr lang="en-US" altLang="zh-CN" b="0" i="1" smtClean="0">
                                      <a:latin typeface="Cambria Math" panose="02040503050406030204"/>
                                    </a:rPr>
                                    <m:t>−</m:t>
                                  </m:r>
                                  <m:r>
                                    <a:rPr lang="en-US" altLang="zh-CN" b="0" i="1" smtClean="0">
                                      <a:latin typeface="Cambria Math" panose="02040503050406030204"/>
                                    </a:rPr>
                                    <m:t>1</m:t>
                                  </m:r>
                                </m:sup>
                              </m:sSup>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sub>
                          </m:sSub>
                          <m:r>
                            <a:rPr lang="en-US" altLang="zh-CN" b="0" i="1" smtClean="0">
                              <a:latin typeface="Cambria Math" panose="02040503050406030204"/>
                            </a:rPr>
                            <m:t>)     </m:t>
                          </m:r>
                          <m:r>
                            <a:rPr lang="en-US" altLang="zh-CN" b="0" i="1" smtClean="0">
                              <a:latin typeface="Cambria Math" panose="02040503050406030204"/>
                            </a:rPr>
                            <m:t>𝑗</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𝑞</m:t>
                          </m:r>
                        </m:e>
                      </m:nary>
                    </m:oMath>
                  </m:oMathPara>
                </a14:m>
                <a:endParaRPr lang="zh-CN" altLang="en-US"/>
              </a:p>
            </p:txBody>
          </p:sp>
        </mc:Choice>
        <mc:Fallback>
          <p:sp>
            <p:nvSpPr>
              <p:cNvPr id="18" name="TextBox 17"/>
              <p:cNvSpPr txBox="1">
                <a:spLocks noRot="1" noChangeAspect="1" noMove="1" noResize="1" noEditPoints="1" noAdjustHandles="1" noChangeArrowheads="1" noChangeShapeType="1" noTextEdit="1"/>
              </p:cNvSpPr>
              <p:nvPr/>
            </p:nvSpPr>
            <p:spPr>
              <a:xfrm>
                <a:off x="2544179" y="2086068"/>
                <a:ext cx="5970495" cy="852541"/>
              </a:xfrm>
              <a:prstGeom prst="rect">
                <a:avLst/>
              </a:prstGeom>
              <a:blipFill rotWithShape="1">
                <a:blip r:embed="rId1"/>
                <a:stretch>
                  <a:fillRect l="-6" t="-11" r="10" b="54"/>
                </a:stretch>
              </a:blipFill>
            </p:spPr>
            <p:txBody>
              <a:bodyPr/>
              <a:lstStyle/>
              <a:p>
                <a:r>
                  <a:rPr lang="zh-CN" altLang="en-US">
                    <a:noFill/>
                  </a:rPr>
                  <a:t> </a:t>
                </a:r>
              </a:p>
            </p:txBody>
          </p:sp>
        </mc:Fallback>
      </mc:AlternateContent>
      <p:sp>
        <p:nvSpPr>
          <p:cNvPr id="5" name="下箭头 4"/>
          <p:cNvSpPr/>
          <p:nvPr/>
        </p:nvSpPr>
        <p:spPr>
          <a:xfrm>
            <a:off x="5066852" y="2938609"/>
            <a:ext cx="720762" cy="675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3586797">
            <a:off x="4272052" y="3163366"/>
            <a:ext cx="388680" cy="1672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8215723">
            <a:off x="6216966" y="3164924"/>
            <a:ext cx="388680" cy="1826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TextBox 6"/>
              <p:cNvSpPr txBox="1"/>
              <p:nvPr/>
            </p:nvSpPr>
            <p:spPr>
              <a:xfrm>
                <a:off x="2078196" y="4478534"/>
                <a:ext cx="2388196" cy="9003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𝑦</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nary>
                        <m:naryPr>
                          <m:chr m:val="∑"/>
                          <m:ctrlPr>
                            <a:rPr lang="en-US" altLang="zh-CN" b="0" i="1" smtClean="0">
                              <a:latin typeface="Cambria Math" panose="02040503050406030204"/>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𝑃</m:t>
                          </m:r>
                        </m:sup>
                        <m:e>
                          <m:sSub>
                            <m:sSubPr>
                              <m:ctrlPr>
                                <a:rPr lang="en-US" altLang="zh-CN" b="0" i="1" smtClean="0">
                                  <a:latin typeface="Cambria Math" panose="02040503050406030204"/>
                                </a:rPr>
                              </m:ctrlPr>
                            </m:sSubPr>
                            <m:e>
                              <m:r>
                                <a:rPr lang="en-US" altLang="zh-CN" b="0" i="1" smtClean="0">
                                  <a:latin typeface="Cambria Math" panose="02040503050406030204"/>
                                </a:rPr>
                                <m:t>𝑇</m:t>
                              </m:r>
                            </m:e>
                            <m:sub>
                              <m:r>
                                <a:rPr lang="en-US" altLang="zh-CN" b="0" i="1" smtClean="0">
                                  <a:latin typeface="Cambria Math" panose="02040503050406030204"/>
                                </a:rPr>
                                <m:t>𝑗𝑖</m:t>
                              </m:r>
                            </m:sub>
                          </m:sSub>
                          <m:sSub>
                            <m:sSubPr>
                              <m:ctrlPr>
                                <a:rPr lang="en-US" altLang="zh-CN" b="0"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𝑖</m:t>
                              </m:r>
                            </m:sub>
                          </m:sSub>
                        </m:e>
                      </m:nary>
                    </m:oMath>
                  </m:oMathPara>
                </a14:m>
                <a:endParaRPr lang="zh-CN" altLang="en-US"/>
              </a:p>
            </p:txBody>
          </p:sp>
        </mc:Choice>
        <mc:Fallback>
          <p:sp>
            <p:nvSpPr>
              <p:cNvPr id="7" name="TextBox 6"/>
              <p:cNvSpPr txBox="1">
                <a:spLocks noRot="1" noChangeAspect="1" noMove="1" noResize="1" noEditPoints="1" noAdjustHandles="1" noChangeArrowheads="1" noChangeShapeType="1" noTextEdit="1"/>
              </p:cNvSpPr>
              <p:nvPr/>
            </p:nvSpPr>
            <p:spPr>
              <a:xfrm>
                <a:off x="2078196" y="4478534"/>
                <a:ext cx="2388196" cy="900375"/>
              </a:xfrm>
              <a:prstGeom prst="rect">
                <a:avLst/>
              </a:prstGeom>
              <a:blipFill rotWithShape="1">
                <a:blip r:embed="rId2"/>
                <a:stretch>
                  <a:fillRect l="-20" t="-57" r="18" b="51"/>
                </a:stretch>
              </a:blipFill>
            </p:spPr>
            <p:txBody>
              <a:bodyPr/>
              <a:lstStyle/>
              <a:p>
                <a:r>
                  <a:rPr lang="zh-CN" altLang="en-US">
                    <a:noFill/>
                  </a:rPr>
                  <a:t> </a:t>
                </a:r>
              </a:p>
            </p:txBody>
          </p:sp>
        </mc:Fallback>
      </mc:AlternateContent>
      <p:sp>
        <p:nvSpPr>
          <p:cNvPr id="8" name="加号 7"/>
          <p:cNvSpPr/>
          <p:nvPr/>
        </p:nvSpPr>
        <p:spPr>
          <a:xfrm>
            <a:off x="5066852" y="4622814"/>
            <a:ext cx="676170" cy="6669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TextBox 8"/>
              <p:cNvSpPr txBox="1"/>
              <p:nvPr/>
            </p:nvSpPr>
            <p:spPr>
              <a:xfrm>
                <a:off x="6093077" y="4745154"/>
                <a:ext cx="3197279" cy="40286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𝑥</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r>
                        <a:rPr lang="en-US" altLang="zh-CN" b="0" i="1" smtClean="0">
                          <a:latin typeface="Cambria Math" panose="02040503050406030204"/>
                        </a:rPr>
                        <m:t>ℎ</m:t>
                      </m:r>
                      <m:r>
                        <a:rPr lang="en-US" altLang="zh-CN" b="0" i="1" smtClean="0">
                          <a:latin typeface="Cambria Math" panose="02040503050406030204"/>
                        </a:rPr>
                        <m:t>(</m:t>
                      </m:r>
                      <m:sSub>
                        <m:sSubPr>
                          <m:ctrlPr>
                            <a:rPr lang="en-US" altLang="zh-CN" b="0" i="1" smtClean="0">
                              <a:latin typeface="Cambria Math" panose="02040503050406030204"/>
                            </a:rPr>
                          </m:ctrlPr>
                        </m:sSubPr>
                        <m:e>
                          <m:r>
                            <a:rPr lang="zh-CN" altLang="en-US" b="0" i="1" smtClean="0">
                              <a:latin typeface="Cambria Math" panose="02040503050406030204"/>
                            </a:rPr>
                            <m:t>𝜑</m:t>
                          </m:r>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𝐹</m:t>
                          </m:r>
                        </m:e>
                        <m:sub>
                          <m:r>
                            <a:rPr lang="en-US" altLang="zh-CN" b="0" i="1" smtClean="0">
                              <a:latin typeface="Cambria Math" panose="02040503050406030204"/>
                            </a:rPr>
                            <m:t>𝑘</m:t>
                          </m:r>
                        </m:sub>
                      </m:sSub>
                      <m:sSub>
                        <m:sSubPr>
                          <m:ctrlPr>
                            <a:rPr lang="en-US" altLang="zh-CN" b="0" i="1" smtClean="0">
                              <a:latin typeface="Cambria Math" panose="02040503050406030204"/>
                            </a:rPr>
                          </m:ctrlPr>
                        </m:sSubPr>
                        <m:e>
                          <m:sSup>
                            <m:sSupPr>
                              <m:ctrlPr>
                                <a:rPr lang="en-US" altLang="zh-CN" b="0" i="1" smtClean="0">
                                  <a:latin typeface="Cambria Math" panose="02040503050406030204"/>
                                </a:rPr>
                              </m:ctrlPr>
                            </m:sSupPr>
                            <m:e>
                              <m:r>
                                <a:rPr lang="zh-CN" altLang="en-US" b="0" i="1" smtClean="0">
                                  <a:latin typeface="Cambria Math" panose="02040503050406030204"/>
                                </a:rPr>
                                <m:t>𝜑</m:t>
                              </m:r>
                            </m:e>
                            <m:sup>
                              <m:r>
                                <a:rPr lang="en-US" altLang="zh-CN" b="0" i="1" smtClean="0">
                                  <a:latin typeface="Cambria Math" panose="02040503050406030204"/>
                                </a:rPr>
                                <m:t>−</m:t>
                              </m:r>
                              <m:r>
                                <a:rPr lang="en-US" altLang="zh-CN" b="0" i="1" smtClean="0">
                                  <a:latin typeface="Cambria Math" panose="02040503050406030204"/>
                                </a:rPr>
                                <m:t>1</m:t>
                              </m:r>
                            </m:sup>
                          </m:sSup>
                        </m:e>
                        <m:sub>
                          <m:r>
                            <a:rPr lang="en-US" altLang="zh-CN" b="0" i="1" smtClean="0">
                              <a:latin typeface="Cambria Math" panose="02040503050406030204"/>
                            </a:rPr>
                            <m:t>𝑠</m:t>
                          </m:r>
                        </m:sub>
                      </m:sSub>
                      <m:sSub>
                        <m:sSubPr>
                          <m:ctrlPr>
                            <a:rPr lang="en-US" altLang="zh-CN" b="0" i="1" smtClean="0">
                              <a:latin typeface="Cambria Math" panose="02040503050406030204"/>
                            </a:rPr>
                          </m:ctrlPr>
                        </m:sSubPr>
                        <m:e>
                          <m:r>
                            <a:rPr lang="en-US" altLang="zh-CN" b="0" i="1" smtClean="0">
                              <a:latin typeface="Cambria Math" panose="02040503050406030204"/>
                            </a:rPr>
                            <m:t>𝑦</m:t>
                          </m:r>
                        </m:e>
                        <m:sub>
                          <m:r>
                            <a:rPr lang="en-US" altLang="zh-CN" b="0" i="1" smtClean="0">
                              <a:latin typeface="Cambria Math" panose="02040503050406030204"/>
                            </a:rPr>
                            <m:t>𝑘</m:t>
                          </m:r>
                          <m:r>
                            <a:rPr lang="en-US" altLang="zh-CN" b="0" i="1" smtClean="0">
                              <a:latin typeface="Cambria Math" panose="02040503050406030204"/>
                            </a:rPr>
                            <m:t>,</m:t>
                          </m:r>
                          <m:r>
                            <a:rPr lang="en-US" altLang="zh-CN" b="0" i="1" smtClean="0">
                              <a:latin typeface="Cambria Math" panose="02040503050406030204"/>
                            </a:rPr>
                            <m:t>𝑗</m:t>
                          </m:r>
                        </m:sub>
                      </m:sSub>
                      <m:r>
                        <a:rPr lang="en-US" altLang="zh-CN" b="0" i="1" smtClean="0">
                          <a:latin typeface="Cambria Math" panose="02040503050406030204"/>
                        </a:rPr>
                        <m:t>)</m:t>
                      </m:r>
                    </m:oMath>
                  </m:oMathPara>
                </a14:m>
                <a:endParaRPr lang="zh-CN" altLang="en-US"/>
              </a:p>
            </p:txBody>
          </p:sp>
        </mc:Choice>
        <mc:Fallback>
          <p:sp>
            <p:nvSpPr>
              <p:cNvPr id="9" name="TextBox 8"/>
              <p:cNvSpPr txBox="1">
                <a:spLocks noRot="1" noChangeAspect="1" noMove="1" noResize="1" noEditPoints="1" noAdjustHandles="1" noChangeArrowheads="1" noChangeShapeType="1" noTextEdit="1"/>
              </p:cNvSpPr>
              <p:nvPr/>
            </p:nvSpPr>
            <p:spPr>
              <a:xfrm>
                <a:off x="6093077" y="4745154"/>
                <a:ext cx="3197279" cy="402867"/>
              </a:xfrm>
              <a:prstGeom prst="rect">
                <a:avLst/>
              </a:prstGeom>
              <a:blipFill rotWithShape="1">
                <a:blip r:embed="rId3"/>
                <a:stretch>
                  <a:fillRect l="-8" t="-108" r="10" b="19"/>
                </a:stretch>
              </a:blipFill>
            </p:spPr>
            <p:txBody>
              <a:bodyPr/>
              <a:lstStyle/>
              <a:p>
                <a:r>
                  <a:rPr lang="zh-CN" altLang="en-US">
                    <a:noFill/>
                  </a:rPr>
                  <a:t> </a:t>
                </a:r>
              </a:p>
            </p:txBody>
          </p:sp>
        </mc:Fallback>
      </mc:AlternateContent>
      <p:sp>
        <p:nvSpPr>
          <p:cNvPr id="10" name="TextBox 9"/>
          <p:cNvSpPr txBox="1"/>
          <p:nvPr/>
        </p:nvSpPr>
        <p:spPr>
          <a:xfrm>
            <a:off x="2704107" y="5378909"/>
            <a:ext cx="2538804" cy="369332"/>
          </a:xfrm>
          <a:prstGeom prst="rect">
            <a:avLst/>
          </a:prstGeom>
          <a:noFill/>
        </p:spPr>
        <p:txBody>
          <a:bodyPr wrap="square" rtlCol="0">
            <a:spAutoFit/>
          </a:bodyPr>
          <a:lstStyle/>
          <a:p>
            <a:r>
              <a:rPr lang="zh-CN" altLang="en-US" b="1" smtClean="0">
                <a:solidFill>
                  <a:srgbClr val="FF0000"/>
                </a:solidFill>
              </a:rPr>
              <a:t>特征变换</a:t>
            </a:r>
            <a:endParaRPr lang="zh-CN" altLang="en-US" b="1">
              <a:solidFill>
                <a:srgbClr val="FF0000"/>
              </a:solidFill>
            </a:endParaRPr>
          </a:p>
        </p:txBody>
      </p:sp>
      <p:sp>
        <p:nvSpPr>
          <p:cNvPr id="12" name="TextBox 11"/>
          <p:cNvSpPr txBox="1"/>
          <p:nvPr/>
        </p:nvSpPr>
        <p:spPr>
          <a:xfrm>
            <a:off x="7095796" y="5215844"/>
            <a:ext cx="2194560" cy="369332"/>
          </a:xfrm>
          <a:prstGeom prst="rect">
            <a:avLst/>
          </a:prstGeom>
          <a:noFill/>
        </p:spPr>
        <p:txBody>
          <a:bodyPr wrap="square" rtlCol="0">
            <a:spAutoFit/>
          </a:bodyPr>
          <a:lstStyle/>
          <a:p>
            <a:r>
              <a:rPr lang="zh-CN" altLang="en-US" b="1" smtClean="0">
                <a:solidFill>
                  <a:srgbClr val="FF0000"/>
                </a:solidFill>
              </a:rPr>
              <a:t>图卷积</a:t>
            </a:r>
            <a:endParaRPr lang="zh-CN" altLang="en-US" b="1">
              <a:solidFill>
                <a:srgbClr val="FF0000"/>
              </a:solidFill>
            </a:endParaRPr>
          </a:p>
        </p:txBody>
      </p:sp>
      <p:sp>
        <p:nvSpPr>
          <p:cNvPr id="13" name="TextBox 12"/>
          <p:cNvSpPr txBox="1"/>
          <p:nvPr/>
        </p:nvSpPr>
        <p:spPr>
          <a:xfrm>
            <a:off x="946673" y="5905948"/>
            <a:ext cx="9380668" cy="461665"/>
          </a:xfrm>
          <a:prstGeom prst="rect">
            <a:avLst/>
          </a:prstGeom>
          <a:noFill/>
        </p:spPr>
        <p:txBody>
          <a:bodyPr wrap="square" rtlCol="0">
            <a:spAutoFit/>
          </a:bodyPr>
          <a:lstStyle/>
          <a:p>
            <a:pPr algn="ctr"/>
            <a:r>
              <a:rPr lang="zh-CN" altLang="en-US" sz="2400" b="1" smtClean="0">
                <a:solidFill>
                  <a:srgbClr val="FF0000"/>
                </a:solidFill>
              </a:rPr>
              <a:t>参数的复杂度从</a:t>
            </a:r>
            <a:r>
              <a:rPr lang="en-US" altLang="zh-CN" sz="2400" b="1" smtClean="0">
                <a:solidFill>
                  <a:srgbClr val="FF0000"/>
                </a:solidFill>
              </a:rPr>
              <a:t>O</a:t>
            </a:r>
            <a:r>
              <a:rPr lang="zh-CN" altLang="en-US" sz="2400" b="1" smtClean="0">
                <a:solidFill>
                  <a:srgbClr val="FF0000"/>
                </a:solidFill>
              </a:rPr>
              <a:t>（</a:t>
            </a:r>
            <a:r>
              <a:rPr lang="en-US" altLang="zh-CN" sz="2400" b="1" smtClean="0">
                <a:solidFill>
                  <a:srgbClr val="FF0000"/>
                </a:solidFill>
              </a:rPr>
              <a:t>n*p*q</a:t>
            </a:r>
            <a:r>
              <a:rPr lang="zh-CN" altLang="en-US" sz="2400" b="1" smtClean="0">
                <a:solidFill>
                  <a:srgbClr val="FF0000"/>
                </a:solidFill>
              </a:rPr>
              <a:t>）</a:t>
            </a:r>
            <a:r>
              <a:rPr lang="zh-CN" altLang="en-US" sz="2400" b="1">
                <a:solidFill>
                  <a:srgbClr val="FF0000"/>
                </a:solidFill>
              </a:rPr>
              <a:t>约</a:t>
            </a:r>
            <a:r>
              <a:rPr lang="zh-CN" altLang="en-US" sz="2400" b="1" smtClean="0">
                <a:solidFill>
                  <a:srgbClr val="FF0000"/>
                </a:solidFill>
              </a:rPr>
              <a:t>减到</a:t>
            </a:r>
            <a:r>
              <a:rPr lang="en-US" altLang="zh-CN" sz="2400" b="1" smtClean="0">
                <a:solidFill>
                  <a:srgbClr val="FF0000"/>
                </a:solidFill>
              </a:rPr>
              <a:t>O</a:t>
            </a:r>
            <a:r>
              <a:rPr lang="zh-CN" altLang="en-US" sz="2400" b="1" smtClean="0">
                <a:solidFill>
                  <a:srgbClr val="FF0000"/>
                </a:solidFill>
              </a:rPr>
              <a:t>（</a:t>
            </a:r>
            <a:r>
              <a:rPr lang="en-US" altLang="zh-CN" sz="2400" b="1" smtClean="0">
                <a:solidFill>
                  <a:srgbClr val="FF0000"/>
                </a:solidFill>
              </a:rPr>
              <a:t>n+p*q</a:t>
            </a:r>
            <a:r>
              <a:rPr lang="zh-CN" altLang="en-US" sz="2400" b="1" smtClean="0">
                <a:solidFill>
                  <a:srgbClr val="FF0000"/>
                </a:solidFill>
              </a:rPr>
              <a:t>）</a:t>
            </a:r>
            <a:endParaRPr lang="zh-CN" altLang="en-US" sz="2400" b="1">
              <a:solidFill>
                <a:srgbClr val="FF0000"/>
              </a:solidFill>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0"/>
          <p:cNvSpPr>
            <a:spLocks noGrp="1"/>
          </p:cNvSpPr>
          <p:nvPr>
            <p:ph type="title"/>
          </p:nvPr>
        </p:nvSpPr>
        <p:spPr>
          <a:xfrm>
            <a:off x="1184275" y="293688"/>
            <a:ext cx="7292975" cy="457200"/>
          </a:xfrm>
        </p:spPr>
        <p:txBody>
          <a:bodyPr/>
          <a:lstStyle/>
          <a:p>
            <a:pPr eaLnBrk="1" hangingPunct="1"/>
            <a:r>
              <a:rPr lang="zh-CN" altLang="en-US" b="1"/>
              <a:t>图卷积神经网络</a:t>
            </a:r>
            <a:endParaRPr lang="zh-CN" altLang="en-US" smtClean="0"/>
          </a:p>
        </p:txBody>
      </p:sp>
      <p:sp>
        <p:nvSpPr>
          <p:cNvPr id="11" name="TextBox 10"/>
          <p:cNvSpPr txBox="1"/>
          <p:nvPr/>
        </p:nvSpPr>
        <p:spPr>
          <a:xfrm>
            <a:off x="451262" y="1021278"/>
            <a:ext cx="9025247" cy="646331"/>
          </a:xfrm>
          <a:prstGeom prst="rect">
            <a:avLst/>
          </a:prstGeom>
          <a:noFill/>
        </p:spPr>
        <p:txBody>
          <a:bodyPr wrap="square" rtlCol="0">
            <a:spAutoFit/>
          </a:bodyPr>
          <a:lstStyle/>
          <a:p>
            <a:r>
              <a:rPr lang="zh-CN" altLang="en-US" sz="3600" b="1" smtClean="0">
                <a:solidFill>
                  <a:srgbClr val="FF0000"/>
                </a:solidFill>
              </a:rPr>
              <a:t>基于空间和基于谱的图神经网络的对比</a:t>
            </a:r>
            <a:endParaRPr lang="zh-CN" altLang="en-US" sz="3600" b="1">
              <a:solidFill>
                <a:srgbClr val="FF0000"/>
              </a:solidFill>
            </a:endParaRPr>
          </a:p>
        </p:txBody>
      </p:sp>
      <p:graphicFrame>
        <p:nvGraphicFramePr>
          <p:cNvPr id="14" name="表格 13"/>
          <p:cNvGraphicFramePr>
            <a:graphicFrameLocks noGrp="1"/>
          </p:cNvGraphicFramePr>
          <p:nvPr/>
        </p:nvGraphicFramePr>
        <p:xfrm>
          <a:off x="1117599" y="2078181"/>
          <a:ext cx="9831450" cy="3854959"/>
        </p:xfrm>
        <a:graphic>
          <a:graphicData uri="http://schemas.openxmlformats.org/drawingml/2006/table">
            <a:tbl>
              <a:tblPr firstRow="1" bandRow="1">
                <a:tableStyleId>{5C22544A-7EE6-4342-B048-85BDC9FD1C3A}</a:tableStyleId>
              </a:tblPr>
              <a:tblGrid>
                <a:gridCol w="1649352"/>
                <a:gridCol w="4120737"/>
                <a:gridCol w="4061361"/>
              </a:tblGrid>
              <a:tr h="826021">
                <a:tc>
                  <a:txBody>
                    <a:bodyPr/>
                    <a:lstStyle/>
                    <a:p>
                      <a:endParaRPr lang="zh-CN" altLang="en-US"/>
                    </a:p>
                  </a:txBody>
                  <a:tcPr/>
                </a:tc>
                <a:tc>
                  <a:txBody>
                    <a:bodyPr/>
                    <a:lstStyle/>
                    <a:p>
                      <a:pPr algn="ctr"/>
                      <a:endParaRPr lang="en-US" altLang="zh-CN" smtClean="0"/>
                    </a:p>
                    <a:p>
                      <a:pPr algn="ctr"/>
                      <a:r>
                        <a:rPr lang="zh-CN" altLang="en-US" smtClean="0"/>
                        <a:t>基于空间的</a:t>
                      </a:r>
                      <a:r>
                        <a:rPr lang="en-US" altLang="zh-CN" smtClean="0"/>
                        <a:t>GNN</a:t>
                      </a:r>
                      <a:endParaRPr lang="zh-CN" altLang="en-US"/>
                    </a:p>
                  </a:txBody>
                  <a:tcPr/>
                </a:tc>
                <a:tc>
                  <a:txBody>
                    <a:bodyPr/>
                    <a:lstStyle/>
                    <a:p>
                      <a:pPr algn="ctr"/>
                      <a:endParaRPr lang="en-US" altLang="zh-CN" smtClean="0"/>
                    </a:p>
                    <a:p>
                      <a:pPr algn="ctr"/>
                      <a:r>
                        <a:rPr lang="zh-CN" altLang="en-US" smtClean="0"/>
                        <a:t>基于谱的</a:t>
                      </a:r>
                      <a:r>
                        <a:rPr lang="en-US" altLang="zh-CN" smtClean="0"/>
                        <a:t>GNN</a:t>
                      </a:r>
                      <a:endParaRPr lang="zh-CN" altLang="en-US"/>
                    </a:p>
                  </a:txBody>
                  <a:tcPr/>
                </a:tc>
              </a:tr>
              <a:tr h="920109">
                <a:tc>
                  <a:txBody>
                    <a:bodyPr/>
                    <a:lstStyle/>
                    <a:p>
                      <a:r>
                        <a:rPr lang="zh-CN" altLang="en-US" smtClean="0"/>
                        <a:t>效率</a:t>
                      </a:r>
                      <a:endParaRPr lang="zh-CN" altLang="en-US"/>
                    </a:p>
                  </a:txBody>
                  <a:tcPr/>
                </a:tc>
                <a:tc>
                  <a:txBody>
                    <a:bodyPr/>
                    <a:lstStyle/>
                    <a:p>
                      <a:r>
                        <a:rPr lang="zh-CN" altLang="en-US" smtClean="0"/>
                        <a:t>可以处理大型图，只对节点的邻居节点进行计算，而不是整个图，还可以引入节点采样来提高效率</a:t>
                      </a:r>
                      <a:endParaRPr lang="zh-CN" altLang="en-US"/>
                    </a:p>
                  </a:txBody>
                  <a:tcPr/>
                </a:tc>
                <a:tc>
                  <a:txBody>
                    <a:bodyPr/>
                    <a:lstStyle/>
                    <a:p>
                      <a:r>
                        <a:rPr lang="zh-CN" altLang="en-US" smtClean="0"/>
                        <a:t>模型计算成本随着图的大小增加而急剧增加，导致难以处理大型图。同时需要进行矩阵的特征分解，计算量大</a:t>
                      </a:r>
                      <a:endParaRPr lang="zh-CN" altLang="en-US"/>
                    </a:p>
                  </a:txBody>
                  <a:tcPr/>
                </a:tc>
              </a:tr>
              <a:tr h="920109">
                <a:tc>
                  <a:txBody>
                    <a:bodyPr/>
                    <a:lstStyle/>
                    <a:p>
                      <a:r>
                        <a:rPr lang="zh-CN" altLang="en-US" smtClean="0"/>
                        <a:t>灵活性</a:t>
                      </a:r>
                      <a:endParaRPr lang="zh-CN" altLang="en-US"/>
                    </a:p>
                  </a:txBody>
                  <a:tcPr/>
                </a:tc>
                <a:tc>
                  <a:txBody>
                    <a:bodyPr/>
                    <a:lstStyle/>
                    <a:p>
                      <a:pPr algn="ctr"/>
                      <a:endParaRPr lang="en-US" altLang="zh-CN" smtClean="0"/>
                    </a:p>
                    <a:p>
                      <a:pPr algn="ctr"/>
                      <a:r>
                        <a:rPr lang="zh-CN" altLang="en-US" smtClean="0"/>
                        <a:t>各种图都行</a:t>
                      </a:r>
                      <a:endParaRPr lang="zh-CN" altLang="en-US"/>
                    </a:p>
                  </a:txBody>
                  <a:tcPr/>
                </a:tc>
                <a:tc>
                  <a:txBody>
                    <a:bodyPr/>
                    <a:lstStyle/>
                    <a:p>
                      <a:r>
                        <a:rPr lang="zh-CN" altLang="en-US" smtClean="0"/>
                        <a:t>只可以在无向图上进行计算，因为有向图上拉普拉斯矩阵没有定义。如需要在有向图上应用，就只能化有向图为无向图</a:t>
                      </a:r>
                      <a:endParaRPr lang="zh-CN" altLang="en-US"/>
                    </a:p>
                  </a:txBody>
                  <a:tcPr/>
                </a:tc>
              </a:tr>
              <a:tr h="920109">
                <a:tc>
                  <a:txBody>
                    <a:bodyPr/>
                    <a:lstStyle/>
                    <a:p>
                      <a:r>
                        <a:rPr lang="zh-CN" altLang="en-US" smtClean="0"/>
                        <a:t>通用性</a:t>
                      </a:r>
                      <a:endParaRPr lang="zh-CN" altLang="en-US"/>
                    </a:p>
                  </a:txBody>
                  <a:tcPr/>
                </a:tc>
                <a:tc>
                  <a:txBody>
                    <a:bodyPr/>
                    <a:lstStyle/>
                    <a:p>
                      <a:r>
                        <a:rPr lang="zh-CN" altLang="en-US" smtClean="0"/>
                        <a:t>对每个节点计算邻近节点的卷积，可以在不同的位置和结构之间共享权重</a:t>
                      </a:r>
                      <a:endParaRPr lang="zh-CN" altLang="en-US"/>
                    </a:p>
                  </a:txBody>
                  <a:tcPr/>
                </a:tc>
                <a:tc>
                  <a:txBody>
                    <a:bodyPr/>
                    <a:lstStyle/>
                    <a:p>
                      <a:r>
                        <a:rPr lang="zh-CN" altLang="en-US" smtClean="0"/>
                        <a:t>只能针对固定的图，难以添加新的节点</a:t>
                      </a:r>
                      <a:endParaRPr lang="zh-CN" altLang="en-US"/>
                    </a:p>
                  </a:txBody>
                  <a:tcPr/>
                </a:tc>
              </a:tr>
            </a:tbl>
          </a:graphicData>
        </a:graphic>
      </p:graphicFrame>
    </p:spTree>
  </p:cSld>
  <p:clrMapOvr>
    <a:masterClrMapping/>
  </p:clrMapOvr>
  <p:transition spd="slow" advTm="0">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84275" y="293688"/>
            <a:ext cx="6081713" cy="457200"/>
          </a:xfrm>
        </p:spPr>
        <p:txBody>
          <a:bodyPr/>
          <a:lstStyle/>
          <a:p>
            <a:pPr eaLnBrk="1" hangingPunct="1"/>
            <a:r>
              <a:rPr lang="zh-CN" altLang="en-US" b="1" smtClean="0"/>
              <a:t>基于注意力实现的图神经网络</a:t>
            </a:r>
            <a:endParaRPr lang="zh-CN" altLang="en-US" b="1" smtClean="0"/>
          </a:p>
        </p:txBody>
      </p:sp>
      <p:sp>
        <p:nvSpPr>
          <p:cNvPr id="2" name="TextBox 1"/>
          <p:cNvSpPr txBox="1"/>
          <p:nvPr/>
        </p:nvSpPr>
        <p:spPr bwMode="auto">
          <a:xfrm>
            <a:off x="596820" y="835413"/>
            <a:ext cx="107678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3000" b="1" smtClean="0">
                <a:solidFill>
                  <a:srgbClr val="FF0000"/>
                </a:solidFill>
                <a:ea typeface="微软雅黑" panose="020B0503020204020204" pitchFamily="34" charset="-122"/>
              </a:rPr>
              <a:t>注意力机制是什么？</a:t>
            </a:r>
            <a:endParaRPr lang="zh-CN" altLang="en-US" sz="3000" b="1">
              <a:solidFill>
                <a:srgbClr val="FF0000"/>
              </a:solidFill>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3293" y="2201154"/>
            <a:ext cx="5014913"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bwMode="auto">
          <a:xfrm>
            <a:off x="596820" y="1370157"/>
            <a:ext cx="111003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600" smtClean="0">
                <a:ea typeface="微软雅黑" panose="020B0503020204020204" pitchFamily="34" charset="-122"/>
              </a:rPr>
              <a:t>当你外出写生时，你集中精神，拿起画笔将蓝天，白云，香草等等这些元素，按照自己的所思所想绘入画板时，这过程你持续关注你构思到画板上的元素（比如蓝天，白云），而不会太多关心其他元素，比如风，虫鸣，阳光等等。即你的精神是聚焦在你关心的那些事物上，这其实就是注意力的体现，这种有意识的聚集就被称为</a:t>
            </a:r>
            <a:r>
              <a:rPr lang="zh-CN" altLang="en-US" sz="1600" b="1" smtClean="0">
                <a:solidFill>
                  <a:srgbClr val="FF0000"/>
                </a:solidFill>
                <a:ea typeface="微软雅黑" panose="020B0503020204020204" pitchFamily="34" charset="-122"/>
              </a:rPr>
              <a:t>聚焦式注意力（</a:t>
            </a:r>
            <a:r>
              <a:rPr lang="en-US" altLang="zh-CN" sz="1600" b="1" smtClean="0">
                <a:solidFill>
                  <a:srgbClr val="FF0000"/>
                </a:solidFill>
                <a:ea typeface="微软雅黑" panose="020B0503020204020204" pitchFamily="34" charset="-122"/>
              </a:rPr>
              <a:t>Focus Attention</a:t>
            </a:r>
            <a:r>
              <a:rPr lang="zh-CN" altLang="en-US" sz="1600" b="1" smtClean="0">
                <a:solidFill>
                  <a:srgbClr val="FF0000"/>
                </a:solidFill>
                <a:ea typeface="微软雅黑" panose="020B0503020204020204" pitchFamily="34" charset="-122"/>
              </a:rPr>
              <a:t>）</a:t>
            </a:r>
            <a:endParaRPr lang="zh-CN" altLang="en-US" sz="1600" b="1">
              <a:solidFill>
                <a:srgbClr val="FF0000"/>
              </a:solidFill>
              <a:ea typeface="微软雅黑" panose="020B0503020204020204" pitchFamily="34" charset="-122"/>
            </a:endParaRPr>
          </a:p>
        </p:txBody>
      </p:sp>
      <p:sp>
        <p:nvSpPr>
          <p:cNvPr id="5" name="TextBox 4"/>
          <p:cNvSpPr txBox="1"/>
          <p:nvPr/>
        </p:nvSpPr>
        <p:spPr bwMode="auto">
          <a:xfrm>
            <a:off x="475013" y="4643252"/>
            <a:ext cx="112221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1600">
                <a:latin typeface="+mn-ea"/>
                <a:ea typeface="+mn-ea"/>
              </a:rPr>
              <a:t>然而，正当你在画板上忘我倾洒的时侯，突然有人在背后喊你的名字，你立马注意到了，然后放下画笔，转头和来人交谈。这种无意识地，往往由外界刺激引发的注意力被称为</a:t>
            </a:r>
            <a:r>
              <a:rPr lang="zh-CN" altLang="en-US" sz="1600" b="1">
                <a:solidFill>
                  <a:srgbClr val="FF0000"/>
                </a:solidFill>
                <a:latin typeface="+mn-ea"/>
                <a:ea typeface="+mn-ea"/>
              </a:rPr>
              <a:t>显著性注意力（</a:t>
            </a:r>
            <a:r>
              <a:rPr lang="en-US" altLang="zh-CN" sz="1600" b="1">
                <a:solidFill>
                  <a:srgbClr val="FF0000"/>
                </a:solidFill>
                <a:latin typeface="+mn-ea"/>
                <a:ea typeface="+mn-ea"/>
              </a:rPr>
              <a:t>Saliency-Based Attention</a:t>
            </a:r>
            <a:r>
              <a:rPr lang="zh-CN" altLang="en-US" sz="1600" b="1">
                <a:solidFill>
                  <a:srgbClr val="FF0000"/>
                </a:solidFill>
                <a:latin typeface="+mn-ea"/>
                <a:ea typeface="+mn-ea"/>
              </a:rPr>
              <a:t>）</a:t>
            </a:r>
            <a:r>
              <a:rPr lang="zh-CN" altLang="en-US" sz="1600">
                <a:solidFill>
                  <a:srgbClr val="FF0000"/>
                </a:solidFill>
                <a:latin typeface="+mn-ea"/>
                <a:ea typeface="+mn-ea"/>
              </a:rPr>
              <a:t>。</a:t>
            </a:r>
            <a:endParaRPr lang="zh-CN" altLang="en-US" sz="1600" b="1">
              <a:solidFill>
                <a:srgbClr val="FF0000"/>
              </a:solidFill>
              <a:latin typeface="+mn-ea"/>
              <a:ea typeface="+mn-ea"/>
            </a:endParaRPr>
          </a:p>
        </p:txBody>
      </p:sp>
      <p:sp>
        <p:nvSpPr>
          <p:cNvPr id="6" name="矩形 5"/>
          <p:cNvSpPr/>
          <p:nvPr/>
        </p:nvSpPr>
        <p:spPr>
          <a:xfrm>
            <a:off x="475013" y="5520530"/>
            <a:ext cx="10972800" cy="830997"/>
          </a:xfrm>
          <a:prstGeom prst="rect">
            <a:avLst/>
          </a:prstGeom>
        </p:spPr>
        <p:txBody>
          <a:bodyPr wrap="square">
            <a:spAutoFit/>
          </a:bodyPr>
          <a:lstStyle/>
          <a:p>
            <a:r>
              <a:rPr lang="zh-CN" altLang="en-US" sz="2400" b="1"/>
              <a:t>但不论哪一种注意力，其实都是让你在某一时刻将注意力放到某些事物上，而忽略另外的一些事物，这就是</a:t>
            </a:r>
            <a:r>
              <a:rPr lang="zh-CN" altLang="en-US" sz="2400" b="1">
                <a:solidFill>
                  <a:srgbClr val="FF0000"/>
                </a:solidFill>
              </a:rPr>
              <a:t>注意力机制（</a:t>
            </a:r>
            <a:r>
              <a:rPr lang="en-US" altLang="zh-CN" sz="2400" b="1">
                <a:solidFill>
                  <a:srgbClr val="FF0000"/>
                </a:solidFill>
              </a:rPr>
              <a:t>Attention Mechanism</a:t>
            </a:r>
            <a:r>
              <a:rPr lang="zh-CN" altLang="en-US" sz="2400" b="1">
                <a:solidFill>
                  <a:srgbClr val="FF0000"/>
                </a:solidFill>
              </a:rPr>
              <a:t>）</a:t>
            </a:r>
            <a:endParaRPr lang="zh-CN" altLang="en-US" sz="2400" b="1">
              <a:solidFill>
                <a:srgbClr val="FF0000"/>
              </a:solidFill>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8206" y="0"/>
            <a:ext cx="2803883" cy="147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84275" y="293688"/>
            <a:ext cx="6081713" cy="457200"/>
          </a:xfrm>
        </p:spPr>
        <p:txBody>
          <a:bodyPr/>
          <a:lstStyle/>
          <a:p>
            <a:pPr eaLnBrk="1" hangingPunct="1"/>
            <a:r>
              <a:rPr lang="zh-CN" altLang="en-US" b="1" smtClean="0"/>
              <a:t>基于注意力实现的图神经网络</a:t>
            </a:r>
            <a:endParaRPr lang="zh-CN" altLang="en-US" b="1" smtClean="0"/>
          </a:p>
        </p:txBody>
      </p:sp>
      <p:sp>
        <p:nvSpPr>
          <p:cNvPr id="45059" name="TextBox 2"/>
          <p:cNvSpPr txBox="1">
            <a:spLocks noChangeArrowheads="1"/>
          </p:cNvSpPr>
          <p:nvPr/>
        </p:nvSpPr>
        <p:spPr bwMode="auto">
          <a:xfrm>
            <a:off x="584945" y="3523484"/>
            <a:ext cx="108509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mtClean="0">
                <a:latin typeface="宋体" panose="02010600030101010101" pitchFamily="2" charset="-122"/>
              </a:rPr>
              <a:t>举个例子，上图展示了一个机器翻译的结果，在这个例子中，我们想将“</a:t>
            </a:r>
            <a:r>
              <a:rPr lang="en-US" altLang="zh-CN" smtClean="0">
                <a:latin typeface="宋体" panose="02010600030101010101" pitchFamily="2" charset="-122"/>
              </a:rPr>
              <a:t>who are you</a:t>
            </a:r>
            <a:r>
              <a:rPr lang="zh-CN" altLang="en-US" smtClean="0">
                <a:latin typeface="宋体" panose="02010600030101010101" pitchFamily="2" charset="-122"/>
              </a:rPr>
              <a:t>”翻译为“你是谁”，传统的模型处理方式是一个</a:t>
            </a:r>
            <a:r>
              <a:rPr lang="en-US" altLang="zh-CN" smtClean="0">
                <a:latin typeface="宋体" panose="02010600030101010101" pitchFamily="2" charset="-122"/>
              </a:rPr>
              <a:t>seq-to-seq</a:t>
            </a:r>
            <a:r>
              <a:rPr lang="zh-CN" altLang="en-US" smtClean="0">
                <a:latin typeface="宋体" panose="02010600030101010101" pitchFamily="2" charset="-122"/>
              </a:rPr>
              <a:t>的模型，其包含一个</a:t>
            </a:r>
            <a:r>
              <a:rPr lang="en-US" altLang="zh-CN" smtClean="0">
                <a:latin typeface="宋体" panose="02010600030101010101" pitchFamily="2" charset="-122"/>
              </a:rPr>
              <a:t>encoder</a:t>
            </a:r>
            <a:r>
              <a:rPr lang="zh-CN" altLang="en-US" smtClean="0">
                <a:latin typeface="宋体" panose="02010600030101010101" pitchFamily="2" charset="-122"/>
              </a:rPr>
              <a:t>端和一个</a:t>
            </a:r>
            <a:r>
              <a:rPr lang="en-US" altLang="zh-CN" smtClean="0">
                <a:latin typeface="宋体" panose="02010600030101010101" pitchFamily="2" charset="-122"/>
              </a:rPr>
              <a:t>decoder</a:t>
            </a:r>
            <a:r>
              <a:rPr lang="zh-CN" altLang="en-US" smtClean="0">
                <a:latin typeface="宋体" panose="02010600030101010101" pitchFamily="2" charset="-122"/>
              </a:rPr>
              <a:t>端，其中</a:t>
            </a:r>
            <a:r>
              <a:rPr lang="en-US" altLang="zh-CN" smtClean="0">
                <a:latin typeface="宋体" panose="02010600030101010101" pitchFamily="2" charset="-122"/>
              </a:rPr>
              <a:t>encoder</a:t>
            </a:r>
            <a:r>
              <a:rPr lang="zh-CN" altLang="en-US" smtClean="0">
                <a:latin typeface="宋体" panose="02010600030101010101" pitchFamily="2" charset="-122"/>
              </a:rPr>
              <a:t>端对“</a:t>
            </a:r>
            <a:r>
              <a:rPr lang="en-US" altLang="zh-CN" smtClean="0">
                <a:latin typeface="宋体" panose="02010600030101010101" pitchFamily="2" charset="-122"/>
              </a:rPr>
              <a:t>who are you</a:t>
            </a:r>
            <a:r>
              <a:rPr lang="zh-CN" altLang="en-US" smtClean="0">
                <a:latin typeface="宋体" panose="02010600030101010101" pitchFamily="2" charset="-122"/>
              </a:rPr>
              <a:t>”</a:t>
            </a:r>
            <a:r>
              <a:rPr lang="zh-CN" altLang="en-US">
                <a:latin typeface="宋体" panose="02010600030101010101" pitchFamily="2" charset="-122"/>
              </a:rPr>
              <a:t>进行编码，然后将整句话的信息传递给</a:t>
            </a:r>
            <a:r>
              <a:rPr lang="en-US" altLang="zh-CN">
                <a:latin typeface="宋体" panose="02010600030101010101" pitchFamily="2" charset="-122"/>
              </a:rPr>
              <a:t>decoder</a:t>
            </a:r>
            <a:r>
              <a:rPr lang="zh-CN" altLang="en-US">
                <a:latin typeface="宋体" panose="02010600030101010101" pitchFamily="2" charset="-122"/>
              </a:rPr>
              <a:t>端，由</a:t>
            </a:r>
            <a:r>
              <a:rPr lang="en-US" altLang="zh-CN">
                <a:latin typeface="宋体" panose="02010600030101010101" pitchFamily="2" charset="-122"/>
              </a:rPr>
              <a:t>decoder</a:t>
            </a:r>
            <a:r>
              <a:rPr lang="zh-CN" altLang="en-US">
                <a:latin typeface="宋体" panose="02010600030101010101" pitchFamily="2" charset="-122"/>
              </a:rPr>
              <a:t>解码出</a:t>
            </a:r>
            <a:r>
              <a:rPr lang="en-US" altLang="zh-CN">
                <a:latin typeface="宋体" panose="02010600030101010101" pitchFamily="2" charset="-122"/>
              </a:rPr>
              <a:t>"</a:t>
            </a:r>
            <a:r>
              <a:rPr lang="zh-CN" altLang="en-US">
                <a:latin typeface="宋体" panose="02010600030101010101" pitchFamily="2" charset="-122"/>
              </a:rPr>
              <a:t>我是谁</a:t>
            </a:r>
            <a:r>
              <a:rPr lang="en-US" altLang="zh-CN">
                <a:latin typeface="宋体" panose="02010600030101010101" pitchFamily="2" charset="-122"/>
              </a:rPr>
              <a:t>"</a:t>
            </a:r>
            <a:r>
              <a:rPr lang="zh-CN" altLang="en-US">
                <a:latin typeface="宋体" panose="02010600030101010101" pitchFamily="2" charset="-122"/>
              </a:rPr>
              <a:t>。在这个过程中，</a:t>
            </a:r>
            <a:r>
              <a:rPr lang="en-US" altLang="zh-CN">
                <a:latin typeface="宋体" panose="02010600030101010101" pitchFamily="2" charset="-122"/>
              </a:rPr>
              <a:t>decoder</a:t>
            </a:r>
            <a:r>
              <a:rPr lang="zh-CN" altLang="en-US">
                <a:latin typeface="宋体" panose="02010600030101010101" pitchFamily="2" charset="-122"/>
              </a:rPr>
              <a:t>是逐字解码的，在每次解码的过程中，如果接收信息过多，可能会导致模型的内部混乱，从而导致错误结果的出现。</a:t>
            </a:r>
            <a:r>
              <a:rPr lang="zh-CN" altLang="en-US" smtClean="0">
                <a:latin typeface="宋体" panose="02010600030101010101" pitchFamily="2" charset="-122"/>
              </a:rPr>
              <a:t>’</a:t>
            </a:r>
            <a:endParaRPr lang="zh-CN" altLang="en-US">
              <a:latin typeface="宋体" panose="02010600030101010101" pitchFamily="2" charset="-122"/>
            </a:endParaRPr>
          </a:p>
        </p:txBody>
      </p:sp>
      <p:sp>
        <p:nvSpPr>
          <p:cNvPr id="2" name="TextBox 1"/>
          <p:cNvSpPr txBox="1"/>
          <p:nvPr/>
        </p:nvSpPr>
        <p:spPr bwMode="auto">
          <a:xfrm>
            <a:off x="584945" y="914400"/>
            <a:ext cx="109578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mtClean="0">
                <a:latin typeface="宋体" panose="02010600030101010101" pitchFamily="2" charset="-122"/>
              </a:rPr>
              <a:t>在深度学习领域，模型往往需要接受和处理大量的数据，然而在特定的某个时刻，往往只有少部分的某些数据是重要的，这种情况就非常适合</a:t>
            </a:r>
            <a:r>
              <a:rPr lang="en-US" altLang="zh-CN" b="1" smtClean="0">
                <a:solidFill>
                  <a:srgbClr val="FF0000"/>
                </a:solidFill>
                <a:latin typeface="+mn-lt"/>
              </a:rPr>
              <a:t>Attention</a:t>
            </a:r>
            <a:r>
              <a:rPr lang="zh-CN" altLang="en-US" b="1" smtClean="0">
                <a:solidFill>
                  <a:srgbClr val="FF0000"/>
                </a:solidFill>
                <a:latin typeface="+mn-lt"/>
              </a:rPr>
              <a:t>机制</a:t>
            </a:r>
            <a:r>
              <a:rPr lang="zh-CN" altLang="en-US" smtClean="0">
                <a:latin typeface="宋体" panose="02010600030101010101" pitchFamily="2" charset="-122"/>
              </a:rPr>
              <a:t>发光发热</a:t>
            </a:r>
            <a:endParaRPr lang="zh-CN" altLang="en-US">
              <a:latin typeface="宋体" panose="02010600030101010101"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7110" y="1643858"/>
            <a:ext cx="6713537" cy="178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bwMode="auto">
          <a:xfrm>
            <a:off x="656196" y="5272644"/>
            <a:ext cx="107084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a:latin typeface="宋体" panose="02010600030101010101" pitchFamily="2" charset="-122"/>
              </a:rPr>
              <a:t>我们可以使用</a:t>
            </a:r>
            <a:r>
              <a:rPr lang="en-US" altLang="zh-CN" b="1">
                <a:solidFill>
                  <a:srgbClr val="FF0000"/>
                </a:solidFill>
                <a:latin typeface="宋体" panose="02010600030101010101" pitchFamily="2" charset="-122"/>
              </a:rPr>
              <a:t>Attention</a:t>
            </a:r>
            <a:r>
              <a:rPr lang="zh-CN" altLang="en-US" b="1">
                <a:solidFill>
                  <a:srgbClr val="FF0000"/>
                </a:solidFill>
                <a:latin typeface="宋体" panose="02010600030101010101" pitchFamily="2" charset="-122"/>
              </a:rPr>
              <a:t>机制</a:t>
            </a:r>
            <a:r>
              <a:rPr lang="zh-CN" altLang="en-US">
                <a:latin typeface="宋体" panose="02010600030101010101" pitchFamily="2" charset="-122"/>
              </a:rPr>
              <a:t>来解决这个问题，从图中以看到，在生成</a:t>
            </a:r>
            <a:r>
              <a:rPr lang="en-US" altLang="zh-CN">
                <a:latin typeface="宋体" panose="02010600030101010101" pitchFamily="2" charset="-122"/>
              </a:rPr>
              <a:t>"</a:t>
            </a:r>
            <a:r>
              <a:rPr lang="zh-CN" altLang="en-US">
                <a:latin typeface="宋体" panose="02010600030101010101" pitchFamily="2" charset="-122"/>
              </a:rPr>
              <a:t>你</a:t>
            </a:r>
            <a:r>
              <a:rPr lang="en-US" altLang="zh-CN">
                <a:latin typeface="宋体" panose="02010600030101010101" pitchFamily="2" charset="-122"/>
              </a:rPr>
              <a:t>"</a:t>
            </a:r>
            <a:r>
              <a:rPr lang="zh-CN" altLang="en-US">
                <a:latin typeface="宋体" panose="02010600030101010101" pitchFamily="2" charset="-122"/>
              </a:rPr>
              <a:t>的时候和单词</a:t>
            </a:r>
            <a:r>
              <a:rPr lang="en-US" altLang="zh-CN">
                <a:latin typeface="宋体" panose="02010600030101010101" pitchFamily="2" charset="-122"/>
              </a:rPr>
              <a:t>"you"</a:t>
            </a:r>
            <a:r>
              <a:rPr lang="zh-CN" altLang="en-US">
                <a:latin typeface="宋体" panose="02010600030101010101" pitchFamily="2" charset="-122"/>
              </a:rPr>
              <a:t>关系比较大，和</a:t>
            </a:r>
            <a:r>
              <a:rPr lang="en-US" altLang="zh-CN">
                <a:latin typeface="宋体" panose="02010600030101010101" pitchFamily="2" charset="-122"/>
              </a:rPr>
              <a:t>"who are"</a:t>
            </a:r>
            <a:r>
              <a:rPr lang="zh-CN" altLang="en-US">
                <a:latin typeface="宋体" panose="02010600030101010101" pitchFamily="2" charset="-122"/>
              </a:rPr>
              <a:t>关系不大，所以我们更希望在这个过程中能够使用</a:t>
            </a:r>
            <a:r>
              <a:rPr lang="en-US" altLang="zh-CN" b="1">
                <a:solidFill>
                  <a:srgbClr val="FF0000"/>
                </a:solidFill>
                <a:latin typeface="宋体" panose="02010600030101010101" pitchFamily="2" charset="-122"/>
              </a:rPr>
              <a:t>Attention</a:t>
            </a:r>
            <a:r>
              <a:rPr lang="zh-CN" altLang="en-US" b="1">
                <a:solidFill>
                  <a:srgbClr val="FF0000"/>
                </a:solidFill>
                <a:latin typeface="宋体" panose="02010600030101010101" pitchFamily="2" charset="-122"/>
              </a:rPr>
              <a:t>机制</a:t>
            </a:r>
            <a:r>
              <a:rPr lang="zh-CN" altLang="en-US">
                <a:latin typeface="宋体" panose="02010600030101010101" pitchFamily="2" charset="-122"/>
              </a:rPr>
              <a:t>，将更多注意力放到</a:t>
            </a:r>
            <a:r>
              <a:rPr lang="en-US" altLang="zh-CN">
                <a:latin typeface="宋体" panose="02010600030101010101" pitchFamily="2" charset="-122"/>
              </a:rPr>
              <a:t>"you"</a:t>
            </a:r>
            <a:r>
              <a:rPr lang="zh-CN" altLang="en-US">
                <a:latin typeface="宋体" panose="02010600030101010101" pitchFamily="2" charset="-122"/>
              </a:rPr>
              <a:t>上，而不要太多关注</a:t>
            </a:r>
            <a:r>
              <a:rPr lang="en-US" altLang="zh-CN">
                <a:latin typeface="宋体" panose="02010600030101010101" pitchFamily="2" charset="-122"/>
              </a:rPr>
              <a:t>"who are"</a:t>
            </a:r>
            <a:r>
              <a:rPr lang="zh-CN" altLang="en-US">
                <a:latin typeface="宋体" panose="02010600030101010101" pitchFamily="2" charset="-122"/>
              </a:rPr>
              <a:t>，从而提高整体模型的表现</a:t>
            </a:r>
            <a:r>
              <a:rPr lang="zh-CN" altLang="en-US" smtClean="0">
                <a:latin typeface="宋体" panose="02010600030101010101" pitchFamily="2" charset="-122"/>
              </a:rPr>
              <a:t>。</a:t>
            </a:r>
            <a:endParaRPr lang="zh-CN" altLang="en-US" b="1">
              <a:solidFill>
                <a:srgbClr val="FF0000"/>
              </a:solidFill>
              <a:latin typeface="宋体" panose="02010600030101010101" pitchFamily="2" charset="-122"/>
            </a:endParaRPr>
          </a:p>
        </p:txBody>
      </p:sp>
    </p:spTree>
  </p:cSld>
  <p:clrMapOvr>
    <a:masterClrMapping/>
  </p:clrMapOvr>
  <p:transition spd="slow" advTm="0">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84275" y="293688"/>
            <a:ext cx="6081713" cy="457200"/>
          </a:xfrm>
        </p:spPr>
        <p:txBody>
          <a:bodyPr/>
          <a:lstStyle/>
          <a:p>
            <a:pPr eaLnBrk="1" hangingPunct="1"/>
            <a:r>
              <a:rPr lang="zh-CN" altLang="en-US" b="1" smtClean="0"/>
              <a:t>基于注意力实现的图神经网络</a:t>
            </a:r>
            <a:endParaRPr lang="zh-CN" altLang="en-US" b="1" smtClean="0"/>
          </a:p>
        </p:txBody>
      </p:sp>
      <p:sp>
        <p:nvSpPr>
          <p:cNvPr id="45059" name="TextBox 2"/>
          <p:cNvSpPr txBox="1">
            <a:spLocks noChangeArrowheads="1"/>
          </p:cNvSpPr>
          <p:nvPr/>
        </p:nvSpPr>
        <p:spPr bwMode="auto">
          <a:xfrm>
            <a:off x="679948" y="1975498"/>
            <a:ext cx="1085099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神经网络中的</a:t>
            </a:r>
            <a:r>
              <a:rPr lang="zh-CN" altLang="en-US" sz="2400" b="1">
                <a:solidFill>
                  <a:srgbClr val="FF0000"/>
                </a:solidFill>
              </a:rPr>
              <a:t>注意力机制（</a:t>
            </a:r>
            <a:r>
              <a:rPr lang="en-US" altLang="zh-CN" sz="2400" b="1">
                <a:solidFill>
                  <a:srgbClr val="FF0000"/>
                </a:solidFill>
              </a:rPr>
              <a:t>Attention Mechanism</a:t>
            </a:r>
            <a:r>
              <a:rPr lang="zh-CN" altLang="en-US" sz="2400" b="1">
                <a:solidFill>
                  <a:srgbClr val="FF0000"/>
                </a:solidFill>
              </a:rPr>
              <a:t>）</a:t>
            </a:r>
            <a:r>
              <a:rPr lang="zh-CN" altLang="en-US" sz="2400"/>
              <a:t>是在计算能力有限的情况下，将计算资源分配给更重要的任务，同时解决信息超载问题的一种资源分配方案。在神经网络学习中，一般而言模型的参数越多则模型的表达能力越强，模型所存储的信息量也越大，但这会带来信息过载的问题。那么通过引入注意力机制，在众多的输入信息中聚焦于对当前任务更为关键的信息，降低对其他信息的关注度，甚至过滤掉无关信息，就可以解决信息过载问题，并提高任务处理的效率和准确性。</a:t>
            </a:r>
            <a:endParaRPr lang="zh-CN" altLang="en-US" sz="24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图神经网络</a:t>
            </a:r>
            <a:endParaRPr lang="zh-CN" altLang="en-US" dirty="0">
              <a:latin typeface="+mn-lt"/>
              <a:ea typeface="+mn-ea"/>
              <a:cs typeface="+mn-ea"/>
              <a:sym typeface="+mn-lt"/>
            </a:endParaRPr>
          </a:p>
        </p:txBody>
      </p:sp>
      <p:sp>
        <p:nvSpPr>
          <p:cNvPr id="13315" name="TextBox 8"/>
          <p:cNvSpPr txBox="1">
            <a:spLocks noChangeArrowheads="1"/>
          </p:cNvSpPr>
          <p:nvPr/>
        </p:nvSpPr>
        <p:spPr bwMode="auto">
          <a:xfrm>
            <a:off x="559397" y="1119487"/>
            <a:ext cx="110917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然而现有的神经网络只能对常规的</a:t>
            </a:r>
            <a:r>
              <a:rPr lang="zh-CN" altLang="en-US" sz="2400">
                <a:solidFill>
                  <a:srgbClr val="C00000"/>
                </a:solidFill>
                <a:ea typeface="微软雅黑" panose="020B0503020204020204" pitchFamily="34" charset="-122"/>
              </a:rPr>
              <a:t>欧式结构数据</a:t>
            </a:r>
            <a:r>
              <a:rPr lang="zh-CN" altLang="en-US" sz="2400">
                <a:ea typeface="微软雅黑" panose="020B0503020204020204" pitchFamily="34" charset="-122"/>
              </a:rPr>
              <a:t>进行处理，而当前越来越多的实际应用问题必须要考虑非欧式数据，由于这类数据没有固定的排列规则和顺序，这就使得不能直接将传统的深度学习模型迁移到处理</a:t>
            </a:r>
            <a:r>
              <a:rPr lang="zh-CN" altLang="en-US" sz="2400">
                <a:solidFill>
                  <a:srgbClr val="C00000"/>
                </a:solidFill>
                <a:ea typeface="微软雅黑" panose="020B0503020204020204" pitchFamily="34" charset="-122"/>
              </a:rPr>
              <a:t>非欧式结构数据</a:t>
            </a:r>
            <a:r>
              <a:rPr lang="zh-CN" altLang="en-US" sz="2400">
                <a:ea typeface="微软雅黑" panose="020B0503020204020204" pitchFamily="34" charset="-122"/>
              </a:rPr>
              <a:t>的任务中</a:t>
            </a:r>
            <a:endParaRPr lang="en-US" altLang="zh-CN" sz="2400">
              <a:ea typeface="微软雅黑" panose="020B0503020204020204" pitchFamily="34" charset="-122"/>
            </a:endParaRPr>
          </a:p>
        </p:txBody>
      </p:sp>
      <p:pic>
        <p:nvPicPr>
          <p:cNvPr id="133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656" y="3822700"/>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045" y="3914775"/>
            <a:ext cx="2219325"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TextBox 2"/>
          <p:cNvSpPr txBox="1">
            <a:spLocks noChangeArrowheads="1"/>
          </p:cNvSpPr>
          <p:nvPr/>
        </p:nvSpPr>
        <p:spPr bwMode="auto">
          <a:xfrm>
            <a:off x="634701" y="2592388"/>
            <a:ext cx="10908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如若直接将</a:t>
            </a:r>
            <a:r>
              <a:rPr lang="en-US" altLang="zh-CN" sz="2400">
                <a:ea typeface="微软雅黑" panose="020B0503020204020204" pitchFamily="34" charset="-122"/>
              </a:rPr>
              <a:t>CNN</a:t>
            </a:r>
            <a:r>
              <a:rPr lang="zh-CN" altLang="en-US" sz="2400">
                <a:ea typeface="微软雅黑" panose="020B0503020204020204" pitchFamily="34" charset="-122"/>
              </a:rPr>
              <a:t>应用到其中，由于</a:t>
            </a:r>
            <a:r>
              <a:rPr lang="zh-CN" altLang="en-US" sz="2400">
                <a:solidFill>
                  <a:srgbClr val="FF0000"/>
                </a:solidFill>
                <a:ea typeface="微软雅黑" panose="020B0503020204020204" pitchFamily="34" charset="-122"/>
              </a:rPr>
              <a:t>非欧式数据</a:t>
            </a:r>
            <a:r>
              <a:rPr lang="zh-CN" altLang="en-US" sz="2400">
                <a:ea typeface="微软雅黑" panose="020B0503020204020204" pitchFamily="34" charset="-122"/>
              </a:rPr>
              <a:t>中心节点的邻居节点数量和排列顺序不固定，不满足</a:t>
            </a:r>
            <a:r>
              <a:rPr lang="zh-CN" altLang="en-US" sz="2400" b="1">
                <a:solidFill>
                  <a:srgbClr val="FF0000"/>
                </a:solidFill>
                <a:ea typeface="微软雅黑" panose="020B0503020204020204" pitchFamily="34" charset="-122"/>
              </a:rPr>
              <a:t>平移不变性</a:t>
            </a:r>
            <a:r>
              <a:rPr lang="zh-CN" altLang="en-US" sz="2400">
                <a:ea typeface="微软雅黑" panose="020B0503020204020204" pitchFamily="34" charset="-122"/>
              </a:rPr>
              <a:t>，这就很难在非欧式数据中定义卷积核</a:t>
            </a:r>
            <a:endParaRPr lang="zh-CN" altLang="en-US" sz="2400">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84275" y="293688"/>
            <a:ext cx="6081713" cy="457200"/>
          </a:xfrm>
        </p:spPr>
        <p:txBody>
          <a:bodyPr/>
          <a:lstStyle/>
          <a:p>
            <a:pPr eaLnBrk="1" hangingPunct="1"/>
            <a:r>
              <a:rPr lang="zh-CN" altLang="en-US" b="1" smtClean="0"/>
              <a:t>基于注意力实现的图神经网络</a:t>
            </a:r>
            <a:endParaRPr lang="zh-CN" altLang="en-US" b="1" smtClean="0"/>
          </a:p>
        </p:txBody>
      </p:sp>
      <p:sp>
        <p:nvSpPr>
          <p:cNvPr id="45059" name="TextBox 2"/>
          <p:cNvSpPr txBox="1">
            <a:spLocks noChangeArrowheads="1"/>
          </p:cNvSpPr>
          <p:nvPr/>
        </p:nvSpPr>
        <p:spPr bwMode="auto">
          <a:xfrm>
            <a:off x="679948" y="1096724"/>
            <a:ext cx="108509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smtClean="0">
                <a:ea typeface="微软雅黑" panose="020B0503020204020204" pitchFamily="34" charset="-122"/>
              </a:rPr>
              <a:t>回顾一下</a:t>
            </a:r>
            <a:r>
              <a:rPr lang="zh-CN" altLang="en-US" sz="2400">
                <a:ea typeface="微软雅黑" panose="020B0503020204020204" pitchFamily="34" charset="-122"/>
              </a:rPr>
              <a:t>图</a:t>
            </a:r>
            <a:r>
              <a:rPr lang="zh-CN" altLang="en-US" sz="2400" smtClean="0">
                <a:ea typeface="微软雅黑" panose="020B0503020204020204" pitchFamily="34" charset="-122"/>
              </a:rPr>
              <a:t>中聚合的数学表示</a:t>
            </a:r>
            <a:endParaRPr lang="zh-CN" altLang="en-US" sz="2400">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728" y="2247242"/>
            <a:ext cx="4712093" cy="866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bwMode="auto">
              <a:xfrm>
                <a:off x="1080654" y="3691682"/>
                <a:ext cx="9728243" cy="153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3000" b="1" smtClean="0">
                    <a:solidFill>
                      <a:srgbClr val="FF0000"/>
                    </a:solidFill>
                    <a:ea typeface="微软雅黑" panose="020B0503020204020204" pitchFamily="34" charset="-122"/>
                  </a:rPr>
                  <a:t>其中</a:t>
                </a:r>
                <a14:m>
                  <m:oMath xmlns:m="http://schemas.openxmlformats.org/officeDocument/2006/math">
                    <m:sSub>
                      <m:sSubPr>
                        <m:ctrlPr>
                          <a:rPr lang="en-US" altLang="zh-CN" sz="3000" b="1" i="1" smtClean="0">
                            <a:solidFill>
                              <a:srgbClr val="FF0000"/>
                            </a:solidFill>
                            <a:latin typeface="Cambria Math" panose="02040503050406030204"/>
                            <a:ea typeface="微软雅黑" panose="020B0503020204020204" pitchFamily="34" charset="-122"/>
                          </a:rPr>
                        </m:ctrlPr>
                      </m:sSubPr>
                      <m:e>
                        <m:r>
                          <a:rPr lang="en-US" altLang="zh-CN" sz="3000" b="1" i="1" smtClean="0">
                            <a:solidFill>
                              <a:srgbClr val="FF0000"/>
                            </a:solidFill>
                            <a:latin typeface="Cambria Math" panose="02040503050406030204"/>
                            <a:ea typeface="微软雅黑" panose="020B0503020204020204" pitchFamily="34" charset="-122"/>
                          </a:rPr>
                          <m:t>𝒚</m:t>
                        </m:r>
                      </m:e>
                      <m:sub>
                        <m:r>
                          <a:rPr lang="en-US" altLang="zh-CN" sz="3000" b="1" i="1" smtClean="0">
                            <a:solidFill>
                              <a:srgbClr val="FF0000"/>
                            </a:solidFill>
                            <a:latin typeface="Cambria Math" panose="02040503050406030204"/>
                            <a:ea typeface="微软雅黑" panose="020B0503020204020204" pitchFamily="34" charset="-122"/>
                          </a:rPr>
                          <m:t>𝒊</m:t>
                        </m:r>
                      </m:sub>
                    </m:sSub>
                    <m:r>
                      <a:rPr lang="zh-CN" altLang="en-US" sz="3000" b="1" i="1" smtClean="0">
                        <a:solidFill>
                          <a:srgbClr val="FF0000"/>
                        </a:solidFill>
                        <a:latin typeface="Cambria Math" panose="02040503050406030204"/>
                        <a:ea typeface="微软雅黑" panose="020B0503020204020204" pitchFamily="34" charset="-122"/>
                      </a:rPr>
                      <m:t>和</m:t>
                    </m:r>
                    <m:sSub>
                      <m:sSubPr>
                        <m:ctrlPr>
                          <a:rPr lang="en-US" altLang="zh-CN" sz="3000" b="1" i="1" smtClean="0">
                            <a:solidFill>
                              <a:srgbClr val="FF0000"/>
                            </a:solidFill>
                            <a:latin typeface="Cambria Math" panose="02040503050406030204"/>
                            <a:ea typeface="微软雅黑" panose="020B0503020204020204" pitchFamily="34" charset="-122"/>
                          </a:rPr>
                        </m:ctrlPr>
                      </m:sSubPr>
                      <m:e>
                        <m:r>
                          <a:rPr lang="en-US" altLang="zh-CN" sz="3000" b="1" i="1" smtClean="0">
                            <a:solidFill>
                              <a:srgbClr val="FF0000"/>
                            </a:solidFill>
                            <a:latin typeface="Cambria Math" panose="02040503050406030204"/>
                            <a:ea typeface="微软雅黑" panose="020B0503020204020204" pitchFamily="34" charset="-122"/>
                          </a:rPr>
                          <m:t>𝒙</m:t>
                        </m:r>
                      </m:e>
                      <m:sub>
                        <m:r>
                          <a:rPr lang="en-US" altLang="zh-CN" sz="3000" b="1" i="1" smtClean="0">
                            <a:solidFill>
                              <a:srgbClr val="FF0000"/>
                            </a:solidFill>
                            <a:latin typeface="Cambria Math" panose="02040503050406030204"/>
                            <a:ea typeface="微软雅黑" panose="020B0503020204020204" pitchFamily="34" charset="-122"/>
                          </a:rPr>
                          <m:t>𝒊</m:t>
                        </m:r>
                      </m:sub>
                    </m:sSub>
                    <m:r>
                      <a:rPr lang="zh-CN" altLang="en-US" sz="3000" b="1" i="1">
                        <a:solidFill>
                          <a:srgbClr val="FF0000"/>
                        </a:solidFill>
                        <a:latin typeface="Cambria Math" panose="02040503050406030204"/>
                        <a:ea typeface="微软雅黑" panose="020B0503020204020204" pitchFamily="34" charset="-122"/>
                      </a:rPr>
                      <m:t>分别</m:t>
                    </m:r>
                    <m:r>
                      <a:rPr lang="zh-CN" altLang="en-US" sz="3000" b="1" i="1" smtClean="0">
                        <a:solidFill>
                          <a:srgbClr val="FF0000"/>
                        </a:solidFill>
                        <a:latin typeface="Cambria Math" panose="02040503050406030204"/>
                        <a:ea typeface="微软雅黑" panose="020B0503020204020204" pitchFamily="34" charset="-122"/>
                      </a:rPr>
                      <m:t>表示</m:t>
                    </m:r>
                    <m:r>
                      <a:rPr lang="zh-CN" altLang="en-US" sz="3000" b="1" i="1">
                        <a:solidFill>
                          <a:srgbClr val="FF0000"/>
                        </a:solidFill>
                        <a:latin typeface="Cambria Math" panose="02040503050406030204"/>
                        <a:ea typeface="微软雅黑" panose="020B0503020204020204" pitchFamily="34" charset="-122"/>
                      </a:rPr>
                      <m:t>目标</m:t>
                    </m:r>
                    <m:r>
                      <a:rPr lang="zh-CN" altLang="en-US" sz="3000" b="1" i="1" smtClean="0">
                        <a:solidFill>
                          <a:srgbClr val="FF0000"/>
                        </a:solidFill>
                        <a:latin typeface="Cambria Math" panose="02040503050406030204"/>
                        <a:ea typeface="微软雅黑" panose="020B0503020204020204" pitchFamily="34" charset="-122"/>
                      </a:rPr>
                      <m:t>节点的</m:t>
                    </m:r>
                    <m:r>
                      <a:rPr lang="zh-CN" altLang="en-US" sz="3000" b="1" i="1">
                        <a:solidFill>
                          <a:srgbClr val="FF0000"/>
                        </a:solidFill>
                        <a:latin typeface="Cambria Math" panose="02040503050406030204"/>
                        <a:ea typeface="微软雅黑" panose="020B0503020204020204" pitchFamily="34" charset="-122"/>
                      </a:rPr>
                      <m:t>输入</m:t>
                    </m:r>
                    <m:r>
                      <a:rPr lang="zh-CN" altLang="en-US" sz="3000" b="1" i="1" smtClean="0">
                        <a:solidFill>
                          <a:srgbClr val="FF0000"/>
                        </a:solidFill>
                        <a:latin typeface="Cambria Math" panose="02040503050406030204"/>
                        <a:ea typeface="微软雅黑" panose="020B0503020204020204" pitchFamily="34" charset="-122"/>
                      </a:rPr>
                      <m:t>和</m:t>
                    </m:r>
                    <m:r>
                      <a:rPr lang="zh-CN" altLang="en-US" sz="3000" b="1" i="1">
                        <a:solidFill>
                          <a:srgbClr val="FF0000"/>
                        </a:solidFill>
                        <a:latin typeface="Cambria Math" panose="02040503050406030204"/>
                        <a:ea typeface="微软雅黑" panose="020B0503020204020204" pitchFamily="34" charset="-122"/>
                      </a:rPr>
                      <m:t>输出</m:t>
                    </m:r>
                    <m:r>
                      <a:rPr lang="zh-CN" altLang="en-US" sz="3000" b="1" i="1" smtClean="0">
                        <a:solidFill>
                          <a:srgbClr val="FF0000"/>
                        </a:solidFill>
                        <a:latin typeface="Cambria Math" panose="02040503050406030204"/>
                        <a:ea typeface="微软雅黑" panose="020B0503020204020204" pitchFamily="34" charset="-122"/>
                      </a:rPr>
                      <m:t>，</m:t>
                    </m:r>
                    <m:r>
                      <a:rPr lang="zh-CN" altLang="en-US" sz="3000" b="1" i="1" smtClean="0">
                        <a:solidFill>
                          <a:srgbClr val="FF0000"/>
                        </a:solidFill>
                        <a:latin typeface="Cambria Math" panose="02040503050406030204"/>
                        <a:ea typeface="微软雅黑" panose="020B0503020204020204" pitchFamily="34" charset="-122"/>
                      </a:rPr>
                      <m:t>𝜸</m:t>
                    </m:r>
                    <m:r>
                      <a:rPr lang="zh-CN" altLang="en-US" sz="3000" b="1" i="1">
                        <a:solidFill>
                          <a:srgbClr val="FF0000"/>
                        </a:solidFill>
                        <a:latin typeface="Cambria Math" panose="02040503050406030204"/>
                        <a:ea typeface="微软雅黑" panose="020B0503020204020204" pitchFamily="34" charset="-122"/>
                      </a:rPr>
                      <m:t>表示</m:t>
                    </m:r>
                    <m:r>
                      <a:rPr lang="zh-CN" altLang="en-US" sz="3000" b="1" i="1" smtClean="0">
                        <a:solidFill>
                          <a:srgbClr val="FF0000"/>
                        </a:solidFill>
                        <a:latin typeface="Cambria Math" panose="02040503050406030204"/>
                        <a:ea typeface="微软雅黑" panose="020B0503020204020204" pitchFamily="34" charset="-122"/>
                      </a:rPr>
                      <m:t>聚合</m:t>
                    </m:r>
                    <m:r>
                      <a:rPr lang="zh-CN" altLang="en-US" sz="3000" b="1" i="1">
                        <a:solidFill>
                          <a:srgbClr val="FF0000"/>
                        </a:solidFill>
                        <a:latin typeface="Cambria Math" panose="02040503050406030204"/>
                        <a:ea typeface="微软雅黑" panose="020B0503020204020204" pitchFamily="34" charset="-122"/>
                      </a:rPr>
                      <m:t>函数</m:t>
                    </m:r>
                  </m:oMath>
                </a14:m>
                <a:r>
                  <a:rPr lang="zh-CN" altLang="en-US" sz="3000" b="1" smtClean="0">
                    <a:solidFill>
                      <a:srgbClr val="FF0000"/>
                    </a:solidFill>
                    <a:ea typeface="微软雅黑" panose="020B0503020204020204" pitchFamily="34" charset="-122"/>
                  </a:rPr>
                  <a:t>，</a:t>
                </a:r>
                <a14:m>
                  <m:oMath xmlns:m="http://schemas.openxmlformats.org/officeDocument/2006/math">
                    <m:r>
                      <a:rPr lang="zh-CN" altLang="en-US" sz="3000" b="1" i="1" smtClean="0">
                        <a:solidFill>
                          <a:srgbClr val="FF0000"/>
                        </a:solidFill>
                        <a:latin typeface="Cambria Math" panose="02040503050406030204"/>
                        <a:ea typeface="微软雅黑" panose="020B0503020204020204" pitchFamily="34" charset="-122"/>
                      </a:rPr>
                      <m:t>𝜽</m:t>
                    </m:r>
                  </m:oMath>
                </a14:m>
                <a:r>
                  <a:rPr lang="zh-CN" altLang="en-US" sz="3000" b="1" smtClean="0">
                    <a:solidFill>
                      <a:srgbClr val="FF0000"/>
                    </a:solidFill>
                    <a:ea typeface="微软雅黑" panose="020B0503020204020204" pitchFamily="34" charset="-122"/>
                  </a:rPr>
                  <a:t>表示参数，</a:t>
                </a:r>
                <a14:m>
                  <m:oMath xmlns:m="http://schemas.openxmlformats.org/officeDocument/2006/math">
                    <m:sSub>
                      <m:sSubPr>
                        <m:ctrlPr>
                          <a:rPr lang="en-US" altLang="zh-CN" sz="3000" b="1" i="1" smtClean="0">
                            <a:solidFill>
                              <a:srgbClr val="FF0000"/>
                            </a:solidFill>
                            <a:latin typeface="Cambria Math" panose="02040503050406030204"/>
                            <a:ea typeface="微软雅黑" panose="020B0503020204020204" pitchFamily="34" charset="-122"/>
                          </a:rPr>
                        </m:ctrlPr>
                      </m:sSubPr>
                      <m:e>
                        <m:r>
                          <a:rPr lang="en-US" altLang="zh-CN" sz="3000" b="1" i="1" smtClean="0">
                            <a:solidFill>
                              <a:srgbClr val="FF0000"/>
                            </a:solidFill>
                            <a:latin typeface="Cambria Math" panose="02040503050406030204"/>
                            <a:ea typeface="微软雅黑" panose="020B0503020204020204" pitchFamily="34" charset="-122"/>
                          </a:rPr>
                          <m:t>𝒁</m:t>
                        </m:r>
                      </m:e>
                      <m:sub>
                        <m:sSub>
                          <m:sSubPr>
                            <m:ctrlPr>
                              <a:rPr lang="en-US" altLang="zh-CN" sz="3000" b="1" i="1" smtClean="0">
                                <a:solidFill>
                                  <a:srgbClr val="FF0000"/>
                                </a:solidFill>
                                <a:latin typeface="Cambria Math" panose="02040503050406030204"/>
                                <a:ea typeface="微软雅黑" panose="020B0503020204020204" pitchFamily="34" charset="-122"/>
                              </a:rPr>
                            </m:ctrlPr>
                          </m:sSubPr>
                          <m:e>
                            <m:r>
                              <a:rPr lang="en-US" altLang="zh-CN" sz="3000" b="1" i="1" smtClean="0">
                                <a:solidFill>
                                  <a:srgbClr val="FF0000"/>
                                </a:solidFill>
                                <a:latin typeface="Cambria Math" panose="02040503050406030204"/>
                                <a:ea typeface="微软雅黑" panose="020B0503020204020204" pitchFamily="34" charset="-122"/>
                              </a:rPr>
                              <m:t>𝑵</m:t>
                            </m:r>
                          </m:e>
                          <m:sub>
                            <m:r>
                              <a:rPr lang="en-US" altLang="zh-CN" sz="3000" b="1" i="1" smtClean="0">
                                <a:solidFill>
                                  <a:srgbClr val="FF0000"/>
                                </a:solidFill>
                                <a:latin typeface="Cambria Math" panose="02040503050406030204"/>
                                <a:ea typeface="微软雅黑" panose="020B0503020204020204" pitchFamily="34" charset="-122"/>
                              </a:rPr>
                              <m:t>𝒊</m:t>
                            </m:r>
                          </m:sub>
                        </m:sSub>
                      </m:sub>
                    </m:sSub>
                    <m:r>
                      <a:rPr lang="zh-CN" altLang="en-US" sz="3000" b="1" i="1">
                        <a:solidFill>
                          <a:srgbClr val="FF0000"/>
                        </a:solidFill>
                        <a:latin typeface="Cambria Math" panose="02040503050406030204"/>
                        <a:ea typeface="微软雅黑" panose="020B0503020204020204" pitchFamily="34" charset="-122"/>
                      </a:rPr>
                      <m:t>表示</m:t>
                    </m:r>
                    <m:r>
                      <a:rPr lang="zh-CN" altLang="en-US" sz="3000" b="1" i="1" smtClean="0">
                        <a:solidFill>
                          <a:srgbClr val="FF0000"/>
                        </a:solidFill>
                        <a:latin typeface="Cambria Math" panose="02040503050406030204"/>
                        <a:ea typeface="微软雅黑" panose="020B0503020204020204" pitchFamily="34" charset="-122"/>
                      </a:rPr>
                      <m:t>目标</m:t>
                    </m:r>
                    <m:r>
                      <a:rPr lang="zh-CN" altLang="en-US" sz="3000" b="1" i="1">
                        <a:solidFill>
                          <a:srgbClr val="FF0000"/>
                        </a:solidFill>
                        <a:latin typeface="Cambria Math" panose="02040503050406030204"/>
                        <a:ea typeface="微软雅黑" panose="020B0503020204020204" pitchFamily="34" charset="-122"/>
                      </a:rPr>
                      <m:t>函数</m:t>
                    </m:r>
                    <m:r>
                      <a:rPr lang="zh-CN" altLang="en-US" sz="3000" b="1" i="1" smtClean="0">
                        <a:solidFill>
                          <a:srgbClr val="FF0000"/>
                        </a:solidFill>
                        <a:latin typeface="Cambria Math" panose="02040503050406030204"/>
                        <a:ea typeface="微软雅黑" panose="020B0503020204020204" pitchFamily="34" charset="-122"/>
                      </a:rPr>
                      <m:t>的</m:t>
                    </m:r>
                    <m:r>
                      <a:rPr lang="zh-CN" altLang="en-US" sz="3000" b="1" i="1">
                        <a:solidFill>
                          <a:srgbClr val="FF0000"/>
                        </a:solidFill>
                        <a:latin typeface="Cambria Math" panose="02040503050406030204"/>
                        <a:ea typeface="微软雅黑" panose="020B0503020204020204" pitchFamily="34" charset="-122"/>
                      </a:rPr>
                      <m:t>邻居</m:t>
                    </m:r>
                    <m:r>
                      <a:rPr lang="zh-CN" altLang="en-US" sz="3000" b="1" i="1" smtClean="0">
                        <a:solidFill>
                          <a:srgbClr val="FF0000"/>
                        </a:solidFill>
                        <a:latin typeface="Cambria Math" panose="02040503050406030204"/>
                        <a:ea typeface="微软雅黑" panose="020B0503020204020204" pitchFamily="34" charset="-122"/>
                      </a:rPr>
                      <m:t>节点</m:t>
                    </m:r>
                    <m:r>
                      <a:rPr lang="zh-CN" altLang="en-US" sz="3000" b="1" i="1">
                        <a:solidFill>
                          <a:srgbClr val="FF0000"/>
                        </a:solidFill>
                        <a:latin typeface="Cambria Math" panose="02040503050406030204"/>
                        <a:ea typeface="微软雅黑" panose="020B0503020204020204" pitchFamily="34" charset="-122"/>
                      </a:rPr>
                      <m:t>集合</m:t>
                    </m:r>
                  </m:oMath>
                </a14:m>
                <a:endParaRPr lang="zh-CN" altLang="en-US" sz="3000" b="1">
                  <a:solidFill>
                    <a:srgbClr val="FF0000"/>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1080654" y="3691682"/>
                <a:ext cx="9728243" cy="1537793"/>
              </a:xfrm>
              <a:prstGeom prst="rect">
                <a:avLst/>
              </a:prstGeom>
              <a:blipFill rotWithShape="1">
                <a:blip r:embed="rId2"/>
                <a:stretch>
                  <a:fillRect l="-5" t="-28" r="6" b="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1184275" y="293688"/>
            <a:ext cx="6081713" cy="457200"/>
          </a:xfrm>
        </p:spPr>
        <p:txBody>
          <a:bodyPr/>
          <a:lstStyle/>
          <a:p>
            <a:pPr eaLnBrk="1" hangingPunct="1"/>
            <a:r>
              <a:rPr lang="zh-CN" altLang="en-US" b="1"/>
              <a:t>基于注意力实现的图神经网络</a:t>
            </a:r>
            <a:endParaRPr lang="zh-CN" altLang="en-US" smtClean="0"/>
          </a:p>
        </p:txBody>
      </p:sp>
      <p:sp>
        <p:nvSpPr>
          <p:cNvPr id="46083" name="TextBox 2"/>
          <p:cNvSpPr txBox="1">
            <a:spLocks noChangeArrowheads="1"/>
          </p:cNvSpPr>
          <p:nvPr/>
        </p:nvSpPr>
        <p:spPr bwMode="auto">
          <a:xfrm>
            <a:off x="620713" y="2224571"/>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ea typeface="微软雅黑" panose="020B0503020204020204" pitchFamily="34" charset="-122"/>
              </a:rPr>
              <a:t>图注意力网络</a:t>
            </a:r>
            <a:r>
              <a:rPr lang="en-US" altLang="zh-CN" sz="3200" b="1">
                <a:solidFill>
                  <a:srgbClr val="FF0000"/>
                </a:solidFill>
                <a:ea typeface="微软雅黑" panose="020B0503020204020204" pitchFamily="34" charset="-122"/>
              </a:rPr>
              <a:t> </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Graph Attention Network</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GAT</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6084" name="矩形 3"/>
          <p:cNvSpPr>
            <a:spLocks noChangeArrowheads="1"/>
          </p:cNvSpPr>
          <p:nvPr/>
        </p:nvSpPr>
        <p:spPr bwMode="auto">
          <a:xfrm>
            <a:off x="620713" y="3974689"/>
            <a:ext cx="109569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smtClean="0">
                <a:ea typeface="微软雅黑" panose="020B0503020204020204" pitchFamily="34" charset="-122"/>
              </a:rPr>
              <a:t>该论文在传统的</a:t>
            </a:r>
            <a:r>
              <a:rPr lang="en-US" altLang="zh-CN" sz="2800" smtClean="0">
                <a:ea typeface="微软雅黑" panose="020B0503020204020204" pitchFamily="34" charset="-122"/>
              </a:rPr>
              <a:t>GNN</a:t>
            </a:r>
            <a:r>
              <a:rPr lang="zh-CN" altLang="en-US" sz="2800" smtClean="0">
                <a:ea typeface="微软雅黑" panose="020B0503020204020204" pitchFamily="34" charset="-122"/>
              </a:rPr>
              <a:t>框架中，加入了注意力层，从而可以学习出各个邻居节点的不同权重，将其区别对待，进而在聚合邻居节点的过程中只关注那些作用比较大的节点，而忽视一些作用较小的节点</a:t>
            </a:r>
            <a:endParaRPr lang="zh-CN" altLang="en-US" sz="2800">
              <a:ea typeface="微软雅黑" panose="020B0503020204020204" pitchFamily="34" charset="-122"/>
            </a:endParaRPr>
          </a:p>
        </p:txBody>
      </p:sp>
      <p:sp>
        <p:nvSpPr>
          <p:cNvPr id="2" name="TextBox 1"/>
          <p:cNvSpPr txBox="1"/>
          <p:nvPr/>
        </p:nvSpPr>
        <p:spPr>
          <a:xfrm>
            <a:off x="620713" y="3258775"/>
            <a:ext cx="9789459" cy="369332"/>
          </a:xfrm>
          <a:prstGeom prst="rect">
            <a:avLst/>
          </a:prstGeom>
          <a:noFill/>
        </p:spPr>
        <p:txBody>
          <a:bodyPr wrap="square" rtlCol="0">
            <a:spAutoFit/>
          </a:bodyPr>
          <a:lstStyle/>
          <a:p>
            <a:r>
              <a:rPr lang="en-US" altLang="zh-CN" smtClean="0">
                <a:solidFill>
                  <a:srgbClr val="FF0000"/>
                </a:solidFill>
              </a:rPr>
              <a:t>GaAN</a:t>
            </a:r>
            <a:r>
              <a:rPr lang="zh-CN" altLang="en-US">
                <a:solidFill>
                  <a:srgbClr val="FF0000"/>
                </a:solidFill>
              </a:rPr>
              <a:t>：</a:t>
            </a:r>
            <a:r>
              <a:rPr lang="en-US" altLang="zh-CN">
                <a:solidFill>
                  <a:srgbClr val="FF0000"/>
                </a:solidFill>
              </a:rPr>
              <a:t>Gated </a:t>
            </a:r>
            <a:r>
              <a:rPr lang="en-US" altLang="zh-CN" smtClean="0">
                <a:solidFill>
                  <a:srgbClr val="FF0000"/>
                </a:solidFill>
              </a:rPr>
              <a:t>attention </a:t>
            </a:r>
            <a:r>
              <a:rPr lang="en-US" altLang="zh-CN">
                <a:solidFill>
                  <a:srgbClr val="FF0000"/>
                </a:solidFill>
              </a:rPr>
              <a:t>networks for learning on large and </a:t>
            </a:r>
            <a:r>
              <a:rPr lang="en-US" altLang="zh-CN" smtClean="0">
                <a:solidFill>
                  <a:srgbClr val="FF0000"/>
                </a:solidFill>
              </a:rPr>
              <a:t>spatiotemp  2018</a:t>
            </a:r>
            <a:endParaRPr lang="zh-CN" altLang="en-US">
              <a:solidFill>
                <a:srgbClr val="FF0000"/>
              </a:solidFill>
            </a:endParaRPr>
          </a:p>
        </p:txBody>
      </p:sp>
      <p:sp>
        <p:nvSpPr>
          <p:cNvPr id="3" name="TextBox 2"/>
          <p:cNvSpPr txBox="1"/>
          <p:nvPr/>
        </p:nvSpPr>
        <p:spPr bwMode="auto">
          <a:xfrm>
            <a:off x="620713" y="5538606"/>
            <a:ext cx="112071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3000" smtClean="0">
                <a:ea typeface="微软雅黑" panose="020B0503020204020204" pitchFamily="34" charset="-122"/>
              </a:rPr>
              <a:t>GAT</a:t>
            </a:r>
            <a:r>
              <a:rPr lang="zh-CN" altLang="en-US" sz="3000" smtClean="0">
                <a:ea typeface="微软雅黑" panose="020B0503020204020204" pitchFamily="34" charset="-122"/>
              </a:rPr>
              <a:t>的核心思想是利用神经网络学习出各个邻居节点的权重，然后利用不同权重的邻居节点更新出中心节点的表示</a:t>
            </a:r>
            <a:endParaRPr lang="zh-CN" altLang="en-US" sz="3000">
              <a:ea typeface="微软雅黑" panose="020B0503020204020204" pitchFamily="34" charset="-122"/>
            </a:endParaRPr>
          </a:p>
        </p:txBody>
      </p:sp>
      <p:pic>
        <p:nvPicPr>
          <p:cNvPr id="1126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19596" y="86468"/>
            <a:ext cx="3808227" cy="198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84275" y="293688"/>
            <a:ext cx="6081713" cy="457200"/>
          </a:xfrm>
        </p:spPr>
        <p:txBody>
          <a:bodyPr/>
          <a:lstStyle/>
          <a:p>
            <a:pPr eaLnBrk="1" hangingPunct="1"/>
            <a:r>
              <a:rPr lang="zh-CN" altLang="en-US" b="1"/>
              <a:t>基于注意力实现的图神经网络</a:t>
            </a:r>
            <a:endParaRPr lang="zh-CN" altLang="en-US" smtClean="0"/>
          </a:p>
        </p:txBody>
      </p:sp>
      <p:sp>
        <p:nvSpPr>
          <p:cNvPr id="45059" name="TextBox 2"/>
          <p:cNvSpPr txBox="1">
            <a:spLocks noChangeArrowheads="1"/>
          </p:cNvSpPr>
          <p:nvPr/>
        </p:nvSpPr>
        <p:spPr bwMode="auto">
          <a:xfrm>
            <a:off x="620713" y="931863"/>
            <a:ext cx="9609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GAT </a:t>
            </a:r>
            <a:r>
              <a:rPr lang="zh-CN" altLang="en-US" sz="3200" b="1">
                <a:solidFill>
                  <a:srgbClr val="FF0000"/>
                </a:solidFill>
                <a:ea typeface="微软雅黑" panose="020B0503020204020204" pitchFamily="34" charset="-122"/>
              </a:rPr>
              <a:t>（</a:t>
            </a:r>
            <a:r>
              <a:rPr lang="en-US" altLang="zh-CN" sz="3200" b="1">
                <a:solidFill>
                  <a:srgbClr val="FF0000"/>
                </a:solidFill>
                <a:ea typeface="微软雅黑" panose="020B0503020204020204" pitchFamily="34" charset="-122"/>
              </a:rPr>
              <a:t>Graph Attention Network</a:t>
            </a:r>
            <a:r>
              <a:rPr lang="zh-CN" altLang="en-US" sz="3200" b="1">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45060" name="矩形 3"/>
          <p:cNvSpPr>
            <a:spLocks noChangeArrowheads="1"/>
          </p:cNvSpPr>
          <p:nvPr/>
        </p:nvSpPr>
        <p:spPr bwMode="auto">
          <a:xfrm>
            <a:off x="703840" y="1662304"/>
            <a:ext cx="10956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下图就是</a:t>
            </a:r>
            <a:r>
              <a:rPr lang="en-US" altLang="zh-CN" sz="2400"/>
              <a:t>GAT</a:t>
            </a:r>
            <a:r>
              <a:rPr lang="zh-CN" altLang="en-US" sz="2400"/>
              <a:t>模型的图卷积层的更新过程，其中 </a:t>
            </a:r>
            <a:r>
              <a:rPr lang="en-US" altLang="zh-CN" sz="2400"/>
              <a:t>e(energy)</a:t>
            </a:r>
            <a:r>
              <a:rPr lang="zh-CN" altLang="en-US" sz="2400"/>
              <a:t>就是</a:t>
            </a:r>
            <a:r>
              <a:rPr lang="en-US" altLang="zh-CN" sz="2400"/>
              <a:t>attention</a:t>
            </a:r>
            <a:r>
              <a:rPr lang="zh-CN" altLang="en-US" sz="2400"/>
              <a:t>的权重。</a:t>
            </a:r>
            <a:endParaRPr lang="zh-CN" altLang="en-US" sz="2400" b="1">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5698" y="2611739"/>
            <a:ext cx="6543304" cy="299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184275" y="293688"/>
            <a:ext cx="8648700" cy="457200"/>
          </a:xfrm>
        </p:spPr>
        <p:txBody>
          <a:bodyPr/>
          <a:lstStyle/>
          <a:p>
            <a:pPr eaLnBrk="1" hangingPunct="1"/>
            <a:r>
              <a:rPr lang="zh-CN" altLang="en-US" b="1"/>
              <a:t>基于注意力实现的图神经网络</a:t>
            </a:r>
            <a:endParaRPr lang="zh-CN" altLang="en-US" smtClean="0"/>
          </a:p>
        </p:txBody>
      </p:sp>
      <p:sp>
        <p:nvSpPr>
          <p:cNvPr id="49155" name="TextBox 2"/>
          <p:cNvSpPr txBox="1">
            <a:spLocks noChangeArrowheads="1"/>
          </p:cNvSpPr>
          <p:nvPr/>
        </p:nvSpPr>
        <p:spPr bwMode="auto">
          <a:xfrm>
            <a:off x="484188" y="1022350"/>
            <a:ext cx="6411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GAT</a:t>
            </a:r>
            <a:r>
              <a:rPr lang="zh-CN" altLang="en-US" sz="3200" b="1">
                <a:solidFill>
                  <a:srgbClr val="FF0000"/>
                </a:solidFill>
                <a:ea typeface="微软雅黑" panose="020B0503020204020204" pitchFamily="34" charset="-122"/>
              </a:rPr>
              <a:t>图注意力网络</a:t>
            </a:r>
            <a:endParaRPr lang="zh-CN" altLang="en-US" sz="3200" b="1">
              <a:solidFill>
                <a:srgbClr val="FF0000"/>
              </a:solidFill>
              <a:ea typeface="微软雅黑" panose="020B0503020204020204" pitchFamily="34" charset="-122"/>
            </a:endParaRPr>
          </a:p>
        </p:txBody>
      </p:sp>
      <p:pic>
        <p:nvPicPr>
          <p:cNvPr id="4915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00" y="1960563"/>
            <a:ext cx="3802063" cy="379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975" y="1498600"/>
            <a:ext cx="291941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988" y="2832100"/>
            <a:ext cx="480695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8" y="5165725"/>
            <a:ext cx="53086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0" name="TextBox 4"/>
          <p:cNvSpPr txBox="1">
            <a:spLocks noChangeArrowheads="1"/>
          </p:cNvSpPr>
          <p:nvPr/>
        </p:nvSpPr>
        <p:spPr bwMode="auto">
          <a:xfrm>
            <a:off x="5911850" y="1022350"/>
            <a:ext cx="395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微软雅黑" panose="020B0503020204020204" pitchFamily="34" charset="-122"/>
              </a:rPr>
              <a:t>GAT</a:t>
            </a:r>
            <a:r>
              <a:rPr lang="zh-CN" altLang="en-US">
                <a:ea typeface="微软雅黑" panose="020B0503020204020204" pitchFamily="34" charset="-122"/>
              </a:rPr>
              <a:t>是如何计算不同邻居的权重</a:t>
            </a:r>
            <a:endParaRPr lang="zh-CN" altLang="en-US">
              <a:ea typeface="微软雅黑" panose="020B0503020204020204" pitchFamily="34" charset="-122"/>
            </a:endParaRPr>
          </a:p>
        </p:txBody>
      </p:sp>
      <p:sp>
        <p:nvSpPr>
          <p:cNvPr id="49161" name="TextBox 5"/>
          <p:cNvSpPr txBox="1">
            <a:spLocks noChangeArrowheads="1"/>
          </p:cNvSpPr>
          <p:nvPr/>
        </p:nvSpPr>
        <p:spPr bwMode="auto">
          <a:xfrm>
            <a:off x="7073900" y="2463800"/>
            <a:ext cx="3990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pitchFamily="34" charset="-122"/>
              </a:rPr>
              <a:t>归一化</a:t>
            </a:r>
            <a:endParaRPr lang="zh-CN" altLang="en-US">
              <a:ea typeface="微软雅黑" panose="020B0503020204020204" pitchFamily="34" charset="-122"/>
            </a:endParaRPr>
          </a:p>
        </p:txBody>
      </p:sp>
      <p:sp>
        <p:nvSpPr>
          <p:cNvPr id="7" name="TextBox 6"/>
          <p:cNvSpPr txBox="1">
            <a:spLocks noRot="1" noChangeAspect="1" noMove="1" noResize="1" noEditPoints="1" noAdjustHandles="1" noChangeArrowheads="1" noChangeShapeType="1" noTextEdit="1"/>
          </p:cNvSpPr>
          <p:nvPr/>
        </p:nvSpPr>
        <p:spPr>
          <a:xfrm>
            <a:off x="4728737" y="4013380"/>
            <a:ext cx="6497619" cy="1005788"/>
          </a:xfrm>
          <a:prstGeom prst="rect">
            <a:avLst/>
          </a:prstGeom>
          <a:blipFill rotWithShape="1">
            <a:blip r:embed="rId5"/>
            <a:stretch>
              <a:fillRect l="-844" t="-3030" b="-9091"/>
            </a:stretch>
          </a:blipFill>
        </p:spPr>
        <p:txBody>
          <a:bodyPr/>
          <a:lstStyle/>
          <a:p>
            <a:pPr>
              <a:defRPr/>
            </a:pPr>
            <a:r>
              <a:rPr lang="zh-CN" altLang="en-US">
                <a:noFill/>
              </a:rPr>
              <a:t> </a:t>
            </a:r>
            <a:endParaRPr lang="zh-CN" altLang="en-US">
              <a:noFill/>
            </a:endParaRPr>
          </a:p>
        </p:txBody>
      </p:sp>
    </p:spTree>
  </p:cSld>
  <p:clrMapOvr>
    <a:masterClrMapping/>
  </p:clrMapOvr>
  <p:transition spd="slow" advTm="0">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184275" y="293688"/>
            <a:ext cx="8648700" cy="457200"/>
          </a:xfrm>
        </p:spPr>
        <p:txBody>
          <a:bodyPr/>
          <a:lstStyle/>
          <a:p>
            <a:pPr eaLnBrk="1" hangingPunct="1"/>
            <a:r>
              <a:rPr lang="zh-CN" altLang="en-US" b="1"/>
              <a:t>基于注意力实现的图神经网络</a:t>
            </a:r>
            <a:endParaRPr lang="zh-CN" altLang="en-US" smtClean="0"/>
          </a:p>
        </p:txBody>
      </p:sp>
      <p:sp>
        <p:nvSpPr>
          <p:cNvPr id="48131" name="TextBox 2"/>
          <p:cNvSpPr txBox="1">
            <a:spLocks noChangeArrowheads="1"/>
          </p:cNvSpPr>
          <p:nvPr/>
        </p:nvSpPr>
        <p:spPr bwMode="auto">
          <a:xfrm>
            <a:off x="484188" y="1022350"/>
            <a:ext cx="6411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GAT</a:t>
            </a:r>
            <a:r>
              <a:rPr lang="zh-CN" altLang="en-US" sz="3200" b="1">
                <a:solidFill>
                  <a:srgbClr val="FF0000"/>
                </a:solidFill>
                <a:ea typeface="微软雅黑" panose="020B0503020204020204" pitchFamily="34" charset="-122"/>
              </a:rPr>
              <a:t>图注意力网络</a:t>
            </a:r>
            <a:endParaRPr lang="zh-CN" altLang="en-US" sz="3200" b="1">
              <a:solidFill>
                <a:srgbClr val="FF0000"/>
              </a:solidFill>
              <a:ea typeface="微软雅黑" panose="020B0503020204020204" pitchFamily="34" charset="-122"/>
            </a:endParaRPr>
          </a:p>
        </p:txBody>
      </p:sp>
      <p:pic>
        <p:nvPicPr>
          <p:cNvPr id="481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684" y="2068513"/>
            <a:ext cx="4770437"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4" name="TextBox 6"/>
          <p:cNvSpPr txBox="1">
            <a:spLocks noChangeArrowheads="1"/>
          </p:cNvSpPr>
          <p:nvPr/>
        </p:nvSpPr>
        <p:spPr bwMode="auto">
          <a:xfrm>
            <a:off x="690563" y="5372100"/>
            <a:ext cx="11136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ea typeface="微软雅黑" panose="020B0503020204020204" pitchFamily="34" charset="-122"/>
              </a:rPr>
              <a:t>向量</a:t>
            </a:r>
            <a:r>
              <a:rPr lang="en-US" altLang="zh-CN" sz="2400">
                <a:ea typeface="微软雅黑" panose="020B0503020204020204" pitchFamily="34" charset="-122"/>
              </a:rPr>
              <a:t>A</a:t>
            </a:r>
            <a:r>
              <a:rPr lang="zh-CN" altLang="en-US" sz="2400">
                <a:ea typeface="微软雅黑" panose="020B0503020204020204" pitchFamily="34" charset="-122"/>
              </a:rPr>
              <a:t>为</a:t>
            </a:r>
            <a:r>
              <a:rPr lang="en-US" altLang="zh-CN" sz="2400">
                <a:ea typeface="微软雅黑" panose="020B0503020204020204" pitchFamily="34" charset="-122"/>
              </a:rPr>
              <a:t>(1,1,1,1,1)</a:t>
            </a:r>
            <a:endParaRPr lang="en-US" altLang="zh-CN" sz="2400">
              <a:ea typeface="微软雅黑" panose="020B0503020204020204" pitchFamily="34" charset="-122"/>
            </a:endParaRPr>
          </a:p>
          <a:p>
            <a:pPr eaLnBrk="1" hangingPunct="1"/>
            <a:r>
              <a:rPr lang="zh-CN" altLang="en-US" sz="2400">
                <a:ea typeface="微软雅黑" panose="020B0503020204020204" pitchFamily="34" charset="-122"/>
              </a:rPr>
              <a:t>向量</a:t>
            </a:r>
            <a:r>
              <a:rPr lang="en-US" altLang="zh-CN" sz="2400">
                <a:ea typeface="微软雅黑" panose="020B0503020204020204" pitchFamily="34" charset="-122"/>
              </a:rPr>
              <a:t>B</a:t>
            </a:r>
            <a:r>
              <a:rPr lang="zh-CN" altLang="en-US" sz="2400">
                <a:ea typeface="微软雅黑" panose="020B0503020204020204" pitchFamily="34" charset="-122"/>
              </a:rPr>
              <a:t>为</a:t>
            </a:r>
            <a:r>
              <a:rPr lang="en-US" altLang="zh-CN" sz="2400">
                <a:ea typeface="微软雅黑" panose="020B0503020204020204" pitchFamily="34" charset="-122"/>
              </a:rPr>
              <a:t>(2,2,2,2,2</a:t>
            </a:r>
            <a:r>
              <a:rPr lang="zh-CN" altLang="en-US" sz="2400">
                <a:ea typeface="微软雅黑" panose="020B0503020204020204" pitchFamily="34" charset="-122"/>
              </a:rPr>
              <a:t>）        则</a:t>
            </a:r>
            <a:r>
              <a:rPr lang="en-US" altLang="zh-CN" sz="2400">
                <a:ea typeface="微软雅黑" panose="020B0503020204020204" pitchFamily="34" charset="-122"/>
              </a:rPr>
              <a:t>A||B</a:t>
            </a:r>
            <a:r>
              <a:rPr lang="zh-CN" altLang="en-US" sz="2400">
                <a:ea typeface="微软雅黑" panose="020B0503020204020204" pitchFamily="34" charset="-122"/>
              </a:rPr>
              <a:t>为</a:t>
            </a:r>
            <a:r>
              <a:rPr lang="en-US" altLang="zh-CN" sz="2400">
                <a:ea typeface="微软雅黑" panose="020B0503020204020204" pitchFamily="34" charset="-122"/>
              </a:rPr>
              <a:t>(1,1,1,1,1,2,2,2,2,2)</a:t>
            </a:r>
            <a:endParaRPr lang="zh-CN" altLang="en-US" sz="2400">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TextBox 1"/>
              <p:cNvSpPr txBox="1"/>
              <p:nvPr/>
            </p:nvSpPr>
            <p:spPr bwMode="auto">
              <a:xfrm>
                <a:off x="5412855" y="3805436"/>
                <a:ext cx="5974633" cy="98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en-US" altLang="zh-CN" b="1" smtClean="0">
                    <a:solidFill>
                      <a:srgbClr val="FF0000"/>
                    </a:solidFill>
                    <a:ea typeface="微软雅黑" panose="020B0503020204020204" pitchFamily="34" charset="-122"/>
                  </a:rPr>
                  <a:t>A</a:t>
                </a:r>
                <a:r>
                  <a:rPr lang="zh-CN" altLang="en-US" b="1" smtClean="0">
                    <a:solidFill>
                      <a:srgbClr val="FF0000"/>
                    </a:solidFill>
                    <a:ea typeface="微软雅黑" panose="020B0503020204020204" pitchFamily="34" charset="-122"/>
                  </a:rPr>
                  <a:t>与</a:t>
                </a:r>
                <a:r>
                  <a:rPr lang="en-US" altLang="zh-CN" b="1" smtClean="0">
                    <a:solidFill>
                      <a:srgbClr val="FF0000"/>
                    </a:solidFill>
                    <a:ea typeface="微软雅黑" panose="020B0503020204020204" pitchFamily="34" charset="-122"/>
                  </a:rPr>
                  <a:t>B</a:t>
                </a:r>
                <a:r>
                  <a:rPr lang="zh-CN" altLang="en-US" b="1" smtClean="0">
                    <a:solidFill>
                      <a:srgbClr val="FF0000"/>
                    </a:solidFill>
                    <a:ea typeface="微软雅黑" panose="020B0503020204020204" pitchFamily="34" charset="-122"/>
                  </a:rPr>
                  <a:t>之间的重要性计算：</a:t>
                </a:r>
                <a:endParaRPr lang="en-US" altLang="zh-CN" b="1" smtClean="0">
                  <a:solidFill>
                    <a:srgbClr val="FF0000"/>
                  </a:solidFill>
                  <a:ea typeface="微软雅黑" panose="020B0503020204020204" pitchFamily="34" charset="-122"/>
                </a:endParaRPr>
              </a:p>
              <a:p>
                <a:pPr eaLnBrk="1" hangingPunct="1"/>
                <a14:m>
                  <m:oMathPara xmlns:m="http://schemas.openxmlformats.org/officeDocument/2006/math">
                    <m:oMathParaPr>
                      <m:jc m:val="centerGroup"/>
                    </m:oMathParaPr>
                    <m:oMath xmlns:m="http://schemas.openxmlformats.org/officeDocument/2006/math">
                      <m:f>
                        <m:fPr>
                          <m:ctrlPr>
                            <a:rPr lang="en-US" altLang="zh-CN" b="1" i="1" smtClean="0">
                              <a:solidFill>
                                <a:srgbClr val="FF0000"/>
                              </a:solidFill>
                              <a:latin typeface="Cambria Math" panose="02040503050406030204"/>
                              <a:ea typeface="微软雅黑" panose="020B0503020204020204" pitchFamily="34" charset="-122"/>
                            </a:rPr>
                          </m:ctrlPr>
                        </m:fPr>
                        <m:num>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𝑾𝑩</m:t>
                          </m:r>
                          <m:r>
                            <a:rPr lang="en-US" altLang="zh-CN" b="1" i="1" smtClean="0">
                              <a:solidFill>
                                <a:srgbClr val="FF0000"/>
                              </a:solidFill>
                              <a:latin typeface="Cambria Math" panose="02040503050406030204"/>
                              <a:ea typeface="微软雅黑" panose="020B0503020204020204" pitchFamily="34" charset="-122"/>
                            </a:rPr>
                            <m:t>)</m:t>
                          </m:r>
                        </m:num>
                        <m:den>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d>
                            <m:dPr>
                              <m:begChr m:val="|"/>
                              <m:ctrlPr>
                                <a:rPr lang="en-US" altLang="zh-CN" b="1" i="1" smtClean="0">
                                  <a:solidFill>
                                    <a:srgbClr val="FF0000"/>
                                  </a:solidFill>
                                  <a:latin typeface="Cambria Math" panose="02040503050406030204"/>
                                  <a:ea typeface="微软雅黑" panose="020B0503020204020204" pitchFamily="34" charset="-122"/>
                                </a:rPr>
                              </m:ctrlPr>
                            </m:dPr>
                            <m:e>
                              <m:r>
                                <a:rPr lang="en-US" altLang="zh-CN" b="1" i="1" smtClean="0">
                                  <a:solidFill>
                                    <a:srgbClr val="FF0000"/>
                                  </a:solidFill>
                                  <a:latin typeface="Cambria Math" panose="02040503050406030204"/>
                                  <a:ea typeface="微软雅黑" panose="020B0503020204020204" pitchFamily="34" charset="-122"/>
                                </a:rPr>
                                <m:t>𝑾𝑩</m:t>
                              </m:r>
                            </m:e>
                          </m:d>
                          <m:r>
                            <a:rPr lang="en-US" altLang="zh-CN" b="1" i="1" smtClean="0">
                              <a:solidFill>
                                <a:srgbClr val="FF0000"/>
                              </a:solidFill>
                              <a:latin typeface="Cambria Math" panose="02040503050406030204"/>
                              <a:ea typeface="微软雅黑" panose="020B0503020204020204" pitchFamily="34" charset="-122"/>
                            </a:rPr>
                            <m:t>+</m:t>
                          </m:r>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d>
                            <m:dPr>
                              <m:begChr m:val="|"/>
                              <m:ctrlPr>
                                <a:rPr lang="en-US" altLang="zh-CN" b="1" i="1" smtClean="0">
                                  <a:solidFill>
                                    <a:srgbClr val="FF0000"/>
                                  </a:solidFill>
                                  <a:latin typeface="Cambria Math" panose="02040503050406030204"/>
                                  <a:ea typeface="微软雅黑" panose="020B0503020204020204" pitchFamily="34" charset="-122"/>
                                </a:rPr>
                              </m:ctrlPr>
                            </m:dPr>
                            <m:e>
                              <m:r>
                                <a:rPr lang="en-US" altLang="zh-CN" b="1" i="1" smtClean="0">
                                  <a:solidFill>
                                    <a:srgbClr val="FF0000"/>
                                  </a:solidFill>
                                  <a:latin typeface="Cambria Math" panose="02040503050406030204"/>
                                  <a:ea typeface="微软雅黑" panose="020B0503020204020204" pitchFamily="34" charset="-122"/>
                                </a:rPr>
                                <m:t>𝑾𝑪</m:t>
                              </m:r>
                            </m:e>
                          </m:d>
                          <m:r>
                            <a:rPr lang="en-US" altLang="zh-CN" b="1" i="1" smtClean="0">
                              <a:solidFill>
                                <a:srgbClr val="FF0000"/>
                              </a:solidFill>
                              <a:latin typeface="Cambria Math" panose="02040503050406030204"/>
                              <a:ea typeface="微软雅黑" panose="020B0503020204020204" pitchFamily="34" charset="-122"/>
                            </a:rPr>
                            <m:t>+</m:t>
                          </m:r>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𝑾𝑫</m:t>
                          </m:r>
                          <m:r>
                            <a:rPr lang="en-US" altLang="zh-CN" b="1" i="1" smtClean="0">
                              <a:solidFill>
                                <a:srgbClr val="FF0000"/>
                              </a:solidFill>
                              <a:latin typeface="Cambria Math" panose="02040503050406030204"/>
                              <a:ea typeface="微软雅黑" panose="020B0503020204020204" pitchFamily="34" charset="-122"/>
                            </a:rPr>
                            <m:t>)</m:t>
                          </m:r>
                        </m:den>
                      </m:f>
                    </m:oMath>
                  </m:oMathPara>
                </a14:m>
                <a:endParaRPr lang="zh-CN" altLang="en-US" b="1">
                  <a:solidFill>
                    <a:srgbClr val="FF0000"/>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5412855" y="3805436"/>
                <a:ext cx="5974633" cy="984052"/>
              </a:xfrm>
              <a:prstGeom prst="rect">
                <a:avLst/>
              </a:prstGeom>
              <a:blipFill rotWithShape="1">
                <a:blip r:embed="rId2"/>
                <a:stretch>
                  <a:fillRect l="-2" t="-52" r="-6451" b="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6816" y="944860"/>
            <a:ext cx="2406382" cy="240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184275" y="293688"/>
            <a:ext cx="8648700" cy="457200"/>
          </a:xfrm>
        </p:spPr>
        <p:txBody>
          <a:bodyPr/>
          <a:lstStyle/>
          <a:p>
            <a:pPr eaLnBrk="1" hangingPunct="1"/>
            <a:r>
              <a:rPr lang="zh-CN" altLang="en-US" b="1"/>
              <a:t>基于注意力实现的图神经网络</a:t>
            </a:r>
            <a:endParaRPr lang="zh-CN" altLang="en-US" smtClean="0"/>
          </a:p>
        </p:txBody>
      </p:sp>
      <p:sp>
        <p:nvSpPr>
          <p:cNvPr id="48131" name="TextBox 2"/>
          <p:cNvSpPr txBox="1">
            <a:spLocks noChangeArrowheads="1"/>
          </p:cNvSpPr>
          <p:nvPr/>
        </p:nvSpPr>
        <p:spPr bwMode="auto">
          <a:xfrm>
            <a:off x="341682" y="891721"/>
            <a:ext cx="75079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GAT</a:t>
            </a:r>
            <a:r>
              <a:rPr lang="zh-CN" altLang="en-US" sz="3200" b="1">
                <a:solidFill>
                  <a:srgbClr val="FF0000"/>
                </a:solidFill>
                <a:ea typeface="微软雅黑" panose="020B0503020204020204" pitchFamily="34" charset="-122"/>
              </a:rPr>
              <a:t>图注意力</a:t>
            </a:r>
            <a:r>
              <a:rPr lang="zh-CN" altLang="en-US" sz="3200" b="1" smtClean="0">
                <a:solidFill>
                  <a:srgbClr val="FF0000"/>
                </a:solidFill>
                <a:ea typeface="微软雅黑" panose="020B0503020204020204" pitchFamily="34" charset="-122"/>
              </a:rPr>
              <a:t>网络（多头注意力机制）</a:t>
            </a:r>
            <a:endParaRPr lang="zh-CN" altLang="en-US" sz="3200" b="1">
              <a:solidFill>
                <a:srgbClr val="FF0000"/>
              </a:solidFill>
              <a:ea typeface="微软雅黑" panose="020B0503020204020204" pitchFamily="34" charset="-122"/>
            </a:endParaRPr>
          </a:p>
        </p:txBody>
      </p:sp>
      <p:pic>
        <p:nvPicPr>
          <p:cNvPr id="481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683" y="1606550"/>
            <a:ext cx="4770437"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bwMode="auto">
              <a:xfrm>
                <a:off x="5614734" y="1982985"/>
                <a:ext cx="5974633" cy="98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en-US" altLang="zh-CN" b="1" smtClean="0">
                    <a:solidFill>
                      <a:srgbClr val="FF0000"/>
                    </a:solidFill>
                    <a:ea typeface="微软雅黑" panose="020B0503020204020204" pitchFamily="34" charset="-122"/>
                  </a:rPr>
                  <a:t>A</a:t>
                </a:r>
                <a:r>
                  <a:rPr lang="zh-CN" altLang="en-US" b="1" smtClean="0">
                    <a:solidFill>
                      <a:srgbClr val="FF0000"/>
                    </a:solidFill>
                    <a:ea typeface="微软雅黑" panose="020B0503020204020204" pitchFamily="34" charset="-122"/>
                  </a:rPr>
                  <a:t>与</a:t>
                </a:r>
                <a:r>
                  <a:rPr lang="en-US" altLang="zh-CN" b="1" smtClean="0">
                    <a:solidFill>
                      <a:srgbClr val="FF0000"/>
                    </a:solidFill>
                    <a:ea typeface="微软雅黑" panose="020B0503020204020204" pitchFamily="34" charset="-122"/>
                  </a:rPr>
                  <a:t>B</a:t>
                </a:r>
                <a:r>
                  <a:rPr lang="zh-CN" altLang="en-US" b="1" smtClean="0">
                    <a:solidFill>
                      <a:srgbClr val="FF0000"/>
                    </a:solidFill>
                    <a:ea typeface="微软雅黑" panose="020B0503020204020204" pitchFamily="34" charset="-122"/>
                  </a:rPr>
                  <a:t>之间的重要性计算：</a:t>
                </a:r>
                <a:endParaRPr lang="en-US" altLang="zh-CN" b="1" smtClean="0">
                  <a:solidFill>
                    <a:srgbClr val="FF0000"/>
                  </a:solidFill>
                  <a:ea typeface="微软雅黑" panose="020B0503020204020204" pitchFamily="34" charset="-122"/>
                </a:endParaRPr>
              </a:p>
              <a:p>
                <a:pPr eaLnBrk="1" hangingPunct="1"/>
                <a14:m>
                  <m:oMathPara xmlns:m="http://schemas.openxmlformats.org/officeDocument/2006/math">
                    <m:oMathParaPr>
                      <m:jc m:val="centerGroup"/>
                    </m:oMathParaPr>
                    <m:oMath xmlns:m="http://schemas.openxmlformats.org/officeDocument/2006/math">
                      <m:f>
                        <m:fPr>
                          <m:ctrlPr>
                            <a:rPr lang="en-US" altLang="zh-CN" b="1" i="1" smtClean="0">
                              <a:solidFill>
                                <a:srgbClr val="FF0000"/>
                              </a:solidFill>
                              <a:latin typeface="Cambria Math" panose="02040503050406030204"/>
                              <a:ea typeface="微软雅黑" panose="020B0503020204020204" pitchFamily="34" charset="-122"/>
                            </a:rPr>
                          </m:ctrlPr>
                        </m:fPr>
                        <m:num>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𝑾𝑩</m:t>
                          </m:r>
                          <m:r>
                            <a:rPr lang="en-US" altLang="zh-CN" b="1" i="1" smtClean="0">
                              <a:solidFill>
                                <a:srgbClr val="FF0000"/>
                              </a:solidFill>
                              <a:latin typeface="Cambria Math" panose="02040503050406030204"/>
                              <a:ea typeface="微软雅黑" panose="020B0503020204020204" pitchFamily="34" charset="-122"/>
                            </a:rPr>
                            <m:t>)</m:t>
                          </m:r>
                        </m:num>
                        <m:den>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d>
                            <m:dPr>
                              <m:begChr m:val="|"/>
                              <m:ctrlPr>
                                <a:rPr lang="en-US" altLang="zh-CN" b="1" i="1" smtClean="0">
                                  <a:solidFill>
                                    <a:srgbClr val="FF0000"/>
                                  </a:solidFill>
                                  <a:latin typeface="Cambria Math" panose="02040503050406030204"/>
                                  <a:ea typeface="微软雅黑" panose="020B0503020204020204" pitchFamily="34" charset="-122"/>
                                </a:rPr>
                              </m:ctrlPr>
                            </m:dPr>
                            <m:e>
                              <m:r>
                                <a:rPr lang="en-US" altLang="zh-CN" b="1" i="1" smtClean="0">
                                  <a:solidFill>
                                    <a:srgbClr val="FF0000"/>
                                  </a:solidFill>
                                  <a:latin typeface="Cambria Math" panose="02040503050406030204"/>
                                  <a:ea typeface="微软雅黑" panose="020B0503020204020204" pitchFamily="34" charset="-122"/>
                                </a:rPr>
                                <m:t>𝑾𝑩</m:t>
                              </m:r>
                            </m:e>
                          </m:d>
                          <m:r>
                            <a:rPr lang="en-US" altLang="zh-CN" b="1" i="1" smtClean="0">
                              <a:solidFill>
                                <a:srgbClr val="FF0000"/>
                              </a:solidFill>
                              <a:latin typeface="Cambria Math" panose="02040503050406030204"/>
                              <a:ea typeface="微软雅黑" panose="020B0503020204020204" pitchFamily="34" charset="-122"/>
                            </a:rPr>
                            <m:t>+</m:t>
                          </m:r>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d>
                            <m:dPr>
                              <m:begChr m:val="|"/>
                              <m:ctrlPr>
                                <a:rPr lang="en-US" altLang="zh-CN" b="1" i="1" smtClean="0">
                                  <a:solidFill>
                                    <a:srgbClr val="FF0000"/>
                                  </a:solidFill>
                                  <a:latin typeface="Cambria Math" panose="02040503050406030204"/>
                                  <a:ea typeface="微软雅黑" panose="020B0503020204020204" pitchFamily="34" charset="-122"/>
                                </a:rPr>
                              </m:ctrlPr>
                            </m:dPr>
                            <m:e>
                              <m:r>
                                <a:rPr lang="en-US" altLang="zh-CN" b="1" i="1" smtClean="0">
                                  <a:solidFill>
                                    <a:srgbClr val="FF0000"/>
                                  </a:solidFill>
                                  <a:latin typeface="Cambria Math" panose="02040503050406030204"/>
                                  <a:ea typeface="微软雅黑" panose="020B0503020204020204" pitchFamily="34" charset="-122"/>
                                </a:rPr>
                                <m:t>𝑾𝑪</m:t>
                              </m:r>
                            </m:e>
                          </m:d>
                          <m:r>
                            <a:rPr lang="en-US" altLang="zh-CN" b="1" i="1" smtClean="0">
                              <a:solidFill>
                                <a:srgbClr val="FF0000"/>
                              </a:solidFill>
                              <a:latin typeface="Cambria Math" panose="02040503050406030204"/>
                              <a:ea typeface="微软雅黑" panose="020B0503020204020204" pitchFamily="34" charset="-122"/>
                            </a:rPr>
                            <m:t>+</m:t>
                          </m:r>
                          <m:r>
                            <a:rPr lang="zh-CN" altLang="en-US" b="1" i="1">
                              <a:solidFill>
                                <a:srgbClr val="FF0000"/>
                              </a:solidFill>
                              <a:latin typeface="Cambria Math" panose="02040503050406030204"/>
                              <a:ea typeface="微软雅黑" panose="020B0503020204020204" pitchFamily="34" charset="-122"/>
                            </a:rPr>
                            <m:t>向量</m:t>
                          </m:r>
                          <m:r>
                            <a:rPr lang="en-US" altLang="zh-CN" b="1" i="1" smtClean="0">
                              <a:solidFill>
                                <a:srgbClr val="FF0000"/>
                              </a:solidFill>
                              <a:latin typeface="Cambria Math" panose="02040503050406030204"/>
                              <a:ea typeface="微软雅黑" panose="020B0503020204020204" pitchFamily="34" charset="-122"/>
                            </a:rPr>
                            <m:t>𝒂</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𝑾𝑨</m:t>
                          </m:r>
                          <m:r>
                            <a:rPr lang="en-US" altLang="zh-CN" b="1" i="1" smtClean="0">
                              <a:solidFill>
                                <a:srgbClr val="FF0000"/>
                              </a:solidFill>
                              <a:latin typeface="Cambria Math" panose="02040503050406030204"/>
                              <a:ea typeface="微软雅黑" panose="020B0503020204020204" pitchFamily="34" charset="-122"/>
                            </a:rPr>
                            <m:t>||</m:t>
                          </m:r>
                          <m:r>
                            <a:rPr lang="en-US" altLang="zh-CN" b="1" i="1" smtClean="0">
                              <a:solidFill>
                                <a:srgbClr val="FF0000"/>
                              </a:solidFill>
                              <a:latin typeface="Cambria Math" panose="02040503050406030204"/>
                              <a:ea typeface="微软雅黑" panose="020B0503020204020204" pitchFamily="34" charset="-122"/>
                            </a:rPr>
                            <m:t>𝑾𝑫</m:t>
                          </m:r>
                          <m:r>
                            <a:rPr lang="en-US" altLang="zh-CN" b="1" i="1" smtClean="0">
                              <a:solidFill>
                                <a:srgbClr val="FF0000"/>
                              </a:solidFill>
                              <a:latin typeface="Cambria Math" panose="02040503050406030204"/>
                              <a:ea typeface="微软雅黑" panose="020B0503020204020204" pitchFamily="34" charset="-122"/>
                            </a:rPr>
                            <m:t>)</m:t>
                          </m:r>
                        </m:den>
                      </m:f>
                    </m:oMath>
                  </m:oMathPara>
                </a14:m>
                <a:endParaRPr lang="zh-CN" altLang="en-US" b="1">
                  <a:solidFill>
                    <a:srgbClr val="FF0000"/>
                  </a:solidFill>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5614734" y="1982985"/>
                <a:ext cx="5974633" cy="984052"/>
              </a:xfrm>
              <a:prstGeom prst="rect">
                <a:avLst/>
              </a:prstGeom>
              <a:blipFill rotWithShape="1">
                <a:blip r:embed="rId2"/>
                <a:stretch>
                  <a:fillRect l="-1" t="-52" r="-6452" b="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TextBox 2"/>
          <p:cNvSpPr txBox="1"/>
          <p:nvPr/>
        </p:nvSpPr>
        <p:spPr bwMode="auto">
          <a:xfrm>
            <a:off x="341682" y="4702629"/>
            <a:ext cx="115336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ea typeface="微软雅黑" panose="020B0503020204020204" pitchFamily="34" charset="-122"/>
              </a:rPr>
              <a:t>比如</a:t>
            </a:r>
            <a:r>
              <a:rPr lang="en-US" altLang="zh-CN" sz="2400" b="1" smtClean="0">
                <a:ea typeface="微软雅黑" panose="020B0503020204020204" pitchFamily="34" charset="-122"/>
              </a:rPr>
              <a:t>A</a:t>
            </a:r>
            <a:r>
              <a:rPr lang="zh-CN" altLang="en-US" sz="2400" b="1" smtClean="0">
                <a:ea typeface="微软雅黑" panose="020B0503020204020204" pitchFamily="34" charset="-122"/>
              </a:rPr>
              <a:t>与</a:t>
            </a:r>
            <a:r>
              <a:rPr lang="en-US" altLang="zh-CN" sz="2400" b="1" smtClean="0">
                <a:ea typeface="微软雅黑" panose="020B0503020204020204" pitchFamily="34" charset="-122"/>
              </a:rPr>
              <a:t>B,C,D</a:t>
            </a:r>
            <a:r>
              <a:rPr lang="zh-CN" altLang="en-US" sz="2400" b="1" smtClean="0">
                <a:ea typeface="微软雅黑" panose="020B0503020204020204" pitchFamily="34" charset="-122"/>
              </a:rPr>
              <a:t>这三个人计算互相之间的重要性时，经过</a:t>
            </a:r>
            <a:r>
              <a:rPr lang="en-US" altLang="zh-CN" sz="2400" b="1" smtClean="0">
                <a:ea typeface="微软雅黑" panose="020B0503020204020204" pitchFamily="34" charset="-122"/>
              </a:rPr>
              <a:t>GAT</a:t>
            </a:r>
            <a:r>
              <a:rPr lang="zh-CN" altLang="en-US" sz="2400" b="1" smtClean="0">
                <a:ea typeface="微软雅黑" panose="020B0503020204020204" pitchFamily="34" charset="-122"/>
              </a:rPr>
              <a:t>后得到的</a:t>
            </a:r>
            <a:r>
              <a:rPr lang="en-US" altLang="zh-CN" sz="2400" b="1" smtClean="0">
                <a:ea typeface="微软雅黑" panose="020B0503020204020204" pitchFamily="34" charset="-122"/>
              </a:rPr>
              <a:t>attention</a:t>
            </a:r>
            <a:r>
              <a:rPr lang="zh-CN" altLang="en-US" sz="2400" b="1" smtClean="0">
                <a:ea typeface="微软雅黑" panose="020B0503020204020204" pitchFamily="34" charset="-122"/>
              </a:rPr>
              <a:t>是两个人经济状况越相似互相之间的重要性越强，但实际上单单一个经济状况并不能完全表达两个人之间的重要性，比如可能两个人的爱好也能影响两人之间的重要性，所以单头的</a:t>
            </a:r>
            <a:r>
              <a:rPr lang="en-US" altLang="zh-CN" sz="2400" b="1" smtClean="0">
                <a:ea typeface="微软雅黑" panose="020B0503020204020204" pitchFamily="34" charset="-122"/>
              </a:rPr>
              <a:t>GAT</a:t>
            </a:r>
            <a:r>
              <a:rPr lang="zh-CN" altLang="en-US" sz="2400" b="1" smtClean="0">
                <a:ea typeface="微软雅黑" panose="020B0503020204020204" pitchFamily="34" charset="-122"/>
              </a:rPr>
              <a:t>可能学习出来的结果不太理想，得到的结果不太稳定。</a:t>
            </a:r>
            <a:endParaRPr lang="zh-CN" altLang="en-US" sz="2400" b="1">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a:t>基于注意力实现的图神经网络</a:t>
            </a:r>
            <a:endParaRPr lang="zh-CN" altLang="en-US" smtClean="0"/>
          </a:p>
        </p:txBody>
      </p:sp>
      <p:sp>
        <p:nvSpPr>
          <p:cNvPr id="50179" name="TextBox 2"/>
          <p:cNvSpPr txBox="1">
            <a:spLocks noChangeArrowheads="1"/>
          </p:cNvSpPr>
          <p:nvPr/>
        </p:nvSpPr>
        <p:spPr bwMode="auto">
          <a:xfrm>
            <a:off x="484188" y="874549"/>
            <a:ext cx="6411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ea typeface="微软雅黑" panose="020B0503020204020204" pitchFamily="34" charset="-122"/>
              </a:rPr>
              <a:t>GAT</a:t>
            </a:r>
            <a:r>
              <a:rPr lang="zh-CN" altLang="en-US" sz="3200" b="1">
                <a:solidFill>
                  <a:srgbClr val="FF0000"/>
                </a:solidFill>
                <a:ea typeface="微软雅黑" panose="020B0503020204020204" pitchFamily="34" charset="-122"/>
              </a:rPr>
              <a:t>图注意力网络</a:t>
            </a:r>
            <a:endParaRPr lang="zh-CN" altLang="en-US" sz="3200" b="1">
              <a:solidFill>
                <a:srgbClr val="FF0000"/>
              </a:solidFill>
              <a:ea typeface="微软雅黑" panose="020B0503020204020204" pitchFamily="34" charset="-122"/>
            </a:endParaRPr>
          </a:p>
        </p:txBody>
      </p:sp>
      <p:pic>
        <p:nvPicPr>
          <p:cNvPr id="5018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04738" y="5349193"/>
            <a:ext cx="3537536" cy="145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bwMode="auto">
          <a:xfrm>
            <a:off x="591118" y="1458749"/>
            <a:ext cx="107827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mtClean="0">
                <a:ea typeface="微软雅黑" panose="020B0503020204020204" pitchFamily="34" charset="-122"/>
              </a:rPr>
              <a:t>为了使模型更加稳定，作者还应用了</a:t>
            </a:r>
            <a:r>
              <a:rPr lang="zh-CN" altLang="en-US" b="1" smtClean="0">
                <a:solidFill>
                  <a:srgbClr val="FF0000"/>
                </a:solidFill>
                <a:ea typeface="微软雅黑" panose="020B0503020204020204" pitchFamily="34" charset="-122"/>
              </a:rPr>
              <a:t>多头注意力机制</a:t>
            </a:r>
            <a:r>
              <a:rPr lang="zh-CN" altLang="en-US" smtClean="0">
                <a:ea typeface="微软雅黑" panose="020B0503020204020204" pitchFamily="34" charset="-122"/>
              </a:rPr>
              <a:t>，把原来只利用一个函数计算注意力因子改为设置</a:t>
            </a:r>
            <a:r>
              <a:rPr lang="en-US" altLang="zh-CN" smtClean="0">
                <a:ea typeface="微软雅黑" panose="020B0503020204020204" pitchFamily="34" charset="-122"/>
              </a:rPr>
              <a:t>K</a:t>
            </a:r>
            <a:r>
              <a:rPr lang="zh-CN" altLang="en-US" smtClean="0">
                <a:ea typeface="微软雅黑" panose="020B0503020204020204" pitchFamily="34" charset="-122"/>
              </a:rPr>
              <a:t>个不同的函数来共同计算注意力因子，每个函数的结果都可以得到一组注意力参数</a:t>
            </a:r>
            <a:endParaRPr lang="zh-CN" altLang="en-US">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TextBox 2"/>
              <p:cNvSpPr txBox="1"/>
              <p:nvPr/>
            </p:nvSpPr>
            <p:spPr bwMode="auto">
              <a:xfrm>
                <a:off x="116105" y="5824222"/>
                <a:ext cx="3205956" cy="8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z="2400" b="1" smtClean="0">
                    <a:solidFill>
                      <a:srgbClr val="FF0000"/>
                    </a:solidFill>
                    <a:ea typeface="微软雅黑" panose="020B0503020204020204" pitchFamily="34" charset="-122"/>
                  </a:rPr>
                  <a:t>得到所有需要的权重系数</a:t>
                </a:r>
                <a14:m>
                  <m:oMath xmlns:m="http://schemas.openxmlformats.org/officeDocument/2006/math">
                    <m:sSub>
                      <m:sSubPr>
                        <m:ctrlPr>
                          <a:rPr lang="en-US" altLang="zh-CN" sz="2400" b="1" i="1" smtClean="0">
                            <a:solidFill>
                              <a:srgbClr val="FF0000"/>
                            </a:solidFill>
                            <a:latin typeface="Cambria Math" panose="02040503050406030204"/>
                            <a:ea typeface="微软雅黑" panose="020B0503020204020204" pitchFamily="34" charset="-122"/>
                          </a:rPr>
                        </m:ctrlPr>
                      </m:sSubPr>
                      <m:e>
                        <m:r>
                          <a:rPr lang="en-US" altLang="zh-CN" sz="2400" b="1" i="1" smtClean="0">
                            <a:solidFill>
                              <a:srgbClr val="FF0000"/>
                            </a:solidFill>
                            <a:latin typeface="Cambria Math" panose="02040503050406030204"/>
                            <a:ea typeface="微软雅黑" panose="020B0503020204020204" pitchFamily="34" charset="-122"/>
                          </a:rPr>
                          <m:t>𝒂</m:t>
                        </m:r>
                      </m:e>
                      <m:sub>
                        <m:r>
                          <a:rPr lang="en-US" altLang="zh-CN" sz="2400" b="1" i="1" smtClean="0">
                            <a:solidFill>
                              <a:srgbClr val="FF0000"/>
                            </a:solidFill>
                            <a:latin typeface="Cambria Math" panose="02040503050406030204"/>
                            <a:ea typeface="微软雅黑" panose="020B0503020204020204" pitchFamily="34" charset="-122"/>
                          </a:rPr>
                          <m:t>𝒊𝒋</m:t>
                        </m:r>
                      </m:sub>
                    </m:sSub>
                  </m:oMath>
                </a14:m>
                <a:r>
                  <a:rPr lang="zh-CN" altLang="en-US" sz="2400" b="1" smtClean="0">
                    <a:solidFill>
                      <a:srgbClr val="FF0000"/>
                    </a:solidFill>
                    <a:ea typeface="微软雅黑" panose="020B0503020204020204" pitchFamily="34" charset="-122"/>
                  </a:rPr>
                  <a:t>后求加权平均</a:t>
                </a:r>
                <a:endParaRPr lang="zh-CN" altLang="en-US" sz="2400" b="1">
                  <a:solidFill>
                    <a:srgbClr val="FF0000"/>
                  </a:solidFill>
                  <a:ea typeface="微软雅黑" panose="020B0503020204020204" pitchFamily="34" charset="-122"/>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116105" y="5824222"/>
                <a:ext cx="3205956" cy="866006"/>
              </a:xfrm>
              <a:prstGeom prst="rect">
                <a:avLst/>
              </a:prstGeom>
              <a:blipFill rotWithShape="1">
                <a:blip r:embed="rId2"/>
                <a:stretch>
                  <a:fillRect l="-17" r="12" b="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TextBox 3"/>
          <p:cNvSpPr txBox="1"/>
          <p:nvPr/>
        </p:nvSpPr>
        <p:spPr bwMode="auto">
          <a:xfrm>
            <a:off x="591118" y="2376045"/>
            <a:ext cx="102365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smtClean="0">
                <a:ea typeface="微软雅黑" panose="020B0503020204020204" pitchFamily="34" charset="-122"/>
              </a:rPr>
              <a:t>在各个卷积层中，</a:t>
            </a:r>
            <a:r>
              <a:rPr lang="en-US" altLang="zh-CN" smtClean="0">
                <a:ea typeface="微软雅黑" panose="020B0503020204020204" pitchFamily="34" charset="-122"/>
              </a:rPr>
              <a:t>K</a:t>
            </a:r>
            <a:r>
              <a:rPr lang="zh-CN" altLang="en-US" smtClean="0">
                <a:ea typeface="微软雅黑" panose="020B0503020204020204" pitchFamily="34" charset="-122"/>
              </a:rPr>
              <a:t>个不同注意力机制得到的结果拼接或求均值，即可得到最后的结果，若同时计算</a:t>
            </a:r>
            <a:r>
              <a:rPr lang="en-US" altLang="zh-CN" smtClean="0">
                <a:ea typeface="微软雅黑" panose="020B0503020204020204" pitchFamily="34" charset="-122"/>
              </a:rPr>
              <a:t>K</a:t>
            </a:r>
            <a:r>
              <a:rPr lang="zh-CN" altLang="en-US" smtClean="0">
                <a:ea typeface="微软雅黑" panose="020B0503020204020204" pitchFamily="34" charset="-122"/>
              </a:rPr>
              <a:t>个不同的注意力机制，则可得到</a:t>
            </a:r>
            <a:endParaRPr lang="zh-CN" altLang="en-US">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785" y="3054061"/>
            <a:ext cx="3888962" cy="84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6" name="TextBox 5"/>
              <p:cNvSpPr txBox="1"/>
              <p:nvPr/>
            </p:nvSpPr>
            <p:spPr bwMode="auto">
              <a:xfrm>
                <a:off x="591118" y="4494926"/>
                <a:ext cx="10559812"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zh-CN" altLang="en-US" smtClean="0">
                    <a:solidFill>
                      <a:schemeClr val="tx1"/>
                    </a:solidFill>
                    <a:ea typeface="微软雅黑" panose="020B0503020204020204" pitchFamily="34" charset="-122"/>
                  </a:rPr>
                  <a:t>其中，</a:t>
                </a:r>
                <a:r>
                  <a:rPr lang="en-US" altLang="zh-CN" smtClean="0">
                    <a:solidFill>
                      <a:schemeClr val="tx1"/>
                    </a:solidFill>
                    <a:ea typeface="微软雅黑" panose="020B0503020204020204" pitchFamily="34" charset="-122"/>
                  </a:rPr>
                  <a:t>||</a:t>
                </a:r>
                <a:r>
                  <a:rPr lang="zh-CN" altLang="en-US" smtClean="0">
                    <a:solidFill>
                      <a:schemeClr val="tx1"/>
                    </a:solidFill>
                    <a:ea typeface="微软雅黑" panose="020B0503020204020204" pitchFamily="34" charset="-122"/>
                  </a:rPr>
                  <a:t>表示拼接操作，</a:t>
                </a:r>
                <a14:m>
                  <m:oMath xmlns:m="http://schemas.openxmlformats.org/officeDocument/2006/math">
                    <m:sSub>
                      <m:sSubPr>
                        <m:ctrlPr>
                          <a:rPr lang="en-US" altLang="zh-CN" b="1" i="1" smtClean="0">
                            <a:solidFill>
                              <a:schemeClr val="tx1"/>
                            </a:solidFill>
                            <a:latin typeface="Cambria Math" panose="02040503050406030204"/>
                            <a:ea typeface="微软雅黑" panose="020B0503020204020204" pitchFamily="34" charset="-122"/>
                          </a:rPr>
                        </m:ctrlPr>
                      </m:sSubPr>
                      <m:e>
                        <m:sSup>
                          <m:sSupPr>
                            <m:ctrlPr>
                              <a:rPr lang="en-US" altLang="zh-CN" b="1" i="1" smtClean="0">
                                <a:solidFill>
                                  <a:schemeClr val="tx1"/>
                                </a:solidFill>
                                <a:latin typeface="Cambria Math" panose="02040503050406030204"/>
                                <a:ea typeface="微软雅黑" panose="020B0503020204020204" pitchFamily="34" charset="-122"/>
                              </a:rPr>
                            </m:ctrlPr>
                          </m:sSupPr>
                          <m:e>
                            <m:r>
                              <a:rPr lang="en-US" altLang="zh-CN" b="1" i="1" smtClean="0">
                                <a:solidFill>
                                  <a:schemeClr val="tx1"/>
                                </a:solidFill>
                                <a:latin typeface="Cambria Math" panose="02040503050406030204"/>
                                <a:ea typeface="微软雅黑" panose="020B0503020204020204" pitchFamily="34" charset="-122"/>
                              </a:rPr>
                              <m:t>𝒂</m:t>
                            </m:r>
                          </m:e>
                          <m:sup>
                            <m:r>
                              <a:rPr lang="en-US" altLang="zh-CN" b="1" i="1" smtClean="0">
                                <a:solidFill>
                                  <a:schemeClr val="tx1"/>
                                </a:solidFill>
                                <a:latin typeface="Cambria Math" panose="02040503050406030204"/>
                                <a:ea typeface="微软雅黑" panose="020B0503020204020204" pitchFamily="34" charset="-122"/>
                              </a:rPr>
                              <m:t>𝒌</m:t>
                            </m:r>
                          </m:sup>
                        </m:sSup>
                      </m:e>
                      <m:sub>
                        <m:r>
                          <a:rPr lang="en-US" altLang="zh-CN" b="1" i="1" smtClean="0">
                            <a:solidFill>
                              <a:schemeClr val="tx1"/>
                            </a:solidFill>
                            <a:latin typeface="Cambria Math" panose="02040503050406030204"/>
                            <a:ea typeface="微软雅黑" panose="020B0503020204020204" pitchFamily="34" charset="-122"/>
                          </a:rPr>
                          <m:t>𝒊𝒋</m:t>
                        </m:r>
                      </m:sub>
                    </m:sSub>
                    <m:r>
                      <a:rPr lang="zh-CN" altLang="en-US" b="1" i="1" smtClean="0">
                        <a:solidFill>
                          <a:schemeClr val="tx1"/>
                        </a:solidFill>
                        <a:latin typeface="Cambria Math" panose="02040503050406030204"/>
                        <a:ea typeface="微软雅黑" panose="020B0503020204020204" pitchFamily="34" charset="-122"/>
                      </a:rPr>
                      <m:t>是第</m:t>
                    </m:r>
                    <m:r>
                      <a:rPr lang="en-US" altLang="zh-CN" b="1" i="1" smtClean="0">
                        <a:solidFill>
                          <a:schemeClr val="tx1"/>
                        </a:solidFill>
                        <a:latin typeface="Cambria Math" panose="02040503050406030204"/>
                        <a:ea typeface="微软雅黑" panose="020B0503020204020204" pitchFamily="34" charset="-122"/>
                      </a:rPr>
                      <m:t>𝒌</m:t>
                    </m:r>
                    <m:r>
                      <a:rPr lang="zh-CN" altLang="en-US" b="1" i="1" smtClean="0">
                        <a:solidFill>
                          <a:schemeClr val="tx1"/>
                        </a:solidFill>
                        <a:latin typeface="Cambria Math" panose="02040503050406030204"/>
                        <a:ea typeface="微软雅黑" panose="020B0503020204020204" pitchFamily="34" charset="-122"/>
                      </a:rPr>
                      <m:t>个</m:t>
                    </m:r>
                    <m:r>
                      <a:rPr lang="zh-CN" altLang="en-US" b="1" i="1">
                        <a:solidFill>
                          <a:schemeClr val="tx1"/>
                        </a:solidFill>
                        <a:latin typeface="Cambria Math" panose="02040503050406030204"/>
                        <a:ea typeface="微软雅黑" panose="020B0503020204020204" pitchFamily="34" charset="-122"/>
                      </a:rPr>
                      <m:t>注意</m:t>
                    </m:r>
                    <m:r>
                      <a:rPr lang="zh-CN" altLang="en-US" b="1" i="1" smtClean="0">
                        <a:solidFill>
                          <a:schemeClr val="tx1"/>
                        </a:solidFill>
                        <a:latin typeface="Cambria Math" panose="02040503050406030204"/>
                        <a:ea typeface="微软雅黑" panose="020B0503020204020204" pitchFamily="34" charset="-122"/>
                      </a:rPr>
                      <m:t>力</m:t>
                    </m:r>
                    <m:r>
                      <a:rPr lang="zh-CN" altLang="en-US" b="1" i="1">
                        <a:solidFill>
                          <a:schemeClr val="tx1"/>
                        </a:solidFill>
                        <a:latin typeface="Cambria Math" panose="02040503050406030204"/>
                        <a:ea typeface="微软雅黑" panose="020B0503020204020204" pitchFamily="34" charset="-122"/>
                      </a:rPr>
                      <m:t>参数</m:t>
                    </m:r>
                    <m:r>
                      <a:rPr lang="zh-CN" altLang="en-US" b="1" i="1" smtClean="0">
                        <a:solidFill>
                          <a:schemeClr val="tx1"/>
                        </a:solidFill>
                        <a:latin typeface="Cambria Math" panose="02040503050406030204"/>
                        <a:ea typeface="微软雅黑" panose="020B0503020204020204" pitchFamily="34" charset="-122"/>
                      </a:rPr>
                      <m:t>函数</m:t>
                    </m:r>
                    <m:r>
                      <a:rPr lang="zh-CN" altLang="en-US" b="1" i="1">
                        <a:solidFill>
                          <a:schemeClr val="tx1"/>
                        </a:solidFill>
                        <a:latin typeface="Cambria Math" panose="02040503050406030204"/>
                        <a:ea typeface="微软雅黑" panose="020B0503020204020204" pitchFamily="34" charset="-122"/>
                      </a:rPr>
                      <m:t>求得</m:t>
                    </m:r>
                    <m:r>
                      <a:rPr lang="zh-CN" altLang="en-US" b="1" i="1" smtClean="0">
                        <a:solidFill>
                          <a:schemeClr val="tx1"/>
                        </a:solidFill>
                        <a:latin typeface="Cambria Math" panose="02040503050406030204"/>
                        <a:ea typeface="微软雅黑" panose="020B0503020204020204" pitchFamily="34" charset="-122"/>
                      </a:rPr>
                      <m:t>的</m:t>
                    </m:r>
                    <m:r>
                      <a:rPr lang="zh-CN" altLang="en-US" b="1" i="1">
                        <a:solidFill>
                          <a:schemeClr val="tx1"/>
                        </a:solidFill>
                        <a:latin typeface="Cambria Math" panose="02040503050406030204"/>
                        <a:ea typeface="微软雅黑" panose="020B0503020204020204" pitchFamily="34" charset="-122"/>
                      </a:rPr>
                      <m:t>注意力</m:t>
                    </m:r>
                    <m:r>
                      <a:rPr lang="zh-CN" altLang="en-US" b="1" i="1" smtClean="0">
                        <a:solidFill>
                          <a:schemeClr val="tx1"/>
                        </a:solidFill>
                        <a:latin typeface="Cambria Math" panose="02040503050406030204"/>
                        <a:ea typeface="微软雅黑" panose="020B0503020204020204" pitchFamily="34" charset="-122"/>
                      </a:rPr>
                      <m:t>因子</m:t>
                    </m:r>
                  </m:oMath>
                </a14:m>
                <a:endParaRPr lang="zh-CN" altLang="en-US" b="1">
                  <a:solidFill>
                    <a:schemeClr val="tx1"/>
                  </a:solidFill>
                  <a:ea typeface="微软雅黑" panose="020B0503020204020204" pitchFamily="34" charset="-122"/>
                </a:endParaRPr>
              </a:p>
            </p:txBody>
          </p:sp>
        </mc:Choice>
        <mc:Fallback>
          <p:sp>
            <p:nvSpPr>
              <p:cNvPr id="6" name="TextBox 5"/>
              <p:cNvSpPr txBox="1">
                <a:spLocks noRot="1" noChangeAspect="1" noMove="1" noResize="1" noEditPoints="1" noAdjustHandles="1" noChangeArrowheads="1" noChangeShapeType="1" noTextEdit="1"/>
              </p:cNvSpPr>
              <p:nvPr/>
            </p:nvSpPr>
            <p:spPr bwMode="auto">
              <a:xfrm>
                <a:off x="591118" y="4494926"/>
                <a:ext cx="10559812" cy="412421"/>
              </a:xfrm>
              <a:prstGeom prst="rect">
                <a:avLst/>
              </a:prstGeom>
              <a:blipFill rotWithShape="1">
                <a:blip r:embed="rId4"/>
                <a:stretch>
                  <a:fillRect l="-5" t="-96" r="3" b="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bwMode="auto">
              <a:xfrm>
                <a:off x="222746" y="5045192"/>
                <a:ext cx="7427467" cy="64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14:m>
                  <m:oMathPara xmlns:m="http://schemas.openxmlformats.org/officeDocument/2006/math">
                    <m:oMathParaPr>
                      <m:jc m:val="centerGroup"/>
                    </m:oMathParaPr>
                    <m:oMath xmlns:m="http://schemas.openxmlformats.org/officeDocument/2006/math">
                      <m:r>
                        <a:rPr lang="zh-CN" altLang="en-US" b="1" i="1">
                          <a:latin typeface="Cambria Math" panose="02040503050406030204"/>
                          <a:ea typeface="微软雅黑" panose="020B0503020204020204" pitchFamily="34" charset="-122"/>
                        </a:rPr>
                        <m:t>对于最后一个卷积层，如果利用多头注意力机制进行求解，则要利用求</m:t>
                      </m:r>
                      <m:r>
                        <a:rPr lang="zh-CN" altLang="en-US" b="1" i="1" smtClean="0">
                          <a:latin typeface="Cambria Math" panose="02040503050406030204"/>
                          <a:ea typeface="微软雅黑" panose="020B0503020204020204" pitchFamily="34" charset="-122"/>
                        </a:rPr>
                        <m:t>平均</m:t>
                      </m:r>
                      <m:r>
                        <a:rPr lang="zh-CN" altLang="en-US" b="1" i="1">
                          <a:latin typeface="Cambria Math" panose="02040503050406030204"/>
                          <a:ea typeface="微软雅黑" panose="020B0503020204020204" pitchFamily="34" charset="-122"/>
                        </a:rPr>
                        <m:t>的方式来求解</m:t>
                      </m:r>
                    </m:oMath>
                  </m:oMathPara>
                </a14:m>
                <a:endParaRPr lang="en-US" altLang="zh-CN" b="1">
                  <a:ea typeface="微软雅黑" panose="020B0503020204020204" pitchFamily="34" charset="-122"/>
                </a:endParaRPr>
              </a:p>
              <a:p>
                <a:pPr eaLnBrk="1" hangingPunct="1"/>
                <a:endParaRPr lang="zh-CN" altLang="en-US" b="1">
                  <a:solidFill>
                    <a:srgbClr val="FF0000"/>
                  </a:solidFill>
                  <a:ea typeface="微软雅黑" panose="020B0503020204020204" pitchFamily="34" charset="-122"/>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222746" y="5045192"/>
                <a:ext cx="7427467" cy="649088"/>
              </a:xfrm>
              <a:prstGeom prst="rect">
                <a:avLst/>
              </a:prstGeom>
              <a:blipFill rotWithShape="1">
                <a:blip r:embed="rId5"/>
                <a:stretch>
                  <a:fillRect l="-7" t="-18" r="-21257" b="-70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658" y="5694280"/>
            <a:ext cx="4225624" cy="98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52" y="3011836"/>
            <a:ext cx="2684586" cy="87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a:xfrm>
            <a:off x="5275385" y="3270738"/>
            <a:ext cx="1172307" cy="48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bwMode="auto">
          <a:xfrm>
            <a:off x="2717129" y="3985846"/>
            <a:ext cx="2227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b="1">
                <a:solidFill>
                  <a:srgbClr val="FF0000"/>
                </a:solidFill>
                <a:ea typeface="微软雅黑" panose="020B0503020204020204" pitchFamily="34" charset="-122"/>
              </a:rPr>
              <a:t>单头</a:t>
            </a:r>
            <a:endParaRPr lang="zh-CN" altLang="en-US" b="1">
              <a:solidFill>
                <a:srgbClr val="FF0000"/>
              </a:solidFill>
              <a:ea typeface="微软雅黑" panose="020B0503020204020204" pitchFamily="34" charset="-122"/>
            </a:endParaRPr>
          </a:p>
        </p:txBody>
      </p:sp>
      <p:sp>
        <p:nvSpPr>
          <p:cNvPr id="15" name="TextBox 14"/>
          <p:cNvSpPr txBox="1"/>
          <p:nvPr/>
        </p:nvSpPr>
        <p:spPr bwMode="auto">
          <a:xfrm>
            <a:off x="8835425" y="4021014"/>
            <a:ext cx="2227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zh-CN" altLang="en-US" b="1" smtClean="0">
                <a:solidFill>
                  <a:srgbClr val="FF0000"/>
                </a:solidFill>
                <a:ea typeface="微软雅黑" panose="020B0503020204020204" pitchFamily="34" charset="-122"/>
              </a:rPr>
              <a:t>多头</a:t>
            </a:r>
            <a:endParaRPr lang="zh-CN" altLang="en-US" b="1">
              <a:solidFill>
                <a:srgbClr val="FF0000"/>
              </a:solidFill>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3" name="TextBox 2"/>
          <p:cNvSpPr txBox="1"/>
          <p:nvPr/>
        </p:nvSpPr>
        <p:spPr>
          <a:xfrm>
            <a:off x="630726" y="2184047"/>
            <a:ext cx="10607040" cy="1569660"/>
          </a:xfrm>
          <a:prstGeom prst="rect">
            <a:avLst/>
          </a:prstGeom>
          <a:noFill/>
        </p:spPr>
        <p:txBody>
          <a:bodyPr wrap="square" rtlCol="0">
            <a:spAutoFit/>
          </a:bodyPr>
          <a:lstStyle/>
          <a:p>
            <a:r>
              <a:rPr lang="zh-CN" altLang="en-US" sz="2400" b="1" smtClean="0">
                <a:solidFill>
                  <a:srgbClr val="FF0000"/>
                </a:solidFill>
              </a:rPr>
              <a:t>自编码器</a:t>
            </a:r>
            <a:r>
              <a:rPr lang="en-US" altLang="zh-CN" sz="2400" b="1" smtClean="0">
                <a:solidFill>
                  <a:srgbClr val="FF0000"/>
                </a:solidFill>
              </a:rPr>
              <a:t>(autoencoder</a:t>
            </a:r>
            <a:r>
              <a:rPr lang="zh-CN" altLang="en-US" sz="2400" b="1" smtClean="0">
                <a:solidFill>
                  <a:srgbClr val="FF0000"/>
                </a:solidFill>
              </a:rPr>
              <a:t>，</a:t>
            </a:r>
            <a:r>
              <a:rPr lang="en-US" altLang="zh-CN" sz="2400" b="1" smtClean="0">
                <a:solidFill>
                  <a:srgbClr val="FF0000"/>
                </a:solidFill>
              </a:rPr>
              <a:t>AE)</a:t>
            </a:r>
            <a:r>
              <a:rPr lang="zh-CN" altLang="en-US" sz="2400" b="1" smtClean="0"/>
              <a:t>的应用场景是非常广泛的，经常被用于数据去噪，图像重构以及异常检测等任务中，除此之外，当</a:t>
            </a:r>
            <a:r>
              <a:rPr lang="en-US" altLang="zh-CN" sz="2400" b="1" smtClean="0"/>
              <a:t>AE</a:t>
            </a:r>
            <a:r>
              <a:rPr lang="zh-CN" altLang="en-US" sz="2400" b="1" smtClean="0"/>
              <a:t>被用于生成与训练数据类似的数据时，称之为生成式模型，由于</a:t>
            </a:r>
            <a:r>
              <a:rPr lang="en-US" altLang="zh-CN" sz="2400" b="1" smtClean="0"/>
              <a:t>AE</a:t>
            </a:r>
            <a:r>
              <a:rPr lang="zh-CN" altLang="en-US" sz="2400" b="1" smtClean="0"/>
              <a:t>具有上述优点，一些学者便将</a:t>
            </a:r>
            <a:r>
              <a:rPr lang="en-US" altLang="zh-CN" sz="2400" b="1" smtClean="0"/>
              <a:t>AE</a:t>
            </a:r>
            <a:r>
              <a:rPr lang="zh-CN" altLang="en-US" sz="2400" b="1" smtClean="0"/>
              <a:t>及其变体模型应用图神经网络当中</a:t>
            </a:r>
            <a:endParaRPr lang="zh-CN" altLang="en-US" sz="2400" b="1"/>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531" y="4081153"/>
            <a:ext cx="9399430" cy="232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3617" y="114320"/>
            <a:ext cx="4008969" cy="206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217963" y="1607125"/>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图自编码器（</a:t>
            </a:r>
            <a:r>
              <a:rPr lang="en-US" altLang="zh-CN" sz="3200" b="1" smtClean="0">
                <a:solidFill>
                  <a:srgbClr val="FF0000"/>
                </a:solidFill>
                <a:ea typeface="微软雅黑" panose="020B0503020204020204" pitchFamily="34" charset="-122"/>
              </a:rPr>
              <a:t>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3" name="TextBox 2"/>
          <p:cNvSpPr txBox="1"/>
          <p:nvPr/>
        </p:nvSpPr>
        <p:spPr>
          <a:xfrm>
            <a:off x="613186" y="2153432"/>
            <a:ext cx="10607040" cy="1938992"/>
          </a:xfrm>
          <a:prstGeom prst="rect">
            <a:avLst/>
          </a:prstGeom>
          <a:noFill/>
        </p:spPr>
        <p:txBody>
          <a:bodyPr wrap="square" rtlCol="0">
            <a:spAutoFit/>
          </a:bodyPr>
          <a:lstStyle/>
          <a:p>
            <a:r>
              <a:rPr lang="en-US" altLang="zh-CN" sz="2400" b="1" smtClean="0"/>
              <a:t>GAE</a:t>
            </a:r>
            <a:r>
              <a:rPr lang="zh-CN" altLang="en-US" sz="2400" b="1" smtClean="0"/>
              <a:t>是</a:t>
            </a:r>
            <a:r>
              <a:rPr lang="en-US" altLang="zh-CN" sz="2400" b="1" smtClean="0"/>
              <a:t>GCN</a:t>
            </a:r>
            <a:r>
              <a:rPr lang="zh-CN" altLang="en-US" sz="2400" b="1" smtClean="0"/>
              <a:t>在</a:t>
            </a:r>
            <a:r>
              <a:rPr lang="en-US" altLang="zh-CN" sz="2400" b="1" smtClean="0"/>
              <a:t>Auto-Encoders</a:t>
            </a:r>
            <a:r>
              <a:rPr lang="zh-CN" altLang="en-US" sz="2400" b="1" smtClean="0"/>
              <a:t>的应用，其原理非常容易理解，隐变量</a:t>
            </a:r>
            <a:r>
              <a:rPr lang="en-US" altLang="zh-CN" sz="2400" b="1" smtClean="0"/>
              <a:t>Z</a:t>
            </a:r>
            <a:r>
              <a:rPr lang="zh-CN" altLang="en-US" sz="2400" b="1" smtClean="0"/>
              <a:t>就是图上的</a:t>
            </a:r>
            <a:r>
              <a:rPr lang="en-US" altLang="zh-CN" sz="2400" b="1" smtClean="0"/>
              <a:t>N</a:t>
            </a:r>
            <a:r>
              <a:rPr lang="zh-CN" altLang="en-US" sz="2400" b="1" smtClean="0"/>
              <a:t>个节点经过</a:t>
            </a:r>
            <a:r>
              <a:rPr lang="en-US" altLang="zh-CN" sz="2400" b="1" smtClean="0"/>
              <a:t>GCN</a:t>
            </a:r>
            <a:r>
              <a:rPr lang="zh-CN" altLang="en-US" sz="2400" b="1" smtClean="0"/>
              <a:t>后的</a:t>
            </a:r>
            <a:r>
              <a:rPr lang="en-US" altLang="zh-CN" sz="2400" b="1" smtClean="0"/>
              <a:t>N*F</a:t>
            </a:r>
            <a:r>
              <a:rPr lang="zh-CN" altLang="en-US" sz="2400" b="1" smtClean="0"/>
              <a:t>维特征，所以</a:t>
            </a:r>
            <a:r>
              <a:rPr lang="en-US" altLang="zh-CN" sz="2400" b="1" smtClean="0"/>
              <a:t>Encoder</a:t>
            </a:r>
            <a:r>
              <a:rPr lang="zh-CN" altLang="en-US" sz="2400" b="1" smtClean="0"/>
              <a:t>可以认为就是两层</a:t>
            </a:r>
            <a:r>
              <a:rPr lang="en-US" altLang="zh-CN" sz="2400" b="1" smtClean="0"/>
              <a:t>GCN,Decoder</a:t>
            </a:r>
            <a:r>
              <a:rPr lang="zh-CN" altLang="en-US" sz="2400" b="1" smtClean="0"/>
              <a:t>就是向量点积。可以将隐变量</a:t>
            </a:r>
            <a:r>
              <a:rPr lang="en-US" altLang="zh-CN" sz="2400" b="1" smtClean="0"/>
              <a:t>Z</a:t>
            </a:r>
            <a:r>
              <a:rPr lang="zh-CN" altLang="en-US" sz="2400" b="1" smtClean="0"/>
              <a:t>理解为某种意义上图的的节点的相似度，通过向量点积得到的两个图节点的相似度越大，则两个节点之间存在边的概率越大</a:t>
            </a:r>
            <a:endParaRPr lang="zh-CN" altLang="en-US" sz="2400" b="1"/>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6953" y="4092424"/>
            <a:ext cx="8852326" cy="203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272" y="40549"/>
            <a:ext cx="3210148" cy="168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3" y="1022350"/>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图自编码器（</a:t>
            </a:r>
            <a:r>
              <a:rPr lang="en-US" altLang="zh-CN" sz="3200" b="1" smtClean="0">
                <a:solidFill>
                  <a:srgbClr val="FF0000"/>
                </a:solidFill>
                <a:ea typeface="微软雅黑" panose="020B0503020204020204" pitchFamily="34" charset="-122"/>
              </a:rPr>
              <a:t>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TextBox 2"/>
              <p:cNvSpPr txBox="1"/>
              <p:nvPr/>
            </p:nvSpPr>
            <p:spPr>
              <a:xfrm>
                <a:off x="199862" y="1643386"/>
                <a:ext cx="10607040" cy="8447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rPr>
                        <m:t>输入</m:t>
                      </m:r>
                      <m:r>
                        <a:rPr lang="en-US" altLang="zh-CN" sz="2400" b="0" i="1" smtClean="0">
                          <a:latin typeface="Cambria Math" panose="02040503050406030204"/>
                        </a:rPr>
                        <m:t>𝑋</m:t>
                      </m:r>
                      <m:r>
                        <a:rPr lang="zh-CN" altLang="en-US" sz="2400" b="0" i="1" smtClean="0">
                          <a:latin typeface="Cambria Math" panose="02040503050406030204"/>
                        </a:rPr>
                        <m:t>：</m:t>
                      </m:r>
                      <m:r>
                        <a:rPr lang="en-US" altLang="zh-CN" sz="2400" b="0" i="1" smtClean="0">
                          <a:latin typeface="Cambria Math" panose="02040503050406030204"/>
                        </a:rPr>
                        <m:t>𝑁</m:t>
                      </m:r>
                      <m:r>
                        <a:rPr lang="en-US" altLang="zh-CN" sz="2400" i="1">
                          <a:latin typeface="Cambria Math" panose="02040503050406030204"/>
                        </a:rPr>
                        <m:t>×</m:t>
                      </m:r>
                      <m:r>
                        <a:rPr lang="en-US" altLang="zh-CN" sz="2400" b="0" i="1" smtClean="0">
                          <a:latin typeface="Cambria Math" panose="02040503050406030204"/>
                        </a:rPr>
                        <m:t>𝐷</m:t>
                      </m:r>
                      <m:d>
                        <m:dPr>
                          <m:begChr m:val="（"/>
                          <m:endChr m:val="）"/>
                          <m:ctrlPr>
                            <a:rPr lang="zh-CN" altLang="en-US" sz="2400" b="0" i="1" smtClean="0">
                              <a:latin typeface="Cambria Math" panose="02040503050406030204"/>
                            </a:rPr>
                          </m:ctrlPr>
                        </m:dPr>
                        <m:e>
                          <m:r>
                            <a:rPr lang="en-US" altLang="zh-CN" sz="2400" b="0" i="1" smtClean="0">
                              <a:latin typeface="Cambria Math" panose="02040503050406030204"/>
                            </a:rPr>
                            <m:t>𝑁</m:t>
                          </m:r>
                          <m:r>
                            <a:rPr lang="zh-CN" altLang="en-US" sz="2400" b="0" i="1" smtClean="0">
                              <a:latin typeface="Cambria Math" panose="02040503050406030204"/>
                            </a:rPr>
                            <m:t>个</m:t>
                          </m:r>
                          <m:r>
                            <a:rPr lang="zh-CN" altLang="en-US" sz="2400" i="1">
                              <a:latin typeface="Cambria Math" panose="02040503050406030204"/>
                            </a:rPr>
                            <m:t>节点</m:t>
                          </m:r>
                          <m:r>
                            <a:rPr lang="zh-CN" altLang="en-US" sz="2400" i="1" smtClean="0">
                              <a:latin typeface="Cambria Math" panose="02040503050406030204"/>
                            </a:rPr>
                            <m:t>对应</m:t>
                          </m:r>
                          <m:r>
                            <a:rPr lang="zh-CN" altLang="en-US" sz="2400" b="0" i="1" smtClean="0">
                              <a:latin typeface="Cambria Math" panose="02040503050406030204"/>
                            </a:rPr>
                            <m:t>的</m:t>
                          </m:r>
                          <m:r>
                            <a:rPr lang="zh-CN" altLang="en-US" sz="2400" i="1">
                              <a:latin typeface="Cambria Math" panose="02040503050406030204"/>
                            </a:rPr>
                            <m:t>特征</m:t>
                          </m:r>
                          <m:r>
                            <a:rPr lang="zh-CN" altLang="en-US" sz="2400" i="1" smtClean="0">
                              <a:latin typeface="Cambria Math" panose="02040503050406030204"/>
                            </a:rPr>
                            <m:t>构成</m:t>
                          </m:r>
                          <m:r>
                            <a:rPr lang="zh-CN" altLang="en-US" sz="2400" b="0" i="1" smtClean="0">
                              <a:latin typeface="Cambria Math" panose="02040503050406030204"/>
                            </a:rPr>
                            <m:t>的</m:t>
                          </m:r>
                          <m:r>
                            <a:rPr lang="zh-CN" altLang="en-US" sz="2400" i="1">
                              <a:latin typeface="Cambria Math" panose="02040503050406030204"/>
                            </a:rPr>
                            <m:t>矩阵</m:t>
                          </m:r>
                        </m:e>
                      </m:d>
                      <m:r>
                        <a:rPr lang="zh-CN" altLang="en-US" sz="2400" b="0" i="1" smtClean="0">
                          <a:latin typeface="Cambria Math" panose="02040503050406030204"/>
                        </a:rPr>
                        <m:t>，</m:t>
                      </m:r>
                      <m:r>
                        <a:rPr lang="zh-CN" altLang="en-US" sz="2400" i="1">
                          <a:latin typeface="Cambria Math" panose="02040503050406030204"/>
                        </a:rPr>
                        <m:t>邻接矩阵</m:t>
                      </m:r>
                      <m:r>
                        <a:rPr lang="en-US" altLang="zh-CN" sz="2400" b="0" i="1" smtClean="0">
                          <a:latin typeface="Cambria Math" panose="02040503050406030204"/>
                        </a:rPr>
                        <m:t>𝐴</m:t>
                      </m:r>
                      <m:r>
                        <a:rPr lang="zh-CN" altLang="en-US" sz="2400" b="0" i="1" smtClean="0">
                          <a:latin typeface="Cambria Math" panose="02040503050406030204"/>
                        </a:rPr>
                        <m:t>：</m:t>
                      </m:r>
                      <m:r>
                        <a:rPr lang="en-US" altLang="zh-CN" sz="2400" b="0" i="1" smtClean="0">
                          <a:latin typeface="Cambria Math" panose="02040503050406030204"/>
                        </a:rPr>
                        <m:t>𝑁</m:t>
                      </m:r>
                      <m:r>
                        <a:rPr lang="en-US" altLang="zh-CN" sz="2400" b="0" i="1" smtClean="0">
                          <a:latin typeface="Cambria Math" panose="02040503050406030204"/>
                        </a:rPr>
                        <m:t>× </m:t>
                      </m:r>
                      <m:r>
                        <a:rPr lang="en-US" altLang="zh-CN" sz="2400" b="0" i="1" smtClean="0">
                          <a:latin typeface="Cambria Math" panose="02040503050406030204"/>
                        </a:rPr>
                        <m:t>𝑁</m:t>
                      </m:r>
                      <m:r>
                        <a:rPr lang="zh-CN" altLang="en-US" sz="2400" b="0" i="1" smtClean="0">
                          <a:latin typeface="Cambria Math" panose="02040503050406030204"/>
                        </a:rPr>
                        <m:t>，</m:t>
                      </m:r>
                    </m:oMath>
                  </m:oMathPara>
                </a14:m>
                <a:endParaRPr lang="en-US" altLang="zh-CN" sz="2400" b="0" i="1" smtClean="0">
                  <a:latin typeface="Cambria Math" panose="02040503050406030204"/>
                </a:endParaRPr>
              </a:p>
              <a:p>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rPr>
                        <m:t>隐</m:t>
                      </m:r>
                      <m:r>
                        <a:rPr lang="zh-CN" altLang="en-US" sz="2400" i="1">
                          <a:latin typeface="Cambria Math" panose="02040503050406030204"/>
                        </a:rPr>
                        <m:t>向量</m:t>
                      </m:r>
                      <m:r>
                        <a:rPr lang="en-US" altLang="zh-CN" sz="2400" b="0" i="1" smtClean="0">
                          <a:latin typeface="Cambria Math" panose="02040503050406030204"/>
                        </a:rPr>
                        <m:t>𝑍</m:t>
                      </m:r>
                      <m:r>
                        <a:rPr lang="zh-CN" altLang="en-US" sz="2400" b="0" i="1" smtClean="0">
                          <a:latin typeface="Cambria Math" panose="02040503050406030204"/>
                        </a:rPr>
                        <m:t>：</m:t>
                      </m:r>
                      <m:r>
                        <a:rPr lang="en-US" altLang="zh-CN" sz="2400" b="0" i="1" smtClean="0">
                          <a:latin typeface="Cambria Math" panose="02040503050406030204"/>
                        </a:rPr>
                        <m:t>𝑁</m:t>
                      </m:r>
                      <m:r>
                        <a:rPr lang="en-US" altLang="zh-CN" sz="2400" i="1">
                          <a:latin typeface="Cambria Math" panose="02040503050406030204"/>
                        </a:rPr>
                        <m:t>×</m:t>
                      </m:r>
                      <m:r>
                        <a:rPr lang="en-US" altLang="zh-CN" sz="2400" b="0" i="1" smtClean="0">
                          <a:latin typeface="Cambria Math" panose="02040503050406030204"/>
                        </a:rPr>
                        <m:t>𝐹</m:t>
                      </m:r>
                      <m:r>
                        <a:rPr lang="zh-CN" altLang="en-US" sz="2400" b="0" i="1" smtClean="0">
                          <a:latin typeface="Cambria Math" panose="02040503050406030204"/>
                        </a:rPr>
                        <m:t>，</m:t>
                      </m:r>
                      <m:r>
                        <a:rPr lang="zh-CN" altLang="en-US" sz="2400" i="1">
                          <a:latin typeface="Cambria Math" panose="02040503050406030204"/>
                        </a:rPr>
                        <m:t>重构</m:t>
                      </m:r>
                      <m:r>
                        <a:rPr lang="zh-CN" altLang="en-US" sz="2400" i="1" smtClean="0">
                          <a:latin typeface="Cambria Math" panose="02040503050406030204"/>
                        </a:rPr>
                        <m:t>出来</m:t>
                      </m:r>
                      <m:r>
                        <a:rPr lang="zh-CN" altLang="en-US" sz="2400" b="0" i="1" smtClean="0">
                          <a:latin typeface="Cambria Math" panose="02040503050406030204"/>
                        </a:rPr>
                        <m:t>的</m:t>
                      </m:r>
                      <m:r>
                        <a:rPr lang="zh-CN" altLang="en-US" sz="2400" i="1">
                          <a:latin typeface="Cambria Math" panose="02040503050406030204"/>
                        </a:rPr>
                        <m:t>邻接矩阵</m:t>
                      </m:r>
                      <m:sSup>
                        <m:sSupPr>
                          <m:ctrlPr>
                            <a:rPr lang="en-US" altLang="zh-CN" sz="2400" i="1" smtClean="0">
                              <a:latin typeface="Cambria Math" panose="02040503050406030204"/>
                            </a:rPr>
                          </m:ctrlPr>
                        </m:sSupPr>
                        <m:e>
                          <m:r>
                            <a:rPr lang="en-US" altLang="zh-CN" sz="2400" b="0" i="1" smtClean="0">
                              <a:latin typeface="Cambria Math" panose="02040503050406030204"/>
                            </a:rPr>
                            <m:t>𝐴</m:t>
                          </m:r>
                        </m:e>
                        <m:sup>
                          <m:r>
                            <a:rPr lang="en-US" altLang="zh-CN" sz="2400" b="0" i="1" smtClean="0">
                              <a:latin typeface="Cambria Math" panose="02040503050406030204"/>
                            </a:rPr>
                            <m:t>′</m:t>
                          </m:r>
                        </m:sup>
                      </m:sSup>
                      <m:r>
                        <a:rPr lang="en-US" altLang="zh-CN" sz="2400" b="0" i="1" smtClean="0">
                          <a:latin typeface="Cambria Math" panose="02040503050406030204"/>
                        </a:rPr>
                        <m:t>=</m:t>
                      </m:r>
                      <m:sSup>
                        <m:sSupPr>
                          <m:ctrlPr>
                            <a:rPr lang="en-US" altLang="zh-CN" sz="2400" b="0" i="1" smtClean="0">
                              <a:latin typeface="Cambria Math" panose="02040503050406030204"/>
                            </a:rPr>
                          </m:ctrlPr>
                        </m:sSupPr>
                        <m:e>
                          <m:r>
                            <a:rPr lang="en-US" altLang="zh-CN" sz="2400" b="0" i="1" smtClean="0">
                              <a:latin typeface="Cambria Math" panose="02040503050406030204"/>
                            </a:rPr>
                            <m:t>𝐷</m:t>
                          </m:r>
                        </m:e>
                        <m:sup>
                          <m:r>
                            <a:rPr lang="en-US" altLang="zh-CN" sz="2400" b="0" i="1" smtClean="0">
                              <a:latin typeface="Cambria Math" panose="02040503050406030204"/>
                            </a:rPr>
                            <m:t>−</m:t>
                          </m:r>
                          <m:r>
                            <a:rPr lang="en-US" altLang="zh-CN" sz="2400" b="0" i="1" smtClean="0">
                              <a:latin typeface="Cambria Math" panose="02040503050406030204"/>
                            </a:rPr>
                            <m:t>1</m:t>
                          </m:r>
                          <m:r>
                            <a:rPr lang="en-US" altLang="zh-CN" sz="2400" b="0" i="1" smtClean="0">
                              <a:latin typeface="Cambria Math" panose="02040503050406030204"/>
                            </a:rPr>
                            <m:t>/</m:t>
                          </m:r>
                          <m:r>
                            <a:rPr lang="en-US" altLang="zh-CN" sz="2400" b="0" i="1" smtClean="0">
                              <a:latin typeface="Cambria Math" panose="02040503050406030204"/>
                            </a:rPr>
                            <m:t>2</m:t>
                          </m:r>
                        </m:sup>
                      </m:sSup>
                      <m:r>
                        <a:rPr lang="en-US" altLang="zh-CN" sz="2400" b="0" i="1" smtClean="0">
                          <a:latin typeface="Cambria Math" panose="02040503050406030204"/>
                        </a:rPr>
                        <m:t>𝐴</m:t>
                      </m:r>
                      <m:sSup>
                        <m:sSupPr>
                          <m:ctrlPr>
                            <a:rPr lang="en-US" altLang="zh-CN" sz="2400" b="0" i="1" smtClean="0">
                              <a:latin typeface="Cambria Math" panose="02040503050406030204"/>
                            </a:rPr>
                          </m:ctrlPr>
                        </m:sSupPr>
                        <m:e>
                          <m:r>
                            <a:rPr lang="en-US" altLang="zh-CN" sz="2400" b="0" i="1" smtClean="0">
                              <a:latin typeface="Cambria Math" panose="02040503050406030204"/>
                            </a:rPr>
                            <m:t>𝐷</m:t>
                          </m:r>
                        </m:e>
                        <m:sup>
                          <m:r>
                            <a:rPr lang="en-US" altLang="zh-CN" sz="2400" b="0" i="1" smtClean="0">
                              <a:latin typeface="Cambria Math" panose="02040503050406030204"/>
                            </a:rPr>
                            <m:t>−</m:t>
                          </m:r>
                          <m:r>
                            <a:rPr lang="en-US" altLang="zh-CN" sz="2400" b="0" i="1" smtClean="0">
                              <a:latin typeface="Cambria Math" panose="02040503050406030204"/>
                            </a:rPr>
                            <m:t>1</m:t>
                          </m:r>
                          <m:r>
                            <a:rPr lang="en-US" altLang="zh-CN" sz="2400" b="0" i="1" smtClean="0">
                              <a:latin typeface="Cambria Math" panose="02040503050406030204"/>
                            </a:rPr>
                            <m:t>/</m:t>
                          </m:r>
                          <m:r>
                            <a:rPr lang="en-US" altLang="zh-CN" sz="2400" b="0" i="1" smtClean="0">
                              <a:latin typeface="Cambria Math" panose="02040503050406030204"/>
                            </a:rPr>
                            <m:t>2</m:t>
                          </m:r>
                        </m:sup>
                      </m:sSup>
                    </m:oMath>
                  </m:oMathPara>
                </a14:m>
                <a:endParaRPr lang="en-US" altLang="zh-CN" sz="2400" b="0" smtClean="0"/>
              </a:p>
            </p:txBody>
          </p:sp>
        </mc:Choice>
        <mc:Fallback>
          <p:sp>
            <p:nvSpPr>
              <p:cNvPr id="3" name="TextBox 2"/>
              <p:cNvSpPr txBox="1">
                <a:spLocks noRot="1" noChangeAspect="1" noMove="1" noResize="1" noEditPoints="1" noAdjustHandles="1" noChangeArrowheads="1" noChangeShapeType="1" noTextEdit="1"/>
              </p:cNvSpPr>
              <p:nvPr/>
            </p:nvSpPr>
            <p:spPr>
              <a:xfrm>
                <a:off x="199862" y="1643386"/>
                <a:ext cx="10607040" cy="844783"/>
              </a:xfrm>
              <a:prstGeom prst="rect">
                <a:avLst/>
              </a:prstGeom>
              <a:blipFill rotWithShape="1">
                <a:blip r:embed="rId1"/>
                <a:stretch>
                  <a:fillRect l="-4" t="-1" r="4" b="28"/>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653" y="4622558"/>
            <a:ext cx="8852326" cy="203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45028" y="2488168"/>
            <a:ext cx="10989129" cy="461665"/>
          </a:xfrm>
          <a:prstGeom prst="rect">
            <a:avLst/>
          </a:prstGeom>
          <a:noFill/>
        </p:spPr>
        <p:txBody>
          <a:bodyPr wrap="square" rtlCol="0">
            <a:spAutoFit/>
          </a:bodyPr>
          <a:lstStyle/>
          <a:p>
            <a:r>
              <a:rPr lang="en-US" altLang="zh-CN" sz="2400" b="1" smtClean="0"/>
              <a:t>GAE</a:t>
            </a:r>
            <a:r>
              <a:rPr lang="zh-CN" altLang="en-US" sz="2400" b="1" smtClean="0"/>
              <a:t>使用</a:t>
            </a:r>
            <a:r>
              <a:rPr lang="en-US" altLang="zh-CN" sz="2400" b="1" smtClean="0"/>
              <a:t>GCN</a:t>
            </a:r>
            <a:r>
              <a:rPr lang="zh-CN" altLang="en-US" sz="2400" b="1" smtClean="0"/>
              <a:t>作为</a:t>
            </a:r>
            <a:r>
              <a:rPr lang="en-US" altLang="zh-CN" sz="2400" b="1" smtClean="0"/>
              <a:t>encoder</a:t>
            </a:r>
            <a:r>
              <a:rPr lang="zh-CN" altLang="en-US" sz="2400" b="1"/>
              <a:t>来得</a:t>
            </a:r>
            <a:r>
              <a:rPr lang="zh-CN" altLang="en-US" sz="2400" b="1" smtClean="0"/>
              <a:t>到节点的</a:t>
            </a:r>
            <a:r>
              <a:rPr lang="zh-CN" altLang="en-US" sz="2400" b="1"/>
              <a:t>隐藏</a:t>
            </a:r>
            <a:r>
              <a:rPr lang="zh-CN" altLang="en-US" sz="2400" b="1" smtClean="0"/>
              <a:t>表示</a:t>
            </a:r>
            <a:endParaRPr lang="zh-CN" altLang="en-US" sz="2400" b="1"/>
          </a:p>
        </p:txBody>
      </p:sp>
      <p:sp>
        <p:nvSpPr>
          <p:cNvPr id="4" name="右箭头 3"/>
          <p:cNvSpPr/>
          <p:nvPr/>
        </p:nvSpPr>
        <p:spPr>
          <a:xfrm>
            <a:off x="324643" y="2488169"/>
            <a:ext cx="623278" cy="42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TextBox 4"/>
              <p:cNvSpPr txBox="1"/>
              <p:nvPr/>
            </p:nvSpPr>
            <p:spPr>
              <a:xfrm>
                <a:off x="1175657" y="3086100"/>
                <a:ext cx="10384972" cy="4049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a:rPr>
                        <m:t>𝒁</m:t>
                      </m:r>
                      <m:r>
                        <a:rPr lang="en-US" altLang="zh-CN" b="1" i="1" smtClean="0">
                          <a:latin typeface="Cambria Math" panose="02040503050406030204"/>
                        </a:rPr>
                        <m:t>=</m:t>
                      </m:r>
                      <m:r>
                        <a:rPr lang="en-US" altLang="zh-CN" b="1" i="1" smtClean="0">
                          <a:latin typeface="Cambria Math" panose="02040503050406030204"/>
                        </a:rPr>
                        <m:t>𝑮𝑪𝑵</m:t>
                      </m:r>
                      <m:d>
                        <m:dPr>
                          <m:ctrlPr>
                            <a:rPr lang="en-US" altLang="zh-CN" b="1" i="1" smtClean="0">
                              <a:latin typeface="Cambria Math" panose="02040503050406030204"/>
                            </a:rPr>
                          </m:ctrlPr>
                        </m:dPr>
                        <m:e>
                          <m:r>
                            <a:rPr lang="en-US" altLang="zh-CN" b="1" i="1" smtClean="0">
                              <a:latin typeface="Cambria Math" panose="02040503050406030204"/>
                            </a:rPr>
                            <m:t>𝑿</m:t>
                          </m:r>
                          <m:r>
                            <a:rPr lang="en-US" altLang="zh-CN" b="1" i="1" smtClean="0">
                              <a:latin typeface="Cambria Math" panose="02040503050406030204"/>
                            </a:rPr>
                            <m:t>,</m:t>
                          </m:r>
                          <m:r>
                            <a:rPr lang="en-US" altLang="zh-CN" b="1" i="1" smtClean="0">
                              <a:latin typeface="Cambria Math" panose="02040503050406030204"/>
                            </a:rPr>
                            <m:t>𝑨</m:t>
                          </m:r>
                        </m:e>
                      </m:d>
                      <m:r>
                        <a:rPr lang="en-US" altLang="zh-CN" b="1" i="1" smtClean="0">
                          <a:latin typeface="Cambria Math" panose="02040503050406030204"/>
                        </a:rPr>
                        <m:t>=</m:t>
                      </m:r>
                      <m:acc>
                        <m:accPr>
                          <m:ctrlPr>
                            <a:rPr lang="en-US" altLang="zh-CN" b="1" i="1" smtClean="0">
                              <a:latin typeface="Cambria Math" panose="02040503050406030204"/>
                            </a:rPr>
                          </m:ctrlPr>
                        </m:accPr>
                        <m:e>
                          <m:r>
                            <a:rPr lang="en-US" altLang="zh-CN" b="1" i="1" smtClean="0">
                              <a:latin typeface="Cambria Math" panose="02040503050406030204"/>
                            </a:rPr>
                            <m:t>𝑨</m:t>
                          </m:r>
                        </m:e>
                      </m:acc>
                      <m:r>
                        <a:rPr lang="en-US" altLang="zh-CN" b="1" i="1" smtClean="0">
                          <a:latin typeface="Cambria Math" panose="02040503050406030204"/>
                        </a:rPr>
                        <m:t>𝑹𝒆𝑳𝑼</m:t>
                      </m:r>
                      <m:d>
                        <m:dPr>
                          <m:ctrlPr>
                            <a:rPr lang="en-US" altLang="zh-CN" b="1" i="1" smtClean="0">
                              <a:latin typeface="Cambria Math" panose="02040503050406030204"/>
                            </a:rPr>
                          </m:ctrlPr>
                        </m:dPr>
                        <m:e>
                          <m:acc>
                            <m:accPr>
                              <m:ctrlPr>
                                <a:rPr lang="en-US" altLang="zh-CN" b="1" i="1" smtClean="0">
                                  <a:latin typeface="Cambria Math" panose="02040503050406030204"/>
                                </a:rPr>
                              </m:ctrlPr>
                            </m:accPr>
                            <m:e>
                              <m:r>
                                <a:rPr lang="en-US" altLang="zh-CN" b="1" i="1" smtClean="0">
                                  <a:latin typeface="Cambria Math" panose="02040503050406030204"/>
                                </a:rPr>
                                <m:t>𝑨</m:t>
                              </m:r>
                            </m:e>
                          </m:acc>
                          <m:r>
                            <a:rPr lang="en-US" altLang="zh-CN" b="1" i="1" smtClean="0">
                              <a:latin typeface="Cambria Math" panose="02040503050406030204"/>
                            </a:rPr>
                            <m:t>𝑿</m:t>
                          </m:r>
                          <m:sSub>
                            <m:sSubPr>
                              <m:ctrlPr>
                                <a:rPr lang="en-US" altLang="zh-CN" b="1" i="1" smtClean="0">
                                  <a:latin typeface="Cambria Math" panose="02040503050406030204"/>
                                </a:rPr>
                              </m:ctrlPr>
                            </m:sSubPr>
                            <m:e>
                              <m:r>
                                <a:rPr lang="en-US" altLang="zh-CN" b="1" i="1" smtClean="0">
                                  <a:latin typeface="Cambria Math" panose="02040503050406030204"/>
                                </a:rPr>
                                <m:t>𝑾</m:t>
                              </m:r>
                            </m:e>
                            <m:sub>
                              <m:r>
                                <a:rPr lang="en-US" altLang="zh-CN" b="1" i="1" smtClean="0">
                                  <a:latin typeface="Cambria Math" panose="02040503050406030204"/>
                                </a:rPr>
                                <m:t>𝟎</m:t>
                              </m:r>
                            </m:sub>
                          </m:sSub>
                        </m:e>
                      </m:d>
                      <m:sSub>
                        <m:sSubPr>
                          <m:ctrlPr>
                            <a:rPr lang="en-US" altLang="zh-CN" b="1" i="1" smtClean="0">
                              <a:latin typeface="Cambria Math" panose="02040503050406030204"/>
                            </a:rPr>
                          </m:ctrlPr>
                        </m:sSubPr>
                        <m:e>
                          <m:r>
                            <a:rPr lang="en-US" altLang="zh-CN" b="1" i="1" smtClean="0">
                              <a:latin typeface="Cambria Math" panose="02040503050406030204"/>
                            </a:rPr>
                            <m:t>𝑾</m:t>
                          </m:r>
                        </m:e>
                        <m:sub>
                          <m:r>
                            <a:rPr lang="en-US" altLang="zh-CN" b="1" i="1" smtClean="0">
                              <a:latin typeface="Cambria Math" panose="02040503050406030204"/>
                            </a:rPr>
                            <m:t>𝟏</m:t>
                          </m:r>
                        </m:sub>
                      </m:sSub>
                      <m:r>
                        <a:rPr lang="en-US" altLang="zh-CN" b="1" i="1" smtClean="0">
                          <a:latin typeface="Cambria Math" panose="02040503050406030204"/>
                        </a:rPr>
                        <m:t>,</m:t>
                      </m:r>
                      <m:r>
                        <a:rPr lang="zh-CN" altLang="en-US" b="1" i="1">
                          <a:latin typeface="Cambria Math" panose="02040503050406030204"/>
                        </a:rPr>
                        <m:t>其中</m:t>
                      </m:r>
                      <m:acc>
                        <m:accPr>
                          <m:ctrlPr>
                            <a:rPr lang="zh-CN" altLang="en-US" b="1" i="1" smtClean="0">
                              <a:latin typeface="Cambria Math" panose="02040503050406030204"/>
                            </a:rPr>
                          </m:ctrlPr>
                        </m:accPr>
                        <m:e>
                          <m:r>
                            <a:rPr lang="en-US" altLang="zh-CN" b="1" i="1" smtClean="0">
                              <a:latin typeface="Cambria Math" panose="02040503050406030204"/>
                            </a:rPr>
                            <m:t>𝑨</m:t>
                          </m:r>
                        </m:e>
                      </m:acc>
                      <m:r>
                        <a:rPr lang="en-US" altLang="zh-CN" b="1" i="1" smtClean="0">
                          <a:latin typeface="Cambria Math" panose="02040503050406030204"/>
                        </a:rPr>
                        <m:t>=</m:t>
                      </m:r>
                      <m:sSup>
                        <m:sSupPr>
                          <m:ctrlPr>
                            <a:rPr lang="en-US" altLang="zh-CN" b="1" i="1" smtClean="0">
                              <a:latin typeface="Cambria Math" panose="02040503050406030204"/>
                            </a:rPr>
                          </m:ctrlPr>
                        </m:sSupPr>
                        <m:e>
                          <m:r>
                            <a:rPr lang="en-US" altLang="zh-CN" b="1" i="1" smtClean="0">
                              <a:latin typeface="Cambria Math" panose="02040503050406030204"/>
                            </a:rPr>
                            <m:t>𝑫</m:t>
                          </m:r>
                        </m:e>
                        <m:sup>
                          <m:r>
                            <a:rPr lang="en-US" altLang="zh-CN" b="1" i="1" smtClean="0">
                              <a:latin typeface="Cambria Math" panose="02040503050406030204"/>
                            </a:rPr>
                            <m:t>−</m:t>
                          </m:r>
                          <m:r>
                            <a:rPr lang="en-US" altLang="zh-CN" b="1" i="1" smtClean="0">
                              <a:latin typeface="Cambria Math" panose="02040503050406030204"/>
                            </a:rPr>
                            <m:t>𝟏</m:t>
                          </m:r>
                          <m:r>
                            <a:rPr lang="en-US" altLang="zh-CN" b="1" i="1" smtClean="0">
                              <a:latin typeface="Cambria Math" panose="02040503050406030204"/>
                            </a:rPr>
                            <m:t>/</m:t>
                          </m:r>
                          <m:r>
                            <a:rPr lang="en-US" altLang="zh-CN" b="1" i="1" smtClean="0">
                              <a:latin typeface="Cambria Math" panose="02040503050406030204"/>
                            </a:rPr>
                            <m:t>𝟐</m:t>
                          </m:r>
                        </m:sup>
                      </m:sSup>
                      <m:r>
                        <a:rPr lang="en-US" altLang="zh-CN" b="1" i="1" smtClean="0">
                          <a:latin typeface="Cambria Math" panose="02040503050406030204"/>
                        </a:rPr>
                        <m:t>𝑨</m:t>
                      </m:r>
                      <m:sSup>
                        <m:sSupPr>
                          <m:ctrlPr>
                            <a:rPr lang="en-US" altLang="zh-CN" b="1" i="1" smtClean="0">
                              <a:latin typeface="Cambria Math" panose="02040503050406030204"/>
                            </a:rPr>
                          </m:ctrlPr>
                        </m:sSupPr>
                        <m:e>
                          <m:r>
                            <a:rPr lang="en-US" altLang="zh-CN" b="1" i="1" smtClean="0">
                              <a:latin typeface="Cambria Math" panose="02040503050406030204"/>
                            </a:rPr>
                            <m:t>𝑫</m:t>
                          </m:r>
                        </m:e>
                        <m:sup>
                          <m:r>
                            <a:rPr lang="en-US" altLang="zh-CN" b="1" i="1" smtClean="0">
                              <a:latin typeface="Cambria Math" panose="02040503050406030204"/>
                            </a:rPr>
                            <m:t>−</m:t>
                          </m:r>
                          <m:r>
                            <a:rPr lang="en-US" altLang="zh-CN" b="1" i="1" smtClean="0">
                              <a:latin typeface="Cambria Math" panose="02040503050406030204"/>
                            </a:rPr>
                            <m:t>𝟏</m:t>
                          </m:r>
                          <m:r>
                            <a:rPr lang="en-US" altLang="zh-CN" b="1" i="1" smtClean="0">
                              <a:latin typeface="Cambria Math" panose="02040503050406030204"/>
                            </a:rPr>
                            <m:t>/</m:t>
                          </m:r>
                          <m:r>
                            <a:rPr lang="en-US" altLang="zh-CN" b="1" i="1" smtClean="0">
                              <a:latin typeface="Cambria Math" panose="02040503050406030204"/>
                            </a:rPr>
                            <m:t>𝟐</m:t>
                          </m:r>
                        </m:sup>
                      </m:sSup>
                      <m:r>
                        <a:rPr lang="en-US" altLang="zh-CN" b="1" i="1" smtClean="0">
                          <a:latin typeface="Cambria Math" panose="02040503050406030204"/>
                        </a:rPr>
                        <m:t>,</m:t>
                      </m:r>
                      <m:r>
                        <a:rPr lang="zh-CN" altLang="en-US" b="1" i="1">
                          <a:latin typeface="Cambria Math" panose="02040503050406030204"/>
                        </a:rPr>
                        <m:t>这里</m:t>
                      </m:r>
                      <m:r>
                        <a:rPr lang="en-US" altLang="zh-CN" b="1" i="1" smtClean="0">
                          <a:latin typeface="Cambria Math" panose="02040503050406030204"/>
                        </a:rPr>
                        <m:t>𝑨</m:t>
                      </m:r>
                      <m:r>
                        <a:rPr lang="zh-CN" altLang="en-US" b="1" i="1" smtClean="0">
                          <a:latin typeface="Cambria Math" panose="02040503050406030204"/>
                        </a:rPr>
                        <m:t>为原</m:t>
                      </m:r>
                      <m:r>
                        <a:rPr lang="zh-CN" altLang="en-US" b="1" i="1">
                          <a:latin typeface="Cambria Math" panose="02040503050406030204"/>
                        </a:rPr>
                        <m:t>邻接</m:t>
                      </m:r>
                      <m:r>
                        <a:rPr lang="zh-CN" altLang="en-US" b="1" i="1" smtClean="0">
                          <a:latin typeface="Cambria Math" panose="02040503050406030204"/>
                        </a:rPr>
                        <m:t>矩阵再</m:t>
                      </m:r>
                      <m:r>
                        <a:rPr lang="zh-CN" altLang="en-US" b="1" i="1">
                          <a:latin typeface="Cambria Math" panose="02040503050406030204"/>
                        </a:rPr>
                        <m:t>加上</m:t>
                      </m:r>
                      <m:r>
                        <a:rPr lang="zh-CN" altLang="en-US" b="1" i="1" smtClean="0">
                          <a:latin typeface="Cambria Math" panose="02040503050406030204"/>
                        </a:rPr>
                        <m:t>单位</m:t>
                      </m:r>
                      <m:r>
                        <a:rPr lang="zh-CN" altLang="en-US" b="1" i="1">
                          <a:latin typeface="Cambria Math" panose="02040503050406030204"/>
                        </a:rPr>
                        <m:t>矩阵</m:t>
                      </m:r>
                      <m:r>
                        <a:rPr lang="en-US" altLang="zh-CN" b="1" i="1" smtClean="0">
                          <a:latin typeface="Cambria Math" panose="02040503050406030204"/>
                        </a:rPr>
                        <m:t>𝑰</m:t>
                      </m:r>
                    </m:oMath>
                  </m:oMathPara>
                </a14:m>
                <a:endParaRPr lang="zh-CN" altLang="en-US" b="1"/>
              </a:p>
            </p:txBody>
          </p:sp>
        </mc:Choice>
        <mc:Fallback>
          <p:sp>
            <p:nvSpPr>
              <p:cNvPr id="5" name="TextBox 4"/>
              <p:cNvSpPr txBox="1">
                <a:spLocks noRot="1" noChangeAspect="1" noMove="1" noResize="1" noEditPoints="1" noAdjustHandles="1" noChangeArrowheads="1" noChangeShapeType="1" noTextEdit="1"/>
              </p:cNvSpPr>
              <p:nvPr/>
            </p:nvSpPr>
            <p:spPr>
              <a:xfrm>
                <a:off x="1175657" y="3086100"/>
                <a:ext cx="10384972" cy="404983"/>
              </a:xfrm>
              <a:prstGeom prst="rect">
                <a:avLst/>
              </a:prstGeom>
              <a:blipFill rotWithShape="1">
                <a:blip r:embed="rId3"/>
                <a:stretch>
                  <a:fillRect l="-3" r="4" b="120"/>
                </a:stretch>
              </a:blipFill>
            </p:spPr>
            <p:txBody>
              <a:bodyPr/>
              <a:lstStyle/>
              <a:p>
                <a:r>
                  <a:rPr lang="zh-CN" altLang="en-US">
                    <a:noFill/>
                  </a:rPr>
                  <a:t> </a:t>
                </a:r>
              </a:p>
            </p:txBody>
          </p:sp>
        </mc:Fallback>
      </mc:AlternateContent>
      <p:sp>
        <p:nvSpPr>
          <p:cNvPr id="6" name="右箭头 5"/>
          <p:cNvSpPr/>
          <p:nvPr/>
        </p:nvSpPr>
        <p:spPr>
          <a:xfrm>
            <a:off x="350000" y="3547214"/>
            <a:ext cx="623278" cy="408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45028" y="3547213"/>
            <a:ext cx="10205933" cy="461665"/>
          </a:xfrm>
          <a:prstGeom prst="rect">
            <a:avLst/>
          </a:prstGeom>
          <a:noFill/>
        </p:spPr>
        <p:txBody>
          <a:bodyPr wrap="square" rtlCol="0">
            <a:spAutoFit/>
          </a:bodyPr>
          <a:lstStyle/>
          <a:p>
            <a:r>
              <a:rPr lang="en-US" altLang="zh-CN" sz="2400" b="1" smtClean="0"/>
              <a:t>GAE</a:t>
            </a:r>
            <a:r>
              <a:rPr lang="zh-CN" altLang="en-US" sz="2400" b="1" smtClean="0"/>
              <a:t>使用</a:t>
            </a:r>
            <a:r>
              <a:rPr lang="en-US" altLang="zh-CN" sz="2400" b="1" smtClean="0"/>
              <a:t>inner-product</a:t>
            </a:r>
            <a:r>
              <a:rPr lang="zh-CN" altLang="en-US" sz="2400" b="1" smtClean="0"/>
              <a:t>作为</a:t>
            </a:r>
            <a:r>
              <a:rPr lang="en-US" altLang="zh-CN" sz="2400" b="1" smtClean="0"/>
              <a:t>decoder</a:t>
            </a:r>
            <a:r>
              <a:rPr lang="zh-CN" altLang="en-US" sz="2400" b="1" smtClean="0"/>
              <a:t>来重构原始的图</a:t>
            </a:r>
            <a:endParaRPr lang="zh-CN" altLang="en-US" sz="2400" b="1"/>
          </a:p>
        </p:txBody>
      </p:sp>
      <mc:AlternateContent xmlns:mc="http://schemas.openxmlformats.org/markup-compatibility/2006">
        <mc:Choice xmlns:a14="http://schemas.microsoft.com/office/drawing/2010/main" Requires="a14">
          <p:sp>
            <p:nvSpPr>
              <p:cNvPr id="8" name="TextBox 7"/>
              <p:cNvSpPr txBox="1"/>
              <p:nvPr/>
            </p:nvSpPr>
            <p:spPr>
              <a:xfrm>
                <a:off x="899329" y="4092867"/>
                <a:ext cx="9907573" cy="4397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a:rPr>
                          </m:ctrlPr>
                        </m:sSupPr>
                        <m:e>
                          <m:r>
                            <a:rPr lang="en-US" altLang="zh-CN" sz="2000" b="1" i="1" smtClean="0">
                              <a:latin typeface="Cambria Math" panose="02040503050406030204"/>
                            </a:rPr>
                            <m:t>𝑨</m:t>
                          </m:r>
                        </m:e>
                        <m:sup>
                          <m:r>
                            <a:rPr lang="en-US" altLang="zh-CN" sz="2000" b="1" i="1" smtClean="0">
                              <a:latin typeface="Cambria Math" panose="02040503050406030204"/>
                            </a:rPr>
                            <m:t>′</m:t>
                          </m:r>
                        </m:sup>
                      </m:sSup>
                      <m:r>
                        <a:rPr lang="en-US" altLang="zh-CN" sz="2000" b="1" i="1" smtClean="0">
                          <a:latin typeface="Cambria Math" panose="02040503050406030204"/>
                        </a:rPr>
                        <m:t>=</m:t>
                      </m:r>
                      <m:r>
                        <a:rPr lang="zh-CN" altLang="en-US" sz="2000" b="1" i="1" smtClean="0">
                          <a:latin typeface="Cambria Math" panose="02040503050406030204"/>
                        </a:rPr>
                        <m:t>𝝈</m:t>
                      </m:r>
                      <m:d>
                        <m:dPr>
                          <m:ctrlPr>
                            <a:rPr lang="en-US" altLang="zh-CN" sz="2000" b="1" i="1" smtClean="0">
                              <a:latin typeface="Cambria Math" panose="02040503050406030204"/>
                            </a:rPr>
                          </m:ctrlPr>
                        </m:dPr>
                        <m:e>
                          <m:r>
                            <a:rPr lang="en-US" altLang="zh-CN" sz="2000" b="1" i="1" smtClean="0">
                              <a:latin typeface="Cambria Math" panose="02040503050406030204"/>
                            </a:rPr>
                            <m:t>𝒁</m:t>
                          </m:r>
                          <m:sSup>
                            <m:sSupPr>
                              <m:ctrlPr>
                                <a:rPr lang="en-US" altLang="zh-CN" sz="2000" b="1" i="1" smtClean="0">
                                  <a:latin typeface="Cambria Math" panose="02040503050406030204"/>
                                </a:rPr>
                              </m:ctrlPr>
                            </m:sSupPr>
                            <m:e>
                              <m:r>
                                <a:rPr lang="en-US" altLang="zh-CN" sz="2000" b="1" i="1" smtClean="0">
                                  <a:latin typeface="Cambria Math" panose="02040503050406030204"/>
                                </a:rPr>
                                <m:t>𝒁</m:t>
                              </m:r>
                            </m:e>
                            <m:sup>
                              <m:r>
                                <a:rPr lang="en-US" altLang="zh-CN" sz="2000" b="1" i="1" smtClean="0">
                                  <a:latin typeface="Cambria Math" panose="02040503050406030204"/>
                                </a:rPr>
                                <m:t>𝑻</m:t>
                              </m:r>
                            </m:sup>
                          </m:sSup>
                        </m:e>
                      </m:d>
                      <m:r>
                        <a:rPr lang="en-US" altLang="zh-CN" sz="2000" b="1" i="1" smtClean="0">
                          <a:latin typeface="Cambria Math" panose="02040503050406030204"/>
                        </a:rPr>
                        <m:t>=</m:t>
                      </m:r>
                      <m:r>
                        <a:rPr lang="en-US" altLang="zh-CN" sz="2000" b="1" i="1" smtClean="0">
                          <a:latin typeface="Cambria Math" panose="02040503050406030204"/>
                        </a:rPr>
                        <m:t>𝒔𝒊𝒈𝒎𝒐𝒊𝒅</m:t>
                      </m:r>
                      <m:r>
                        <a:rPr lang="en-US" altLang="zh-CN" sz="2000" b="1" i="1" smtClean="0">
                          <a:latin typeface="Cambria Math" panose="02040503050406030204"/>
                        </a:rPr>
                        <m:t>(</m:t>
                      </m:r>
                      <m:r>
                        <a:rPr lang="en-US" altLang="zh-CN" sz="2000" b="1" i="1" smtClean="0">
                          <a:latin typeface="Cambria Math" panose="02040503050406030204"/>
                        </a:rPr>
                        <m:t>𝒁</m:t>
                      </m:r>
                      <m:sSup>
                        <m:sSupPr>
                          <m:ctrlPr>
                            <a:rPr lang="en-US" altLang="zh-CN" sz="2000" b="1" i="1" smtClean="0">
                              <a:latin typeface="Cambria Math" panose="02040503050406030204"/>
                            </a:rPr>
                          </m:ctrlPr>
                        </m:sSupPr>
                        <m:e>
                          <m:r>
                            <a:rPr lang="en-US" altLang="zh-CN" sz="2000" b="1" i="1" smtClean="0">
                              <a:latin typeface="Cambria Math" panose="02040503050406030204"/>
                            </a:rPr>
                            <m:t>𝒁</m:t>
                          </m:r>
                        </m:e>
                        <m:sup>
                          <m:r>
                            <a:rPr lang="en-US" altLang="zh-CN" sz="2000" b="1" i="1" smtClean="0">
                              <a:latin typeface="Cambria Math" panose="02040503050406030204"/>
                            </a:rPr>
                            <m:t>𝑻</m:t>
                          </m:r>
                        </m:sup>
                      </m:sSup>
                      <m:r>
                        <a:rPr lang="en-US" altLang="zh-CN" sz="2000" b="1" i="1" smtClean="0">
                          <a:latin typeface="Cambria Math" panose="02040503050406030204"/>
                        </a:rPr>
                        <m:t>)</m:t>
                      </m:r>
                    </m:oMath>
                  </m:oMathPara>
                </a14:m>
                <a:endParaRPr lang="zh-CN" altLang="en-US" sz="2000" b="1"/>
              </a:p>
            </p:txBody>
          </p:sp>
        </mc:Choice>
        <mc:Fallback>
          <p:sp>
            <p:nvSpPr>
              <p:cNvPr id="8" name="TextBox 7"/>
              <p:cNvSpPr txBox="1">
                <a:spLocks noRot="1" noChangeAspect="1" noMove="1" noResize="1" noEditPoints="1" noAdjustHandles="1" noChangeArrowheads="1" noChangeShapeType="1" noTextEdit="1"/>
              </p:cNvSpPr>
              <p:nvPr/>
            </p:nvSpPr>
            <p:spPr>
              <a:xfrm>
                <a:off x="899329" y="4092867"/>
                <a:ext cx="9907573" cy="439736"/>
              </a:xfrm>
              <a:prstGeom prst="rect">
                <a:avLst/>
              </a:prstGeom>
              <a:blipFill rotWithShape="1">
                <a:blip r:embed="rId4"/>
                <a:stretch>
                  <a:fillRect l="-2" t="-66" r="5" b="138"/>
                </a:stretch>
              </a:blipFill>
            </p:spPr>
            <p:txBody>
              <a:bodyPr/>
              <a:lstStyle/>
              <a:p>
                <a:r>
                  <a:rPr lang="zh-CN" altLang="en-US">
                    <a:noFill/>
                  </a:rPr>
                  <a:t> </a:t>
                </a:r>
              </a:p>
            </p:txBody>
          </p:sp>
        </mc:Fallback>
      </mc:AlternateContent>
    </p:spTree>
  </p:cSld>
  <p:clrMapOvr>
    <a:masterClrMapping/>
  </p:clrMapOvr>
  <p:transition spd="slow" advTm="0">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84275" y="174625"/>
            <a:ext cx="4751388" cy="576263"/>
          </a:xfrm>
        </p:spPr>
        <p:txBody>
          <a:bodyPr rtlCol="0">
            <a:normAutofit/>
          </a:bodyPr>
          <a:lstStyle/>
          <a:p>
            <a:pPr eaLnBrk="1" fontAlgn="auto" hangingPunct="1">
              <a:spcAft>
                <a:spcPts val="0"/>
              </a:spcAft>
              <a:defRPr/>
            </a:pPr>
            <a:r>
              <a:rPr lang="zh-CN" altLang="en-US" smtClean="0">
                <a:latin typeface="+mn-lt"/>
                <a:ea typeface="+mn-ea"/>
                <a:cs typeface="+mn-ea"/>
                <a:sym typeface="+mn-lt"/>
              </a:rPr>
              <a:t>图神经网络</a:t>
            </a:r>
            <a:endParaRPr lang="zh-CN" altLang="en-US" dirty="0">
              <a:latin typeface="+mn-lt"/>
              <a:ea typeface="+mn-ea"/>
              <a:cs typeface="+mn-ea"/>
              <a:sym typeface="+mn-lt"/>
            </a:endParaRPr>
          </a:p>
        </p:txBody>
      </p:sp>
      <p:sp>
        <p:nvSpPr>
          <p:cNvPr id="14339" name="TextBox 8"/>
          <p:cNvSpPr txBox="1">
            <a:spLocks noChangeArrowheads="1"/>
          </p:cNvSpPr>
          <p:nvPr/>
        </p:nvSpPr>
        <p:spPr bwMode="auto">
          <a:xfrm>
            <a:off x="623945" y="996008"/>
            <a:ext cx="109187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smtClean="0">
                <a:ea typeface="微软雅黑" panose="020B0503020204020204" pitchFamily="34" charset="-122"/>
              </a:rPr>
              <a:t>如何</a:t>
            </a:r>
            <a:r>
              <a:rPr lang="zh-CN" altLang="en-US" sz="2400">
                <a:ea typeface="微软雅黑" panose="020B0503020204020204" pitchFamily="34" charset="-122"/>
              </a:rPr>
              <a:t>将这种图结构嫁接到神经网络</a:t>
            </a:r>
            <a:r>
              <a:rPr lang="zh-CN" altLang="en-US" sz="2400" smtClean="0">
                <a:ea typeface="微软雅黑" panose="020B0503020204020204" pitchFamily="34" charset="-122"/>
              </a:rPr>
              <a:t>上？</a:t>
            </a:r>
            <a:endParaRPr lang="en-US" altLang="zh-CN" sz="2400">
              <a:ea typeface="微软雅黑" panose="020B0503020204020204" pitchFamily="34" charset="-122"/>
            </a:endParaRPr>
          </a:p>
        </p:txBody>
      </p:sp>
      <p:sp>
        <p:nvSpPr>
          <p:cNvPr id="14340" name="TextBox 2"/>
          <p:cNvSpPr txBox="1">
            <a:spLocks noChangeArrowheads="1"/>
          </p:cNvSpPr>
          <p:nvPr/>
        </p:nvSpPr>
        <p:spPr bwMode="auto">
          <a:xfrm>
            <a:off x="623945" y="1578610"/>
            <a:ext cx="10466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图神经网络</a:t>
            </a:r>
            <a:r>
              <a:rPr lang="en-US" altLang="zh-CN" sz="2400" b="1">
                <a:solidFill>
                  <a:srgbClr val="FF0000"/>
                </a:solidFill>
                <a:ea typeface="微软雅黑" panose="020B0503020204020204" pitchFamily="34" charset="-122"/>
              </a:rPr>
              <a:t>GNN</a:t>
            </a:r>
            <a:r>
              <a:rPr lang="zh-CN" altLang="en-US" sz="2400">
                <a:ea typeface="微软雅黑" panose="020B0503020204020204" pitchFamily="34" charset="-122"/>
              </a:rPr>
              <a:t>应运而生</a:t>
            </a:r>
            <a:endParaRPr lang="zh-CN" altLang="en-US" sz="2400">
              <a:ea typeface="微软雅黑" panose="020B0503020204020204" pitchFamily="34" charset="-122"/>
            </a:endParaRPr>
          </a:p>
        </p:txBody>
      </p:sp>
      <p:sp>
        <p:nvSpPr>
          <p:cNvPr id="14342" name="TextBox 1"/>
          <p:cNvSpPr txBox="1">
            <a:spLocks noChangeArrowheads="1"/>
          </p:cNvSpPr>
          <p:nvPr/>
        </p:nvSpPr>
        <p:spPr bwMode="auto">
          <a:xfrm>
            <a:off x="623945" y="5718493"/>
            <a:ext cx="110481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图神经网络是近年来新兴的一种智能算法，其将深度学习算法和图计算算法相融合，取长补短，以达到更优的认知与问题处理等</a:t>
            </a:r>
            <a:r>
              <a:rPr lang="zh-CN" altLang="en-US" sz="2400" b="1" smtClean="0"/>
              <a:t>能力</a:t>
            </a:r>
            <a:endParaRPr lang="zh-CN" altLang="en-US" sz="2400" b="1">
              <a:ea typeface="微软雅黑" panose="020B0503020204020204" pitchFamily="34"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7294" y="2040572"/>
            <a:ext cx="8141364" cy="346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3" y="1022350"/>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图自编码器（</a:t>
            </a:r>
            <a:r>
              <a:rPr lang="en-US" altLang="zh-CN" sz="3200" b="1" smtClean="0">
                <a:solidFill>
                  <a:srgbClr val="FF0000"/>
                </a:solidFill>
                <a:ea typeface="微软雅黑" panose="020B0503020204020204" pitchFamily="34" charset="-122"/>
              </a:rPr>
              <a:t>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3" name="TextBox 2"/>
          <p:cNvSpPr txBox="1"/>
          <p:nvPr/>
        </p:nvSpPr>
        <p:spPr>
          <a:xfrm>
            <a:off x="435296" y="1632875"/>
            <a:ext cx="10607040" cy="461665"/>
          </a:xfrm>
          <a:prstGeom prst="rect">
            <a:avLst/>
          </a:prstGeom>
          <a:noFill/>
        </p:spPr>
        <p:txBody>
          <a:bodyPr wrap="square" rtlCol="0">
            <a:spAutoFit/>
          </a:bodyPr>
          <a:lstStyle/>
          <a:p>
            <a:r>
              <a:rPr lang="zh-CN" altLang="en-US" sz="2400" b="1" smtClean="0"/>
              <a:t>那么</a:t>
            </a:r>
            <a:r>
              <a:rPr lang="en-US" altLang="zh-CN" sz="2400" b="1" smtClean="0"/>
              <a:t>GAE</a:t>
            </a:r>
            <a:r>
              <a:rPr lang="zh-CN" altLang="en-US" sz="2400" b="1" smtClean="0"/>
              <a:t>是如何训练的？它的损失函数</a:t>
            </a:r>
            <a:r>
              <a:rPr lang="en-US" altLang="zh-CN" sz="2400" b="1" smtClean="0"/>
              <a:t>loss</a:t>
            </a:r>
            <a:r>
              <a:rPr lang="zh-CN" altLang="en-US" sz="2400" b="1" smtClean="0"/>
              <a:t>是什么？ </a:t>
            </a:r>
            <a:endParaRPr lang="en-US" altLang="zh-CN" sz="2400" b="1" smtClean="0"/>
          </a:p>
        </p:txBody>
      </p:sp>
      <p:sp>
        <p:nvSpPr>
          <p:cNvPr id="2" name="TextBox 1"/>
          <p:cNvSpPr txBox="1"/>
          <p:nvPr/>
        </p:nvSpPr>
        <p:spPr>
          <a:xfrm>
            <a:off x="474873" y="2257335"/>
            <a:ext cx="10989129" cy="830997"/>
          </a:xfrm>
          <a:prstGeom prst="rect">
            <a:avLst/>
          </a:prstGeom>
          <a:noFill/>
        </p:spPr>
        <p:txBody>
          <a:bodyPr wrap="square" rtlCol="0">
            <a:spAutoFit/>
          </a:bodyPr>
          <a:lstStyle/>
          <a:p>
            <a:r>
              <a:rPr lang="zh-CN" altLang="en-US" sz="2400" b="1" smtClean="0"/>
              <a:t>一个好的</a:t>
            </a:r>
            <a:r>
              <a:rPr lang="en-US" altLang="zh-CN" sz="2400" b="1" smtClean="0"/>
              <a:t>Z</a:t>
            </a:r>
            <a:r>
              <a:rPr lang="zh-CN" altLang="en-US" sz="2400" b="1" smtClean="0"/>
              <a:t>，就应该使重构出的邻接矩阵与原始的邻接矩阵尽可能的相似。损失函数要能衡量生成图和原始图之间的差异：</a:t>
            </a:r>
            <a:endParaRPr lang="zh-CN" altLang="en-US" sz="2400" b="1"/>
          </a:p>
        </p:txBody>
      </p:sp>
      <mc:AlternateContent xmlns:mc="http://schemas.openxmlformats.org/markup-compatibility/2006">
        <mc:Choice xmlns:a14="http://schemas.microsoft.com/office/drawing/2010/main" Requires="a14">
          <p:sp>
            <p:nvSpPr>
              <p:cNvPr id="8" name="TextBox 7"/>
              <p:cNvSpPr txBox="1"/>
              <p:nvPr/>
            </p:nvSpPr>
            <p:spPr>
              <a:xfrm>
                <a:off x="1341779" y="3088332"/>
                <a:ext cx="9907573" cy="837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a:rPr>
                        <m:t>𝑳𝒐𝒔𝒔</m:t>
                      </m:r>
                      <m:d>
                        <m:dPr>
                          <m:ctrlPr>
                            <a:rPr lang="en-US" altLang="zh-CN" sz="2000" b="1" i="1" smtClean="0">
                              <a:latin typeface="Cambria Math" panose="02040503050406030204"/>
                            </a:rPr>
                          </m:ctrlPr>
                        </m:dPr>
                        <m:e>
                          <m:r>
                            <a:rPr lang="en-US" altLang="zh-CN" sz="2000" b="1" i="1" smtClean="0">
                              <a:latin typeface="Cambria Math" panose="02040503050406030204"/>
                            </a:rPr>
                            <m:t>𝑨</m:t>
                          </m:r>
                          <m:r>
                            <a:rPr lang="en-US" altLang="zh-CN" sz="2000" b="1" i="1" smtClean="0">
                              <a:latin typeface="Cambria Math" panose="02040503050406030204"/>
                            </a:rPr>
                            <m:t>,</m:t>
                          </m:r>
                          <m:sSup>
                            <m:sSupPr>
                              <m:ctrlPr>
                                <a:rPr lang="en-US" altLang="zh-CN" sz="2000" b="1" i="1" smtClean="0">
                                  <a:latin typeface="Cambria Math" panose="02040503050406030204"/>
                                </a:rPr>
                              </m:ctrlPr>
                            </m:sSupPr>
                            <m:e>
                              <m:r>
                                <a:rPr lang="en-US" altLang="zh-CN" sz="2000" b="1" i="1" smtClean="0">
                                  <a:latin typeface="Cambria Math" panose="02040503050406030204"/>
                                </a:rPr>
                                <m:t>𝑨</m:t>
                              </m:r>
                            </m:e>
                            <m:sup>
                              <m:r>
                                <a:rPr lang="en-US" altLang="zh-CN" sz="2000" b="1" i="1" smtClean="0">
                                  <a:latin typeface="Cambria Math" panose="02040503050406030204"/>
                                </a:rPr>
                                <m:t>′</m:t>
                              </m:r>
                            </m:sup>
                          </m:sSup>
                        </m:e>
                      </m:d>
                      <m:r>
                        <a:rPr lang="en-US" altLang="zh-CN" sz="2000" b="1" i="1" smtClean="0">
                          <a:latin typeface="Cambria Math" panose="02040503050406030204"/>
                        </a:rPr>
                        <m:t>=−</m:t>
                      </m:r>
                      <m:f>
                        <m:fPr>
                          <m:ctrlPr>
                            <a:rPr lang="en-US" altLang="zh-CN" sz="2000" b="1" i="1" smtClean="0">
                              <a:latin typeface="Cambria Math" panose="02040503050406030204"/>
                            </a:rPr>
                          </m:ctrlPr>
                        </m:fPr>
                        <m:num>
                          <m:r>
                            <a:rPr lang="en-US" altLang="zh-CN" sz="2000" b="1" i="1" smtClean="0">
                              <a:latin typeface="Cambria Math" panose="02040503050406030204"/>
                            </a:rPr>
                            <m:t>𝟏</m:t>
                          </m:r>
                        </m:num>
                        <m:den>
                          <m:r>
                            <a:rPr lang="en-US" altLang="zh-CN" sz="2000" b="1" i="1" smtClean="0">
                              <a:latin typeface="Cambria Math" panose="02040503050406030204"/>
                            </a:rPr>
                            <m:t>𝑵</m:t>
                          </m:r>
                        </m:den>
                      </m:f>
                      <m:nary>
                        <m:naryPr>
                          <m:chr m:val="∑"/>
                          <m:subHide m:val="on"/>
                          <m:supHide m:val="on"/>
                          <m:ctrlPr>
                            <a:rPr lang="en-US" altLang="zh-CN" sz="2000" b="1" i="1" smtClean="0">
                              <a:latin typeface="Cambria Math" panose="02040503050406030204"/>
                            </a:rPr>
                          </m:ctrlPr>
                        </m:naryPr>
                        <m:sub/>
                        <m:sup/>
                        <m:e>
                          <m:r>
                            <a:rPr lang="en-US" altLang="zh-CN" sz="2000" b="1" i="1" smtClean="0">
                              <a:latin typeface="Cambria Math" panose="02040503050406030204"/>
                            </a:rPr>
                            <m:t>(</m:t>
                          </m:r>
                          <m:r>
                            <a:rPr lang="en-US" altLang="zh-CN" sz="2000" b="1" i="1" smtClean="0">
                              <a:latin typeface="Cambria Math" panose="02040503050406030204"/>
                            </a:rPr>
                            <m:t>𝒚𝒍𝒐𝒈</m:t>
                          </m:r>
                          <m:sSup>
                            <m:sSupPr>
                              <m:ctrlPr>
                                <a:rPr lang="en-US" altLang="zh-CN" sz="2000" b="1" i="1" smtClean="0">
                                  <a:latin typeface="Cambria Math" panose="02040503050406030204"/>
                                </a:rPr>
                              </m:ctrlPr>
                            </m:sSupPr>
                            <m:e>
                              <m:r>
                                <a:rPr lang="en-US" altLang="zh-CN" sz="2000" b="1" i="1" smtClean="0">
                                  <a:latin typeface="Cambria Math" panose="02040503050406030204"/>
                                </a:rPr>
                                <m:t>𝒚</m:t>
                              </m:r>
                            </m:e>
                            <m:sup>
                              <m:r>
                                <a:rPr lang="en-US" altLang="zh-CN" sz="2000" b="1" i="1" smtClean="0">
                                  <a:latin typeface="Cambria Math" panose="02040503050406030204"/>
                                </a:rPr>
                                <m:t>′</m:t>
                              </m:r>
                            </m:sup>
                          </m:sSup>
                          <m:r>
                            <a:rPr lang="en-US" altLang="zh-CN" sz="2000" b="1" i="1" smtClean="0">
                              <a:latin typeface="Cambria Math" panose="02040503050406030204"/>
                            </a:rPr>
                            <m:t>+</m:t>
                          </m:r>
                          <m:d>
                            <m:dPr>
                              <m:ctrlPr>
                                <a:rPr lang="en-US" altLang="zh-CN" sz="2000" b="1" i="1" smtClean="0">
                                  <a:latin typeface="Cambria Math" panose="02040503050406030204"/>
                                </a:rPr>
                              </m:ctrlPr>
                            </m:dPr>
                            <m:e>
                              <m:r>
                                <a:rPr lang="en-US" altLang="zh-CN" sz="2000" b="1" i="1" smtClean="0">
                                  <a:latin typeface="Cambria Math" panose="02040503050406030204"/>
                                </a:rPr>
                                <m:t>𝟏</m:t>
                              </m:r>
                              <m:r>
                                <a:rPr lang="en-US" altLang="zh-CN" sz="2000" b="1" i="1" smtClean="0">
                                  <a:latin typeface="Cambria Math" panose="02040503050406030204"/>
                                </a:rPr>
                                <m:t>−</m:t>
                              </m:r>
                              <m:r>
                                <a:rPr lang="en-US" altLang="zh-CN" sz="2000" b="1" i="1" smtClean="0">
                                  <a:latin typeface="Cambria Math" panose="02040503050406030204"/>
                                </a:rPr>
                                <m:t>𝒚</m:t>
                              </m:r>
                            </m:e>
                          </m:d>
                          <m:r>
                            <a:rPr lang="en-US" altLang="zh-CN" sz="2000" b="1" i="1" smtClean="0">
                              <a:latin typeface="Cambria Math" panose="02040503050406030204"/>
                            </a:rPr>
                            <m:t>𝒍𝒐𝒈</m:t>
                          </m:r>
                          <m:r>
                            <a:rPr lang="en-US" altLang="zh-CN" sz="2000" b="1" i="1" smtClean="0">
                              <a:latin typeface="Cambria Math" panose="02040503050406030204"/>
                            </a:rPr>
                            <m:t>(</m:t>
                          </m:r>
                          <m:r>
                            <a:rPr lang="en-US" altLang="zh-CN" sz="2000" b="1" i="1" smtClean="0">
                              <a:latin typeface="Cambria Math" panose="02040503050406030204"/>
                            </a:rPr>
                            <m:t>𝟏</m:t>
                          </m:r>
                          <m:r>
                            <a:rPr lang="en-US" altLang="zh-CN" sz="2000" b="1" i="1" smtClean="0">
                              <a:latin typeface="Cambria Math" panose="02040503050406030204"/>
                            </a:rPr>
                            <m:t>−</m:t>
                          </m:r>
                          <m:sSup>
                            <m:sSupPr>
                              <m:ctrlPr>
                                <a:rPr lang="en-US" altLang="zh-CN" sz="2000" b="1" i="1" smtClean="0">
                                  <a:latin typeface="Cambria Math" panose="02040503050406030204"/>
                                </a:rPr>
                              </m:ctrlPr>
                            </m:sSupPr>
                            <m:e>
                              <m:r>
                                <a:rPr lang="en-US" altLang="zh-CN" sz="2000" b="1" i="1" smtClean="0">
                                  <a:latin typeface="Cambria Math" panose="02040503050406030204"/>
                                </a:rPr>
                                <m:t>𝒚</m:t>
                              </m:r>
                            </m:e>
                            <m:sup>
                              <m:r>
                                <a:rPr lang="en-US" altLang="zh-CN" sz="2000" b="1" i="1" smtClean="0">
                                  <a:latin typeface="Cambria Math" panose="02040503050406030204"/>
                                </a:rPr>
                                <m:t>′</m:t>
                              </m:r>
                            </m:sup>
                          </m:sSup>
                          <m:r>
                            <a:rPr lang="en-US" altLang="zh-CN" sz="2000" b="1" i="1" smtClean="0">
                              <a:latin typeface="Cambria Math" panose="02040503050406030204"/>
                            </a:rPr>
                            <m:t>)</m:t>
                          </m:r>
                        </m:e>
                      </m:nary>
                    </m:oMath>
                  </m:oMathPara>
                </a14:m>
                <a:endParaRPr lang="zh-CN" altLang="en-US" sz="2000" b="1"/>
              </a:p>
            </p:txBody>
          </p:sp>
        </mc:Choice>
        <mc:Fallback>
          <p:sp>
            <p:nvSpPr>
              <p:cNvPr id="8" name="TextBox 7"/>
              <p:cNvSpPr txBox="1">
                <a:spLocks noRot="1" noChangeAspect="1" noMove="1" noResize="1" noEditPoints="1" noAdjustHandles="1" noChangeArrowheads="1" noChangeShapeType="1" noTextEdit="1"/>
              </p:cNvSpPr>
              <p:nvPr/>
            </p:nvSpPr>
            <p:spPr>
              <a:xfrm>
                <a:off x="1341779" y="3088332"/>
                <a:ext cx="9907573" cy="837665"/>
              </a:xfrm>
              <a:prstGeom prst="rect">
                <a:avLst/>
              </a:prstGeom>
              <a:blipFill rotWithShape="1">
                <a:blip r:embed="rId1"/>
                <a:stretch>
                  <a:fillRect t="-39" r="3"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37419" y="3693501"/>
                <a:ext cx="10869562" cy="830997"/>
              </a:xfrm>
              <a:prstGeom prst="rect">
                <a:avLst/>
              </a:prstGeom>
              <a:noFill/>
            </p:spPr>
            <p:txBody>
              <a:bodyPr wrap="square" rtlCol="0">
                <a:spAutoFit/>
              </a:bodyPr>
              <a:lstStyle/>
              <a:p>
                <a:r>
                  <a:rPr lang="zh-CN" altLang="en-US" sz="2400" b="1" smtClean="0"/>
                  <a:t>上式中</a:t>
                </a:r>
                <a:r>
                  <a:rPr lang="en-US" altLang="zh-CN" sz="2400" b="1" smtClean="0"/>
                  <a:t>,</a:t>
                </a:r>
                <a:r>
                  <a:rPr lang="en-US" altLang="zh-CN" sz="2400" b="1" i="1" smtClean="0">
                    <a:latin typeface="Cambria Math" panose="02040503050406030204" pitchFamily="18" charset="0"/>
                    <a:ea typeface="Cambria Math" panose="02040503050406030204" pitchFamily="18" charset="0"/>
                  </a:rPr>
                  <a:t>y</a:t>
                </a:r>
                <a:r>
                  <a:rPr lang="zh-CN" altLang="en-US" sz="2400" b="1" smtClean="0"/>
                  <a:t>代表邻接矩阵</a:t>
                </a:r>
                <a:r>
                  <a:rPr lang="en-US" altLang="zh-CN" sz="2400" b="1" i="1" smtClean="0">
                    <a:latin typeface="Cambria Math" panose="02040503050406030204" pitchFamily="18" charset="0"/>
                    <a:ea typeface="Cambria Math" panose="02040503050406030204" pitchFamily="18" charset="0"/>
                  </a:rPr>
                  <a:t>A</a:t>
                </a:r>
                <a:r>
                  <a:rPr lang="zh-CN" altLang="en-US" sz="2400" b="1" smtClean="0"/>
                  <a:t>（已加上</a:t>
                </a:r>
                <a:r>
                  <a:rPr lang="en-US" altLang="zh-CN" sz="2400" b="1" i="1" smtClean="0">
                    <a:latin typeface="Cambria Math" panose="02040503050406030204" pitchFamily="18" charset="0"/>
                    <a:ea typeface="Cambria Math" panose="02040503050406030204" pitchFamily="18" charset="0"/>
                  </a:rPr>
                  <a:t>I</a:t>
                </a:r>
                <a:r>
                  <a:rPr lang="zh-CN" altLang="en-US" sz="2400" b="1" smtClean="0"/>
                  <a:t>）中某个元素的值（</a:t>
                </a:r>
                <a:r>
                  <a:rPr lang="en-US" altLang="zh-CN" sz="2400" b="1" smtClean="0"/>
                  <a:t>0</a:t>
                </a:r>
                <a:r>
                  <a:rPr lang="zh-CN" altLang="en-US" sz="2400" b="1" smtClean="0"/>
                  <a:t>或</a:t>
                </a:r>
                <a:r>
                  <a:rPr lang="en-US" altLang="zh-CN" sz="2400" b="1" smtClean="0"/>
                  <a:t>1</a:t>
                </a:r>
                <a:r>
                  <a:rPr lang="zh-CN" altLang="en-US" sz="2400" b="1" smtClean="0"/>
                  <a:t>），</a:t>
                </a:r>
                <a14:m>
                  <m:oMath xmlns:m="http://schemas.openxmlformats.org/officeDocument/2006/math">
                    <m:sSup>
                      <m:sSupPr>
                        <m:ctrlPr>
                          <a:rPr lang="en-US" altLang="zh-CN" sz="2400" b="1" i="1" smtClean="0">
                            <a:latin typeface="Cambria Math" panose="02040503050406030204"/>
                          </a:rPr>
                        </m:ctrlPr>
                      </m:sSupPr>
                      <m:e>
                        <m:r>
                          <a:rPr lang="en-US" altLang="zh-CN" sz="2400" b="1" i="1" smtClean="0">
                            <a:latin typeface="Cambria Math" panose="02040503050406030204"/>
                          </a:rPr>
                          <m:t>𝒚</m:t>
                        </m:r>
                      </m:e>
                      <m:sup>
                        <m:r>
                          <a:rPr lang="en-US" altLang="zh-CN" sz="2400" b="1" i="1" smtClean="0">
                            <a:latin typeface="Cambria Math" panose="02040503050406030204"/>
                          </a:rPr>
                          <m:t>′</m:t>
                        </m:r>
                      </m:sup>
                    </m:sSup>
                    <m:r>
                      <a:rPr lang="zh-CN" altLang="en-US" sz="2400" b="1" i="1">
                        <a:latin typeface="Cambria Math" panose="02040503050406030204"/>
                      </a:rPr>
                      <m:t>代表</m:t>
                    </m:r>
                    <m:r>
                      <a:rPr lang="zh-CN" altLang="en-US" sz="2400" b="1" i="1" smtClean="0">
                        <a:latin typeface="Cambria Math" panose="02040503050406030204"/>
                      </a:rPr>
                      <m:t>重构的</m:t>
                    </m:r>
                    <m:r>
                      <a:rPr lang="zh-CN" altLang="en-US" sz="2400" b="1" i="1">
                        <a:latin typeface="Cambria Math" panose="02040503050406030204"/>
                      </a:rPr>
                      <m:t>邻接</m:t>
                    </m:r>
                    <m:r>
                      <a:rPr lang="zh-CN" altLang="en-US" sz="2400" b="1" i="1" smtClean="0">
                        <a:latin typeface="Cambria Math" panose="02040503050406030204"/>
                      </a:rPr>
                      <m:t>矩阵</m:t>
                    </m:r>
                    <m:sSup>
                      <m:sSupPr>
                        <m:ctrlPr>
                          <a:rPr lang="en-US" altLang="zh-CN" sz="2400" b="1" i="1" smtClean="0">
                            <a:latin typeface="Cambria Math" panose="02040503050406030204"/>
                          </a:rPr>
                        </m:ctrlPr>
                      </m:sSupPr>
                      <m:e>
                        <m:r>
                          <a:rPr lang="en-US" altLang="zh-CN" sz="2400" b="1" i="1" smtClean="0">
                            <a:latin typeface="Cambria Math" panose="02040503050406030204"/>
                          </a:rPr>
                          <m:t>𝑨</m:t>
                        </m:r>
                      </m:e>
                      <m:sup>
                        <m:r>
                          <a:rPr lang="en-US" altLang="zh-CN" sz="2400" b="1" i="1" smtClean="0">
                            <a:latin typeface="Cambria Math" panose="02040503050406030204"/>
                          </a:rPr>
                          <m:t>′</m:t>
                        </m:r>
                      </m:sup>
                    </m:sSup>
                    <m:r>
                      <a:rPr lang="zh-CN" altLang="en-US" sz="2400" b="1" i="1" smtClean="0">
                        <a:latin typeface="Cambria Math" panose="02040503050406030204"/>
                      </a:rPr>
                      <m:t>中</m:t>
                    </m:r>
                    <m:r>
                      <a:rPr lang="zh-CN" altLang="en-US" sz="2400" b="1" i="1">
                        <a:latin typeface="Cambria Math" panose="02040503050406030204"/>
                      </a:rPr>
                      <m:t>相应</m:t>
                    </m:r>
                    <m:r>
                      <a:rPr lang="zh-CN" altLang="en-US" sz="2400" b="1" i="1" smtClean="0">
                        <a:latin typeface="Cambria Math" panose="02040503050406030204"/>
                      </a:rPr>
                      <m:t>元素的值</m:t>
                    </m:r>
                    <m:r>
                      <a:rPr lang="zh-CN" altLang="en-US" sz="2400" b="1" i="1">
                        <a:latin typeface="Cambria Math" panose="02040503050406030204"/>
                      </a:rPr>
                      <m:t>（</m:t>
                    </m:r>
                    <m:r>
                      <a:rPr lang="en-US" altLang="zh-CN" sz="2400" b="1" i="1" smtClean="0">
                        <a:latin typeface="Cambria Math" panose="02040503050406030204"/>
                      </a:rPr>
                      <m:t>𝟎</m:t>
                    </m:r>
                    <m:r>
                      <a:rPr lang="zh-CN" altLang="en-US" sz="2400" b="1" i="1" smtClean="0">
                        <a:latin typeface="Cambria Math" panose="02040503050406030204"/>
                      </a:rPr>
                      <m:t>到</m:t>
                    </m:r>
                    <m:r>
                      <a:rPr lang="en-US" altLang="zh-CN" sz="2400" b="1" i="1" smtClean="0">
                        <a:latin typeface="Cambria Math" panose="02040503050406030204"/>
                      </a:rPr>
                      <m:t>𝟏</m:t>
                    </m:r>
                    <m:r>
                      <a:rPr lang="zh-CN" altLang="en-US" sz="2400" b="1" i="1">
                        <a:latin typeface="Cambria Math" panose="02040503050406030204"/>
                      </a:rPr>
                      <m:t>之间）</m:t>
                    </m:r>
                  </m:oMath>
                </a14:m>
                <a:endParaRPr lang="zh-CN" altLang="en-US" sz="2400" b="1"/>
              </a:p>
            </p:txBody>
          </p:sp>
        </mc:Choice>
        <mc:Fallback>
          <p:sp>
            <p:nvSpPr>
              <p:cNvPr id="9" name="TextBox 8"/>
              <p:cNvSpPr txBox="1">
                <a:spLocks noRot="1" noChangeAspect="1" noMove="1" noResize="1" noEditPoints="1" noAdjustHandles="1" noChangeArrowheads="1" noChangeShapeType="1" noTextEdit="1"/>
              </p:cNvSpPr>
              <p:nvPr/>
            </p:nvSpPr>
            <p:spPr>
              <a:xfrm>
                <a:off x="737419" y="3693501"/>
                <a:ext cx="10869562" cy="830997"/>
              </a:xfrm>
              <a:prstGeom prst="rect">
                <a:avLst/>
              </a:prstGeom>
              <a:blipFill rotWithShape="1">
                <a:blip r:embed="rId2"/>
                <a:stretch>
                  <a:fillRect l="-2" t="-41" r="4" b="15"/>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8" y="4503737"/>
            <a:ext cx="6721475" cy="235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2" y="1314737"/>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变分图自编码器（</a:t>
            </a:r>
            <a:r>
              <a:rPr lang="en-US" altLang="zh-CN" sz="3200" b="1" smtClean="0">
                <a:solidFill>
                  <a:srgbClr val="FF0000"/>
                </a:solidFill>
                <a:ea typeface="微软雅黑" panose="020B0503020204020204" pitchFamily="34" charset="-122"/>
              </a:rPr>
              <a:t>variational 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VGAE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2982" y="3987588"/>
            <a:ext cx="5599018" cy="217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 y="3987588"/>
            <a:ext cx="5082285" cy="217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1960" y="1809180"/>
            <a:ext cx="11170920" cy="1015663"/>
          </a:xfrm>
          <a:prstGeom prst="rect">
            <a:avLst/>
          </a:prstGeom>
          <a:noFill/>
        </p:spPr>
        <p:txBody>
          <a:bodyPr wrap="square" rtlCol="0">
            <a:spAutoFit/>
          </a:bodyPr>
          <a:lstStyle/>
          <a:p>
            <a:r>
              <a:rPr lang="zh-CN" altLang="en-US" sz="2000" b="1" smtClean="0"/>
              <a:t>变分自编码器（</a:t>
            </a:r>
            <a:r>
              <a:rPr lang="en-US" altLang="zh-CN" sz="2000" b="1" smtClean="0"/>
              <a:t>VAE</a:t>
            </a:r>
            <a:r>
              <a:rPr lang="zh-CN" altLang="en-US" sz="2000" b="1" smtClean="0"/>
              <a:t>）</a:t>
            </a:r>
            <a:r>
              <a:rPr lang="zh-CN" altLang="en-US" sz="2000" b="1"/>
              <a:t>是一</a:t>
            </a:r>
            <a:r>
              <a:rPr lang="zh-CN" altLang="en-US" sz="2000" b="1" smtClean="0"/>
              <a:t>种生成式模型，虽然名字上叫做自编码器，但却和普通的自编码器有着本质上的区别。我们知道自编码器实际上是一种数据转换的过程，即将原始高维的数据用低维的数代替，从而方便我们处理后续任务</a:t>
            </a:r>
            <a:endParaRPr lang="zh-CN" altLang="en-US" sz="2000" b="1"/>
          </a:p>
        </p:txBody>
      </p:sp>
      <mc:AlternateContent xmlns:mc="http://schemas.openxmlformats.org/markup-compatibility/2006">
        <mc:Choice xmlns:a14="http://schemas.microsoft.com/office/drawing/2010/main" Requires="a14">
          <p:sp>
            <p:nvSpPr>
              <p:cNvPr id="4" name="TextBox 3"/>
              <p:cNvSpPr txBox="1"/>
              <p:nvPr/>
            </p:nvSpPr>
            <p:spPr>
              <a:xfrm>
                <a:off x="441960" y="2824843"/>
                <a:ext cx="11170920" cy="1015663"/>
              </a:xfrm>
              <a:prstGeom prst="rect">
                <a:avLst/>
              </a:prstGeom>
              <a:noFill/>
            </p:spPr>
            <p:txBody>
              <a:bodyPr wrap="square" rtlCol="0">
                <a:spAutoFit/>
              </a:bodyPr>
              <a:lstStyle/>
              <a:p>
                <a:r>
                  <a:rPr lang="zh-CN" altLang="en-US" sz="2000" b="1" smtClean="0"/>
                  <a:t>但是变分自编码器，其中间的编码不是低维向量那么简单，而是代表一个分布的参数。我们假设观测变量</a:t>
                </a:r>
                <a:r>
                  <a:rPr lang="en-US" altLang="zh-CN" sz="2000" b="1" smtClean="0"/>
                  <a:t>x</a:t>
                </a:r>
                <a:r>
                  <a:rPr lang="zh-CN" altLang="en-US" sz="2000" b="1" smtClean="0"/>
                  <a:t>（即样本）是受到某个隐变量</a:t>
                </a:r>
                <a:r>
                  <a:rPr lang="en-US" altLang="zh-CN" sz="2000" b="1" smtClean="0"/>
                  <a:t>z</a:t>
                </a:r>
                <a:r>
                  <a:rPr lang="zh-CN" altLang="en-US" sz="2000" b="1" smtClean="0"/>
                  <a:t>的影响而产生的，即通过</a:t>
                </a:r>
                <a:r>
                  <a:rPr lang="en-US" altLang="zh-CN" sz="2000" b="1" smtClean="0"/>
                  <a:t>z</a:t>
                </a:r>
                <a:r>
                  <a:rPr lang="zh-CN" altLang="en-US" sz="2000" b="1" smtClean="0"/>
                  <a:t>可以生成</a:t>
                </a:r>
                <a:r>
                  <a:rPr lang="en-US" altLang="zh-CN" sz="2000" b="1" smtClean="0"/>
                  <a:t>x</a:t>
                </a:r>
                <a:r>
                  <a:rPr lang="zh-CN" altLang="en-US" sz="2000" b="1" smtClean="0"/>
                  <a:t>。那么如果我们知道了</a:t>
                </a:r>
                <a:r>
                  <a:rPr lang="en-US" altLang="zh-CN" sz="2000" b="1" smtClean="0"/>
                  <a:t>z</a:t>
                </a:r>
                <a:r>
                  <a:rPr lang="zh-CN" altLang="en-US" sz="2000" b="1" smtClean="0"/>
                  <a:t>的概率分布，从中采样出一个样本</a:t>
                </a:r>
                <a14:m>
                  <m:oMath xmlns:m="http://schemas.openxmlformats.org/officeDocument/2006/math">
                    <m:sSub>
                      <m:sSubPr>
                        <m:ctrlPr>
                          <a:rPr lang="en-US" altLang="zh-CN" sz="2000" b="1" i="1" smtClean="0">
                            <a:latin typeface="Cambria Math" panose="02040503050406030204"/>
                          </a:rPr>
                        </m:ctrlPr>
                      </m:sSubPr>
                      <m:e>
                        <m:r>
                          <a:rPr lang="en-US" altLang="zh-CN" sz="2000" b="1" i="1" smtClean="0">
                            <a:latin typeface="Cambria Math" panose="02040503050406030204"/>
                          </a:rPr>
                          <m:t>𝒛</m:t>
                        </m:r>
                      </m:e>
                      <m:sub>
                        <m:r>
                          <a:rPr lang="en-US" altLang="zh-CN" sz="2000" b="1" i="1" smtClean="0">
                            <a:latin typeface="Cambria Math" panose="02040503050406030204"/>
                          </a:rPr>
                          <m:t>𝒊</m:t>
                        </m:r>
                      </m:sub>
                    </m:sSub>
                    <m:r>
                      <a:rPr lang="zh-CN" altLang="en-US" sz="2000" b="1" i="1" smtClean="0">
                        <a:latin typeface="Cambria Math" panose="02040503050406030204"/>
                      </a:rPr>
                      <m:t>，</m:t>
                    </m:r>
                    <m:r>
                      <a:rPr lang="zh-CN" altLang="en-US" sz="2000" b="1" i="1">
                        <a:latin typeface="Cambria Math" panose="02040503050406030204"/>
                      </a:rPr>
                      <m:t>就可以</m:t>
                    </m:r>
                    <m:r>
                      <a:rPr lang="zh-CN" altLang="en-US" sz="2000" b="1" i="1" smtClean="0">
                        <a:latin typeface="Cambria Math" panose="02040503050406030204"/>
                      </a:rPr>
                      <m:t>生成</m:t>
                    </m:r>
                    <m:r>
                      <a:rPr lang="zh-CN" altLang="en-US" sz="2000" b="1" i="1">
                        <a:latin typeface="Cambria Math" panose="02040503050406030204"/>
                      </a:rPr>
                      <m:t>一个</m:t>
                    </m:r>
                    <m:r>
                      <a:rPr lang="zh-CN" altLang="en-US" sz="2000" b="1" i="1" smtClean="0">
                        <a:latin typeface="Cambria Math" panose="02040503050406030204"/>
                      </a:rPr>
                      <m:t>新的</m:t>
                    </m:r>
                    <m:r>
                      <a:rPr lang="zh-CN" altLang="en-US" sz="2000" b="1" i="1">
                        <a:latin typeface="Cambria Math" panose="02040503050406030204"/>
                      </a:rPr>
                      <m:t>数据</m:t>
                    </m:r>
                    <m:sSub>
                      <m:sSubPr>
                        <m:ctrlPr>
                          <a:rPr lang="en-US" altLang="zh-CN" sz="2000" b="1" i="1" smtClean="0">
                            <a:latin typeface="Cambria Math" panose="02040503050406030204"/>
                          </a:rPr>
                        </m:ctrlPr>
                      </m:sSubPr>
                      <m:e>
                        <m:r>
                          <a:rPr lang="en-US" altLang="zh-CN" sz="2000" b="1" i="1" smtClean="0">
                            <a:latin typeface="Cambria Math" panose="02040503050406030204"/>
                          </a:rPr>
                          <m:t>𝒙</m:t>
                        </m:r>
                      </m:e>
                      <m:sub>
                        <m:r>
                          <a:rPr lang="en-US" altLang="zh-CN" sz="2000" b="1" i="1" smtClean="0">
                            <a:latin typeface="Cambria Math" panose="02040503050406030204"/>
                          </a:rPr>
                          <m:t>𝒊</m:t>
                        </m:r>
                      </m:sub>
                    </m:sSub>
                  </m:oMath>
                </a14:m>
                <a:endParaRPr lang="zh-CN" altLang="en-US" sz="2000" b="1"/>
              </a:p>
            </p:txBody>
          </p:sp>
        </mc:Choice>
        <mc:Fallback>
          <p:sp>
            <p:nvSpPr>
              <p:cNvPr id="4" name="TextBox 3"/>
              <p:cNvSpPr txBox="1">
                <a:spLocks noRot="1" noChangeAspect="1" noMove="1" noResize="1" noEditPoints="1" noAdjustHandles="1" noChangeArrowheads="1" noChangeShapeType="1" noTextEdit="1"/>
              </p:cNvSpPr>
              <p:nvPr/>
            </p:nvSpPr>
            <p:spPr>
              <a:xfrm>
                <a:off x="441960" y="2824843"/>
                <a:ext cx="11170920" cy="1015663"/>
              </a:xfrm>
              <a:prstGeom prst="rect">
                <a:avLst/>
              </a:prstGeom>
              <a:blipFill rotWithShape="1">
                <a:blip r:embed="rId3"/>
                <a:stretch>
                  <a:fillRect t="-36" b="3"/>
                </a:stretch>
              </a:blipFill>
            </p:spPr>
            <p:txBody>
              <a:bodyPr/>
              <a:lstStyle/>
              <a:p>
                <a:r>
                  <a:rPr lang="zh-CN" altLang="en-US">
                    <a:noFill/>
                  </a:rPr>
                  <a:t> </a:t>
                </a:r>
              </a:p>
            </p:txBody>
          </p:sp>
        </mc:Fallback>
      </mc:AlternateContent>
      <p:sp>
        <p:nvSpPr>
          <p:cNvPr id="5" name="TextBox 4"/>
          <p:cNvSpPr txBox="1"/>
          <p:nvPr/>
        </p:nvSpPr>
        <p:spPr>
          <a:xfrm>
            <a:off x="441960" y="6368143"/>
            <a:ext cx="4897483" cy="400110"/>
          </a:xfrm>
          <a:prstGeom prst="rect">
            <a:avLst/>
          </a:prstGeom>
          <a:noFill/>
        </p:spPr>
        <p:txBody>
          <a:bodyPr wrap="square" rtlCol="0">
            <a:spAutoFit/>
          </a:bodyPr>
          <a:lstStyle/>
          <a:p>
            <a:pPr algn="ctr"/>
            <a:r>
              <a:rPr lang="en-US" altLang="zh-CN" sz="2000" b="1" smtClean="0"/>
              <a:t>AE</a:t>
            </a:r>
            <a:endParaRPr lang="zh-CN" altLang="en-US" sz="2000" b="1"/>
          </a:p>
        </p:txBody>
      </p:sp>
      <p:sp>
        <p:nvSpPr>
          <p:cNvPr id="12" name="TextBox 11"/>
          <p:cNvSpPr txBox="1"/>
          <p:nvPr/>
        </p:nvSpPr>
        <p:spPr>
          <a:xfrm>
            <a:off x="6943748" y="6368143"/>
            <a:ext cx="4897483" cy="400110"/>
          </a:xfrm>
          <a:prstGeom prst="rect">
            <a:avLst/>
          </a:prstGeom>
          <a:noFill/>
        </p:spPr>
        <p:txBody>
          <a:bodyPr wrap="square" rtlCol="0">
            <a:spAutoFit/>
          </a:bodyPr>
          <a:lstStyle/>
          <a:p>
            <a:pPr algn="ctr"/>
            <a:r>
              <a:rPr lang="en-US" altLang="zh-CN" sz="2000" b="1"/>
              <a:t>V</a:t>
            </a:r>
            <a:r>
              <a:rPr lang="en-US" altLang="zh-CN" sz="2000" b="1" smtClean="0"/>
              <a:t>AE</a:t>
            </a:r>
            <a:endParaRPr lang="zh-CN" altLang="en-US" sz="2000" b="1"/>
          </a:p>
        </p:txBody>
      </p:sp>
      <p:pic>
        <p:nvPicPr>
          <p:cNvPr id="143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2520" y="36131"/>
            <a:ext cx="3128851" cy="1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3" y="1022350"/>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变分图自编码器（</a:t>
            </a:r>
            <a:r>
              <a:rPr lang="en-US" altLang="zh-CN" sz="3200" b="1" smtClean="0">
                <a:solidFill>
                  <a:srgbClr val="FF0000"/>
                </a:solidFill>
                <a:ea typeface="微软雅黑" panose="020B0503020204020204" pitchFamily="34" charset="-122"/>
              </a:rPr>
              <a:t>variational 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VGAE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1947" y="1780035"/>
            <a:ext cx="6151666" cy="380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bwMode="auto">
          <a:xfrm>
            <a:off x="3384468" y="5925787"/>
            <a:ext cx="52132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en-US" altLang="zh-CN" sz="3000" b="1" smtClean="0">
                <a:solidFill>
                  <a:srgbClr val="FF0000"/>
                </a:solidFill>
                <a:ea typeface="微软雅黑" panose="020B0503020204020204" pitchFamily="34" charset="-122"/>
              </a:rPr>
              <a:t>VAE</a:t>
            </a:r>
            <a:endParaRPr lang="zh-CN" altLang="en-US" sz="3000" b="1">
              <a:solidFill>
                <a:srgbClr val="FF0000"/>
              </a:solidFill>
              <a:ea typeface="微软雅黑" panose="020B0503020204020204" pitchFamily="34" charset="-122"/>
            </a:endParaRPr>
          </a:p>
        </p:txBody>
      </p:sp>
    </p:spTree>
  </p:cSld>
  <p:clrMapOvr>
    <a:masterClrMapping/>
  </p:clrMapOvr>
  <p:transition spd="slow" advTm="0">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3" y="1022350"/>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变分图自编码器（</a:t>
            </a:r>
            <a:r>
              <a:rPr lang="en-US" altLang="zh-CN" sz="3200" b="1" smtClean="0">
                <a:solidFill>
                  <a:srgbClr val="FF0000"/>
                </a:solidFill>
                <a:ea typeface="微软雅黑" panose="020B0503020204020204" pitchFamily="34" charset="-122"/>
              </a:rPr>
              <a:t>variational 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VGAE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3" name="TextBox 2"/>
          <p:cNvSpPr txBox="1"/>
          <p:nvPr/>
        </p:nvSpPr>
        <p:spPr>
          <a:xfrm>
            <a:off x="613186" y="1796527"/>
            <a:ext cx="10607040" cy="1200329"/>
          </a:xfrm>
          <a:prstGeom prst="rect">
            <a:avLst/>
          </a:prstGeom>
          <a:noFill/>
        </p:spPr>
        <p:txBody>
          <a:bodyPr wrap="square" rtlCol="0">
            <a:spAutoFit/>
          </a:bodyPr>
          <a:lstStyle/>
          <a:p>
            <a:r>
              <a:rPr lang="en-US" altLang="zh-CN" sz="2400" b="1" smtClean="0"/>
              <a:t>VGAE</a:t>
            </a:r>
            <a:r>
              <a:rPr lang="zh-CN" altLang="en-US" sz="2400" b="1" smtClean="0"/>
              <a:t>是</a:t>
            </a:r>
            <a:r>
              <a:rPr lang="en-US" altLang="zh-CN" sz="2400" b="1" smtClean="0"/>
              <a:t>GCN</a:t>
            </a:r>
            <a:r>
              <a:rPr lang="zh-CN" altLang="en-US" sz="2400" b="1" smtClean="0"/>
              <a:t>在</a:t>
            </a:r>
            <a:r>
              <a:rPr lang="en-US" altLang="zh-CN" sz="2400" b="1" smtClean="0"/>
              <a:t>Variational Graph Auto-Encoders(VAE)</a:t>
            </a:r>
            <a:r>
              <a:rPr lang="zh-CN" altLang="en-US" sz="2400" b="1" smtClean="0"/>
              <a:t>的应用。</a:t>
            </a:r>
            <a:r>
              <a:rPr lang="en-US" altLang="zh-CN" sz="2400" b="1" smtClean="0"/>
              <a:t>Encoder</a:t>
            </a:r>
            <a:r>
              <a:rPr lang="zh-CN" altLang="en-US" sz="2400" b="1" smtClean="0"/>
              <a:t>用两个两层</a:t>
            </a:r>
            <a:r>
              <a:rPr lang="en-US" altLang="zh-CN" sz="2400" b="1" smtClean="0"/>
              <a:t>GCN</a:t>
            </a:r>
            <a:r>
              <a:rPr lang="zh-CN" altLang="en-US" sz="2400" b="1" smtClean="0"/>
              <a:t>分别得到</a:t>
            </a:r>
            <a:r>
              <a:rPr lang="en-US" altLang="zh-CN" sz="2400" b="1" smtClean="0"/>
              <a:t>N</a:t>
            </a:r>
            <a:r>
              <a:rPr lang="zh-CN" altLang="en-US" sz="2400" b="1" smtClean="0"/>
              <a:t>个均值和标准差，这两个</a:t>
            </a:r>
            <a:r>
              <a:rPr lang="en-US" altLang="zh-CN" sz="2400" b="1" smtClean="0"/>
              <a:t>GCN</a:t>
            </a:r>
            <a:r>
              <a:rPr lang="zh-CN" altLang="en-US" sz="2400" b="1" smtClean="0"/>
              <a:t>会共享第一层的参数，从而得到</a:t>
            </a:r>
            <a:r>
              <a:rPr lang="en-US" altLang="zh-CN" sz="2400" b="1" smtClean="0"/>
              <a:t>N</a:t>
            </a:r>
            <a:r>
              <a:rPr lang="zh-CN" altLang="en-US" sz="2400" b="1" smtClean="0"/>
              <a:t>个正态分布。</a:t>
            </a:r>
            <a:r>
              <a:rPr lang="en-US" altLang="zh-CN" sz="2400" b="1" smtClean="0"/>
              <a:t>Decoder</a:t>
            </a:r>
            <a:r>
              <a:rPr lang="zh-CN" altLang="en-US" sz="2400" b="1" smtClean="0"/>
              <a:t>仍然是向量点积</a:t>
            </a:r>
            <a:endParaRPr lang="zh-CN" altLang="en-US" sz="2400" b="1"/>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186" y="3579428"/>
            <a:ext cx="10968925" cy="2105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基于自编码器实现的图神经网络</a:t>
            </a:r>
            <a:endParaRPr lang="zh-CN" altLang="en-US" b="1" smtClean="0"/>
          </a:p>
        </p:txBody>
      </p:sp>
      <p:sp>
        <p:nvSpPr>
          <p:cNvPr id="50179" name="TextBox 2"/>
          <p:cNvSpPr txBox="1">
            <a:spLocks noChangeArrowheads="1"/>
          </p:cNvSpPr>
          <p:nvPr/>
        </p:nvSpPr>
        <p:spPr bwMode="auto">
          <a:xfrm>
            <a:off x="324643" y="1022350"/>
            <a:ext cx="11056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rgbClr val="FF0000"/>
                </a:solidFill>
                <a:ea typeface="微软雅黑" panose="020B0503020204020204" pitchFamily="34" charset="-122"/>
              </a:rPr>
              <a:t>变分图自编码器（</a:t>
            </a:r>
            <a:r>
              <a:rPr lang="en-US" altLang="zh-CN" sz="3200" b="1" smtClean="0">
                <a:solidFill>
                  <a:srgbClr val="FF0000"/>
                </a:solidFill>
                <a:ea typeface="微软雅黑" panose="020B0503020204020204" pitchFamily="34" charset="-122"/>
              </a:rPr>
              <a:t>variational graph autoencoder</a:t>
            </a:r>
            <a:r>
              <a:rPr lang="zh-CN" altLang="en-US" sz="3200" b="1" smtClean="0">
                <a:solidFill>
                  <a:srgbClr val="FF0000"/>
                </a:solidFill>
                <a:ea typeface="微软雅黑" panose="020B0503020204020204" pitchFamily="34" charset="-122"/>
              </a:rPr>
              <a:t>，</a:t>
            </a:r>
            <a:r>
              <a:rPr lang="en-US" altLang="zh-CN" sz="3200" b="1" smtClean="0">
                <a:solidFill>
                  <a:srgbClr val="FF0000"/>
                </a:solidFill>
                <a:ea typeface="微软雅黑" panose="020B0503020204020204" pitchFamily="34" charset="-122"/>
              </a:rPr>
              <a:t>VGAE</a:t>
            </a:r>
            <a:r>
              <a:rPr lang="zh-CN" altLang="en-US" sz="3200" b="1" smtClean="0">
                <a:solidFill>
                  <a:srgbClr val="FF0000"/>
                </a:solidFill>
                <a:ea typeface="微软雅黑" panose="020B0503020204020204" pitchFamily="34" charset="-122"/>
              </a:rPr>
              <a:t>）</a:t>
            </a:r>
            <a:endParaRPr lang="zh-CN" altLang="en-US" sz="3200" b="1">
              <a:solidFill>
                <a:srgbClr val="FF0000"/>
              </a:solidFill>
              <a:ea typeface="微软雅黑" panose="020B0503020204020204" pitchFamily="34" charset="-122"/>
            </a:endParaRPr>
          </a:p>
        </p:txBody>
      </p:sp>
      <p:sp>
        <p:nvSpPr>
          <p:cNvPr id="3" name="TextBox 2"/>
          <p:cNvSpPr txBox="1"/>
          <p:nvPr/>
        </p:nvSpPr>
        <p:spPr>
          <a:xfrm>
            <a:off x="590150" y="1634229"/>
            <a:ext cx="10607040" cy="523220"/>
          </a:xfrm>
          <a:prstGeom prst="rect">
            <a:avLst/>
          </a:prstGeom>
          <a:noFill/>
        </p:spPr>
        <p:txBody>
          <a:bodyPr wrap="square" rtlCol="0">
            <a:spAutoFit/>
          </a:bodyPr>
          <a:lstStyle/>
          <a:p>
            <a:r>
              <a:rPr lang="en-US" altLang="zh-CN" sz="2800" b="1" smtClean="0"/>
              <a:t>VAGE</a:t>
            </a:r>
            <a:r>
              <a:rPr lang="zh-CN" altLang="en-US" sz="2800" b="1" smtClean="0"/>
              <a:t>是如何训练，它的</a:t>
            </a:r>
            <a:r>
              <a:rPr lang="en-US" altLang="zh-CN" sz="2800" b="1" smtClean="0"/>
              <a:t>loss</a:t>
            </a:r>
            <a:r>
              <a:rPr lang="zh-CN" altLang="en-US" sz="2800" b="1" smtClean="0"/>
              <a:t>函数是什么？</a:t>
            </a:r>
            <a:endParaRPr lang="zh-CN" altLang="en-US" sz="2800" b="1"/>
          </a:p>
        </p:txBody>
      </p:sp>
      <mc:AlternateContent xmlns:mc="http://schemas.openxmlformats.org/markup-compatibility/2006">
        <mc:Choice xmlns:a14="http://schemas.microsoft.com/office/drawing/2010/main" Requires="a14">
          <p:sp>
            <p:nvSpPr>
              <p:cNvPr id="7" name="文本框 10"/>
              <p:cNvSpPr txBox="1"/>
              <p:nvPr/>
            </p:nvSpPr>
            <p:spPr>
              <a:xfrm>
                <a:off x="1891356" y="2422534"/>
                <a:ext cx="7098689" cy="581057"/>
              </a:xfrm>
              <a:prstGeom prst="rect">
                <a:avLst/>
              </a:prstGeom>
              <a:noFill/>
            </p:spPr>
            <p:txBody>
              <a:bodyPr wrap="square">
                <a:spAutoFit/>
              </a:bodyPr>
              <a:lstStyle/>
              <a:p>
                <a:pPr indent="457200" algn="just">
                  <a:lnSpc>
                    <a:spcPct val="150000"/>
                  </a:lnSpc>
                </a:pPr>
                <a14:m>
                  <m:oMath xmlns:m="http://schemas.openxmlformats.org/officeDocument/2006/math">
                    <m:sSub>
                      <m:sSubPr>
                        <m:ctrlPr>
                          <a:rPr lang="en-US" altLang="zh-CN" sz="2400" b="0" i="1" kern="100" smtClean="0">
                            <a:latin typeface="Cambria Math" panose="02040503050406030204"/>
                            <a:ea typeface="+mj-ea"/>
                          </a:rPr>
                        </m:ctrlPr>
                      </m:sSubPr>
                      <m:e>
                        <m:r>
                          <a:rPr lang="en-US" altLang="zh-CN" sz="2400" b="0" i="1" kern="100" smtClean="0">
                            <a:latin typeface="Cambria Math" panose="02040503050406030204" pitchFamily="18" charset="0"/>
                            <a:ea typeface="+mj-ea"/>
                          </a:rPr>
                          <m:t>𝐿</m:t>
                        </m:r>
                      </m:e>
                      <m:sub>
                        <m:r>
                          <a:rPr lang="en-US" altLang="zh-CN" sz="2400" b="0" i="1" kern="100" smtClean="0">
                            <a:latin typeface="Cambria Math" panose="02040503050406030204" pitchFamily="18" charset="0"/>
                            <a:ea typeface="+mj-ea"/>
                          </a:rPr>
                          <m:t>𝑉𝐴</m:t>
                        </m:r>
                        <m:r>
                          <a:rPr lang="en-US" altLang="zh-CN" sz="2400" b="0" i="1" kern="100" smtClean="0">
                            <a:latin typeface="Cambria Math" panose="02040503050406030204"/>
                            <a:ea typeface="+mj-ea"/>
                          </a:rPr>
                          <m:t>𝐺</m:t>
                        </m:r>
                        <m:r>
                          <a:rPr lang="en-US" altLang="zh-CN" sz="2400" b="0" i="1" kern="100" smtClean="0">
                            <a:latin typeface="Cambria Math" panose="02040503050406030204" pitchFamily="18" charset="0"/>
                            <a:ea typeface="+mj-ea"/>
                          </a:rPr>
                          <m:t>𝐸</m:t>
                        </m:r>
                      </m:sub>
                    </m:sSub>
                  </m:oMath>
                </a14:m>
                <a:r>
                  <a:rPr lang="en-US" altLang="zh-CN" sz="2400" kern="100" dirty="0">
                    <a:latin typeface="+mj-ea"/>
                    <a:ea typeface="+mj-ea"/>
                  </a:rPr>
                  <a:t>=</a:t>
                </a:r>
                <a:r>
                  <a:rPr lang="en-US" altLang="zh-CN" sz="2400" kern="100" dirty="0">
                    <a:sym typeface="+mn-ea"/>
                  </a:rPr>
                  <a:t> </a:t>
                </a:r>
                <a14:m>
                  <m:oMath xmlns:m="http://schemas.openxmlformats.org/officeDocument/2006/math">
                    <m:r>
                      <a:rPr lang="en-US" altLang="zh-CN" sz="2400" i="1" kern="100">
                        <a:latin typeface="Cambria Math" panose="02040503050406030204" pitchFamily="18" charset="0"/>
                        <a:sym typeface="+mn-ea"/>
                      </a:rPr>
                      <m:t>𝐿</m:t>
                    </m:r>
                    <m:d>
                      <m:dPr>
                        <m:ctrlPr>
                          <a:rPr lang="en-US" altLang="zh-CN" sz="2400" i="1" kern="100">
                            <a:latin typeface="Cambria Math" panose="02040503050406030204"/>
                            <a:sym typeface="+mn-ea"/>
                          </a:rPr>
                        </m:ctrlPr>
                      </m:dPr>
                      <m:e>
                        <m:r>
                          <a:rPr lang="en-US" altLang="zh-CN" sz="2400" i="1" kern="100">
                            <a:latin typeface="Cambria Math" panose="02040503050406030204" pitchFamily="18" charset="0"/>
                            <a:sym typeface="+mn-ea"/>
                          </a:rPr>
                          <m:t>𝑋</m:t>
                        </m:r>
                        <m:r>
                          <a:rPr lang="en-US" altLang="zh-CN" sz="2400" i="1" kern="100">
                            <a:latin typeface="Cambria Math" panose="02040503050406030204" pitchFamily="18" charset="0"/>
                            <a:sym typeface="+mn-ea"/>
                          </a:rPr>
                          <m:t>,</m:t>
                        </m:r>
                        <m:sSup>
                          <m:sSupPr>
                            <m:ctrlPr>
                              <a:rPr lang="en-US" altLang="zh-CN" sz="2400" i="1" kern="100">
                                <a:latin typeface="Cambria Math" panose="02040503050406030204"/>
                                <a:sym typeface="+mn-ea"/>
                              </a:rPr>
                            </m:ctrlPr>
                          </m:sSupPr>
                          <m:e>
                            <m:r>
                              <a:rPr lang="en-US" altLang="zh-CN" sz="2400" i="1" kern="100">
                                <a:latin typeface="Cambria Math" panose="02040503050406030204" pitchFamily="18" charset="0"/>
                                <a:sym typeface="+mn-ea"/>
                              </a:rPr>
                              <m:t>𝑋</m:t>
                            </m:r>
                          </m:e>
                          <m:sup>
                            <m:r>
                              <a:rPr lang="en-US" altLang="zh-CN" sz="2400" i="1" kern="100">
                                <a:latin typeface="Cambria Math" panose="02040503050406030204" pitchFamily="18" charset="0"/>
                                <a:sym typeface="+mn-ea"/>
                              </a:rPr>
                              <m:t>′</m:t>
                            </m:r>
                          </m:sup>
                        </m:sSup>
                      </m:e>
                    </m:d>
                    <m:r>
                      <a:rPr lang="en-US" altLang="zh-CN" sz="2400" i="1" kern="100">
                        <a:latin typeface="Cambria Math" panose="02040503050406030204" pitchFamily="18" charset="0"/>
                        <a:sym typeface="+mn-ea"/>
                      </a:rPr>
                      <m:t> </m:t>
                    </m:r>
                    <m:r>
                      <a:rPr lang="en-US" altLang="zh-CN" sz="2400" i="1" kern="100">
                        <a:latin typeface="Cambria Math" panose="02040503050406030204" pitchFamily="18" charset="0"/>
                        <a:ea typeface="+mj-ea"/>
                      </a:rPr>
                      <m:t>+</m:t>
                    </m:r>
                    <m:r>
                      <a:rPr lang="en-US" altLang="zh-CN" sz="2400" b="0" i="1" kern="100" smtClean="0">
                        <a:latin typeface="Cambria Math" panose="02040503050406030204" pitchFamily="18" charset="0"/>
                        <a:ea typeface="+mj-ea"/>
                      </a:rPr>
                      <m:t>𝐾𝐿</m:t>
                    </m:r>
                    <m:r>
                      <a:rPr lang="en-US" altLang="zh-CN" sz="2400" b="0" i="1" kern="100" smtClean="0">
                        <a:latin typeface="Cambria Math" panose="02040503050406030204" pitchFamily="18" charset="0"/>
                        <a:ea typeface="+mj-ea"/>
                      </a:rPr>
                      <m:t>[</m:t>
                    </m:r>
                    <m:r>
                      <a:rPr lang="en-US" altLang="zh-CN" sz="2400" i="1" kern="100">
                        <a:latin typeface="Cambria Math" panose="02040503050406030204" pitchFamily="18" charset="0"/>
                        <a:ea typeface="Cambria Math" panose="02040503050406030204" pitchFamily="18" charset="0"/>
                      </a:rPr>
                      <m:t>𝑁</m:t>
                    </m:r>
                    <m:d>
                      <m:dPr>
                        <m:ctrlPr>
                          <a:rPr lang="en-US" altLang="zh-CN" sz="2400" i="1" kern="100">
                            <a:latin typeface="Cambria Math" panose="02040503050406030204"/>
                            <a:ea typeface="Cambria Math" panose="02040503050406030204" pitchFamily="18" charset="0"/>
                          </a:rPr>
                        </m:ctrlPr>
                      </m:dPr>
                      <m:e>
                        <m:r>
                          <a:rPr lang="zh-CN" altLang="en-US" sz="2400" i="1" kern="100">
                            <a:latin typeface="Cambria Math" panose="02040503050406030204" pitchFamily="18" charset="0"/>
                            <a:ea typeface="Cambria Math" panose="02040503050406030204" pitchFamily="18" charset="0"/>
                          </a:rPr>
                          <m:t>𝜇</m:t>
                        </m:r>
                        <m:r>
                          <a:rPr lang="en-US" altLang="zh-CN" sz="2400" i="1" kern="100">
                            <a:latin typeface="Cambria Math" panose="02040503050406030204" pitchFamily="18" charset="0"/>
                            <a:ea typeface="Cambria Math" panose="02040503050406030204" pitchFamily="18" charset="0"/>
                          </a:rPr>
                          <m:t>′(</m:t>
                        </m:r>
                        <m:r>
                          <a:rPr lang="en-US" altLang="zh-CN" sz="2400" i="1" kern="100">
                            <a:latin typeface="Cambria Math" panose="02040503050406030204" pitchFamily="18" charset="0"/>
                            <a:ea typeface="Cambria Math" panose="02040503050406030204" pitchFamily="18" charset="0"/>
                          </a:rPr>
                          <m:t>𝑥</m:t>
                        </m:r>
                        <m:r>
                          <a:rPr lang="en-US" altLang="zh-CN" sz="2400" i="1" kern="100">
                            <a:latin typeface="Cambria Math" panose="02040503050406030204" pitchFamily="18" charset="0"/>
                            <a:ea typeface="Cambria Math" panose="02040503050406030204" pitchFamily="18" charset="0"/>
                          </a:rPr>
                          <m:t>),</m:t>
                        </m:r>
                        <m:r>
                          <a:rPr lang="zh-CN" altLang="en-US" sz="2400" i="1" kern="100">
                            <a:latin typeface="Cambria Math" panose="02040503050406030204" pitchFamily="18" charset="0"/>
                            <a:ea typeface="Cambria Math" panose="02040503050406030204" pitchFamily="18" charset="0"/>
                          </a:rPr>
                          <m:t>𝜎</m:t>
                        </m:r>
                        <m:r>
                          <a:rPr lang="en-US" altLang="zh-CN" sz="2400" i="1" kern="100">
                            <a:latin typeface="Cambria Math" panose="02040503050406030204" pitchFamily="18" charset="0"/>
                            <a:ea typeface="Cambria Math" panose="02040503050406030204" pitchFamily="18" charset="0"/>
                          </a:rPr>
                          <m:t>′(</m:t>
                        </m:r>
                        <m:r>
                          <a:rPr lang="en-US" altLang="zh-CN" sz="2400" i="1" kern="100">
                            <a:latin typeface="Cambria Math" panose="02040503050406030204" pitchFamily="18" charset="0"/>
                            <a:ea typeface="Cambria Math" panose="02040503050406030204" pitchFamily="18" charset="0"/>
                          </a:rPr>
                          <m:t>𝑥</m:t>
                        </m:r>
                        <m:r>
                          <a:rPr lang="en-US" altLang="zh-CN" sz="2400" i="1" kern="100">
                            <a:latin typeface="Cambria Math" panose="02040503050406030204" pitchFamily="18" charset="0"/>
                            <a:ea typeface="Cambria Math" panose="02040503050406030204" pitchFamily="18" charset="0"/>
                          </a:rPr>
                          <m:t>)</m:t>
                        </m:r>
                      </m:e>
                    </m:d>
                    <m:r>
                      <a:rPr lang="en-US" altLang="zh-CN" sz="2400" b="0" i="1" kern="100" smtClean="0">
                        <a:latin typeface="Cambria Math" panose="02040503050406030204" pitchFamily="18" charset="0"/>
                        <a:ea typeface="+mj-ea"/>
                      </a:rPr>
                      <m:t>,</m:t>
                    </m:r>
                    <m:r>
                      <a:rPr lang="en-US" altLang="zh-CN" sz="2400" b="0" i="1" kern="100" smtClean="0">
                        <a:latin typeface="Cambria Math" panose="02040503050406030204" pitchFamily="18" charset="0"/>
                        <a:ea typeface="+mj-ea"/>
                      </a:rPr>
                      <m:t>𝑁</m:t>
                    </m:r>
                    <m:r>
                      <a:rPr lang="en-US" altLang="zh-CN" sz="2400" b="0" i="1" kern="100" smtClean="0">
                        <a:latin typeface="Cambria Math" panose="02040503050406030204" pitchFamily="18" charset="0"/>
                        <a:ea typeface="+mj-ea"/>
                      </a:rPr>
                      <m:t>(</m:t>
                    </m:r>
                    <m:r>
                      <a:rPr lang="en-US" altLang="zh-CN" sz="2400" b="0" i="1" kern="100" smtClean="0">
                        <a:latin typeface="Cambria Math" panose="02040503050406030204" pitchFamily="18" charset="0"/>
                        <a:ea typeface="+mj-ea"/>
                      </a:rPr>
                      <m:t>0</m:t>
                    </m:r>
                    <m:r>
                      <a:rPr lang="en-US" altLang="zh-CN" sz="2400" b="0" i="1" kern="100" smtClean="0">
                        <a:latin typeface="Cambria Math" panose="02040503050406030204" pitchFamily="18" charset="0"/>
                        <a:ea typeface="+mj-ea"/>
                      </a:rPr>
                      <m:t>,</m:t>
                    </m:r>
                    <m:r>
                      <a:rPr lang="en-US" altLang="zh-CN" sz="2400" b="0" i="1" kern="100" smtClean="0">
                        <a:latin typeface="Cambria Math" panose="02040503050406030204" pitchFamily="18" charset="0"/>
                        <a:ea typeface="+mj-ea"/>
                      </a:rPr>
                      <m:t>1</m:t>
                    </m:r>
                    <m:r>
                      <a:rPr lang="en-US" altLang="zh-CN" sz="2400" b="0" i="1" kern="100" smtClean="0">
                        <a:latin typeface="Cambria Math" panose="02040503050406030204" pitchFamily="18" charset="0"/>
                        <a:ea typeface="+mj-ea"/>
                      </a:rPr>
                      <m:t>)]</m:t>
                    </m:r>
                  </m:oMath>
                </a14:m>
                <a:endParaRPr lang="en-US" altLang="zh-CN" sz="2400" kern="100" dirty="0">
                  <a:latin typeface="+mj-ea"/>
                  <a:ea typeface="+mj-ea"/>
                </a:endParaRPr>
              </a:p>
            </p:txBody>
          </p:sp>
        </mc:Choice>
        <mc:Fallback>
          <p:sp>
            <p:nvSpPr>
              <p:cNvPr id="7" name="文本框 10"/>
              <p:cNvSpPr txBox="1">
                <a:spLocks noRot="1" noChangeAspect="1" noMove="1" noResize="1" noEditPoints="1" noAdjustHandles="1" noChangeArrowheads="1" noChangeShapeType="1" noTextEdit="1"/>
              </p:cNvSpPr>
              <p:nvPr/>
            </p:nvSpPr>
            <p:spPr>
              <a:xfrm>
                <a:off x="1891356" y="2422534"/>
                <a:ext cx="7098689" cy="581057"/>
              </a:xfrm>
              <a:prstGeom prst="rect">
                <a:avLst/>
              </a:prstGeom>
              <a:blipFill rotWithShape="1">
                <a:blip r:embed="rId1"/>
                <a:stretch>
                  <a:fillRect l="-5" t="-2" r="5" b="-2288"/>
                </a:stretch>
              </a:blipFill>
            </p:spPr>
            <p:txBody>
              <a:bodyPr/>
              <a:lstStyle/>
              <a:p>
                <a:r>
                  <a:rPr lang="zh-CN" altLang="en-US">
                    <a:noFill/>
                  </a:rPr>
                  <a:t> </a:t>
                </a:r>
              </a:p>
            </p:txBody>
          </p:sp>
        </mc:Fallback>
      </mc:AlternateContent>
      <p:sp>
        <p:nvSpPr>
          <p:cNvPr id="2" name="TextBox 1"/>
          <p:cNvSpPr txBox="1"/>
          <p:nvPr/>
        </p:nvSpPr>
        <p:spPr>
          <a:xfrm>
            <a:off x="613186" y="4175393"/>
            <a:ext cx="10172327" cy="369332"/>
          </a:xfrm>
          <a:prstGeom prst="rect">
            <a:avLst/>
          </a:prstGeom>
          <a:noFill/>
        </p:spPr>
        <p:txBody>
          <a:bodyPr wrap="square" rtlCol="0">
            <a:spAutoFit/>
          </a:bodyPr>
          <a:lstStyle/>
          <a:p>
            <a:endParaRPr lang="zh-CN" altLang="en-US"/>
          </a:p>
        </p:txBody>
      </p:sp>
      <p:sp>
        <p:nvSpPr>
          <p:cNvPr id="4" name="矩形 3"/>
          <p:cNvSpPr/>
          <p:nvPr/>
        </p:nvSpPr>
        <p:spPr>
          <a:xfrm>
            <a:off x="3349128" y="2422534"/>
            <a:ext cx="1244906" cy="66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57590" y="2422534"/>
            <a:ext cx="3767769" cy="66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349128" y="3288009"/>
            <a:ext cx="1366091" cy="461665"/>
          </a:xfrm>
          <a:prstGeom prst="rect">
            <a:avLst/>
          </a:prstGeom>
          <a:noFill/>
        </p:spPr>
        <p:txBody>
          <a:bodyPr wrap="square" rtlCol="0">
            <a:spAutoFit/>
          </a:bodyPr>
          <a:lstStyle/>
          <a:p>
            <a:r>
              <a:rPr lang="zh-CN" altLang="en-US" sz="2400" b="1" smtClean="0">
                <a:solidFill>
                  <a:srgbClr val="FF0000"/>
                </a:solidFill>
              </a:rPr>
              <a:t>重构项</a:t>
            </a:r>
            <a:endParaRPr lang="zh-CN" altLang="en-US" sz="2400" b="1">
              <a:solidFill>
                <a:srgbClr val="FF0000"/>
              </a:solidFill>
            </a:endParaRPr>
          </a:p>
        </p:txBody>
      </p:sp>
      <p:sp>
        <p:nvSpPr>
          <p:cNvPr id="12" name="TextBox 11"/>
          <p:cNvSpPr txBox="1"/>
          <p:nvPr/>
        </p:nvSpPr>
        <p:spPr>
          <a:xfrm>
            <a:off x="5853116" y="3288008"/>
            <a:ext cx="1687715" cy="461665"/>
          </a:xfrm>
          <a:prstGeom prst="rect">
            <a:avLst/>
          </a:prstGeom>
          <a:noFill/>
        </p:spPr>
        <p:txBody>
          <a:bodyPr wrap="square" rtlCol="0">
            <a:spAutoFit/>
          </a:bodyPr>
          <a:lstStyle/>
          <a:p>
            <a:r>
              <a:rPr lang="zh-CN" altLang="en-US" sz="2400" b="1">
                <a:solidFill>
                  <a:srgbClr val="FF0000"/>
                </a:solidFill>
              </a:rPr>
              <a:t>正则化</a:t>
            </a:r>
            <a:r>
              <a:rPr lang="zh-CN" altLang="en-US" sz="2400" b="1" smtClean="0">
                <a:solidFill>
                  <a:srgbClr val="FF0000"/>
                </a:solidFill>
              </a:rPr>
              <a:t>项</a:t>
            </a:r>
            <a:endParaRPr lang="zh-CN" altLang="en-US" sz="2400" b="1">
              <a:solidFill>
                <a:srgbClr val="FF0000"/>
              </a:solidFill>
            </a:endParaRPr>
          </a:p>
        </p:txBody>
      </p:sp>
      <p:sp>
        <p:nvSpPr>
          <p:cNvPr id="8" name="TextBox 7"/>
          <p:cNvSpPr txBox="1"/>
          <p:nvPr/>
        </p:nvSpPr>
        <p:spPr>
          <a:xfrm>
            <a:off x="716096" y="4544725"/>
            <a:ext cx="10069417" cy="1384995"/>
          </a:xfrm>
          <a:prstGeom prst="rect">
            <a:avLst/>
          </a:prstGeom>
          <a:noFill/>
        </p:spPr>
        <p:txBody>
          <a:bodyPr wrap="square" rtlCol="0">
            <a:spAutoFit/>
          </a:bodyPr>
          <a:lstStyle/>
          <a:p>
            <a:r>
              <a:rPr lang="zh-CN" altLang="en-US" sz="2800" b="1" smtClean="0">
                <a:solidFill>
                  <a:srgbClr val="FF0000"/>
                </a:solidFill>
              </a:rPr>
              <a:t>重构项</a:t>
            </a:r>
            <a:r>
              <a:rPr lang="zh-CN" altLang="en-US" sz="2800" b="1" smtClean="0"/>
              <a:t>：</a:t>
            </a:r>
            <a:r>
              <a:rPr lang="en-US" altLang="zh-CN" sz="2800" b="1" smtClean="0"/>
              <a:t>VAE</a:t>
            </a:r>
            <a:r>
              <a:rPr lang="zh-CN" altLang="en-US" sz="2800" b="1" smtClean="0"/>
              <a:t>的损失函数</a:t>
            </a:r>
            <a:endParaRPr lang="en-US" altLang="zh-CN" sz="2800" b="1" smtClean="0"/>
          </a:p>
          <a:p>
            <a:r>
              <a:rPr lang="zh-CN" altLang="en-US" sz="2800" b="1">
                <a:solidFill>
                  <a:srgbClr val="FF0000"/>
                </a:solidFill>
              </a:rPr>
              <a:t>正则</a:t>
            </a:r>
            <a:r>
              <a:rPr lang="zh-CN" altLang="en-US" sz="2800" b="1" smtClean="0">
                <a:solidFill>
                  <a:srgbClr val="FF0000"/>
                </a:solidFill>
              </a:rPr>
              <a:t>化项</a:t>
            </a:r>
            <a:r>
              <a:rPr lang="zh-CN" altLang="en-US" sz="2800" b="1" smtClean="0"/>
              <a:t>：</a:t>
            </a:r>
            <a:r>
              <a:rPr lang="en-US" altLang="zh-CN" sz="2800" b="1" smtClean="0"/>
              <a:t>KL</a:t>
            </a:r>
            <a:r>
              <a:rPr lang="zh-CN" altLang="en-US" sz="2800" b="1" smtClean="0"/>
              <a:t>散度可理解为分布之间的距离，以</a:t>
            </a:r>
            <a:r>
              <a:rPr lang="en-US" altLang="zh-CN" sz="2800" b="1" smtClean="0"/>
              <a:t>KL</a:t>
            </a:r>
            <a:r>
              <a:rPr lang="zh-CN" altLang="en-US" sz="2800" b="1" smtClean="0"/>
              <a:t>作为正则化项就是为了让分布接近与标准正态分布所设计的</a:t>
            </a:r>
            <a:endParaRPr lang="zh-CN" altLang="en-US" sz="2800" b="1"/>
          </a:p>
        </p:txBody>
      </p:sp>
    </p:spTree>
  </p:cSld>
  <p:clrMapOvr>
    <a:masterClrMapping/>
  </p:clrMapOvr>
  <p:transition spd="slow" advTm="0">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3429000"/>
          </a:xfrm>
          <a:prstGeom prst="rect">
            <a:avLst/>
          </a:prstGeom>
          <a:blipFill dpi="0" rotWithShape="1">
            <a:blip r:embed="rId1" cstate="screen"/>
            <a:srcRec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矩形 5"/>
          <p:cNvSpPr/>
          <p:nvPr/>
        </p:nvSpPr>
        <p:spPr>
          <a:xfrm>
            <a:off x="1989138" y="4098925"/>
            <a:ext cx="1885950" cy="1885950"/>
          </a:xfrm>
          <a:prstGeom prst="rect">
            <a:avLst/>
          </a:prstGeom>
          <a:solidFill>
            <a:srgbClr val="0070C0"/>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b="1" dirty="0">
                <a:solidFill>
                  <a:schemeClr val="bg1"/>
                </a:solidFill>
                <a:cs typeface="+mn-ea"/>
                <a:sym typeface="+mn-lt"/>
              </a:rPr>
              <a:t>PART </a:t>
            </a:r>
            <a:endParaRPr lang="en-US" altLang="zh-CN" sz="3200" b="1" dirty="0">
              <a:solidFill>
                <a:schemeClr val="bg1"/>
              </a:solidFill>
              <a:cs typeface="+mn-ea"/>
              <a:sym typeface="+mn-lt"/>
            </a:endParaRPr>
          </a:p>
          <a:p>
            <a:pPr algn="ctr" fontAlgn="auto">
              <a:spcBef>
                <a:spcPts val="0"/>
              </a:spcBef>
              <a:spcAft>
                <a:spcPts val="0"/>
              </a:spcAft>
              <a:defRPr/>
            </a:pPr>
            <a:r>
              <a:rPr lang="en-US" altLang="zh-CN" sz="3200" b="1" smtClean="0">
                <a:solidFill>
                  <a:schemeClr val="bg1"/>
                </a:solidFill>
                <a:cs typeface="+mn-ea"/>
                <a:sym typeface="+mn-lt"/>
              </a:rPr>
              <a:t>FOUR</a:t>
            </a:r>
            <a:endParaRPr lang="zh-CN" altLang="en-US" sz="3200" b="1" dirty="0">
              <a:solidFill>
                <a:schemeClr val="bg1"/>
              </a:solidFill>
              <a:cs typeface="+mn-ea"/>
              <a:sym typeface="+mn-lt"/>
            </a:endParaRPr>
          </a:p>
        </p:txBody>
      </p:sp>
      <p:sp>
        <p:nvSpPr>
          <p:cNvPr id="7" name="文本框 6"/>
          <p:cNvSpPr txBox="1"/>
          <p:nvPr/>
        </p:nvSpPr>
        <p:spPr>
          <a:xfrm>
            <a:off x="4319588" y="4098925"/>
            <a:ext cx="6104572" cy="923330"/>
          </a:xfrm>
          <a:prstGeom prst="rect">
            <a:avLst/>
          </a:prstGeom>
          <a:noFill/>
          <a:effectLst>
            <a:outerShdw blurRad="292100" algn="ctr" rotWithShape="0">
              <a:prstClr val="black">
                <a:alpha val="40000"/>
              </a:prstClr>
            </a:outerShdw>
          </a:effectLst>
        </p:spPr>
        <p:txBody>
          <a:bodyPr wrap="square">
            <a:spAutoFit/>
          </a:bodyPr>
          <a:lstStyle/>
          <a:p>
            <a:pPr algn="ctr" fontAlgn="auto">
              <a:spcBef>
                <a:spcPts val="0"/>
              </a:spcBef>
              <a:spcAft>
                <a:spcPts val="0"/>
              </a:spcAft>
              <a:defRPr/>
            </a:pPr>
            <a:r>
              <a:rPr lang="zh-CN" altLang="en-US" sz="5400" b="1" smtClean="0">
                <a:solidFill>
                  <a:srgbClr val="0070C0"/>
                </a:solidFill>
                <a:latin typeface="+mn-lt"/>
                <a:ea typeface="+mn-ea"/>
                <a:cs typeface="+mn-ea"/>
                <a:sym typeface="+mn-lt"/>
              </a:rPr>
              <a:t>图神经网络的应用</a:t>
            </a:r>
            <a:endParaRPr lang="zh-CN" altLang="en-US" sz="5400" b="1" dirty="0">
              <a:solidFill>
                <a:srgbClr val="0070C0"/>
              </a:solidFill>
              <a:latin typeface="+mn-lt"/>
              <a:ea typeface="+mn-ea"/>
              <a:cs typeface="+mn-ea"/>
              <a:sym typeface="+mn-lt"/>
            </a:endParaRPr>
          </a:p>
        </p:txBody>
      </p:sp>
      <p:sp>
        <p:nvSpPr>
          <p:cNvPr id="10" name="文本框 9"/>
          <p:cNvSpPr txBox="1"/>
          <p:nvPr/>
        </p:nvSpPr>
        <p:spPr>
          <a:xfrm>
            <a:off x="4535487" y="5106988"/>
            <a:ext cx="3126581" cy="369332"/>
          </a:xfrm>
          <a:prstGeom prst="rect">
            <a:avLst/>
          </a:prstGeom>
          <a:noFill/>
          <a:effectLst>
            <a:outerShdw blurRad="2921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在自然语言处理方面的应用</a:t>
            </a:r>
            <a:endParaRPr lang="zh-CN" altLang="en-US" b="1" dirty="0">
              <a:solidFill>
                <a:schemeClr val="tx1">
                  <a:lumMod val="65000"/>
                  <a:lumOff val="35000"/>
                </a:schemeClr>
              </a:solidFill>
              <a:latin typeface="+mn-lt"/>
              <a:ea typeface="+mn-ea"/>
              <a:cs typeface="+mn-ea"/>
              <a:sym typeface="+mn-lt"/>
            </a:endParaRPr>
          </a:p>
        </p:txBody>
      </p:sp>
      <p:sp>
        <p:nvSpPr>
          <p:cNvPr id="11" name="文本框 10"/>
          <p:cNvSpPr txBox="1"/>
          <p:nvPr/>
        </p:nvSpPr>
        <p:spPr>
          <a:xfrm>
            <a:off x="7867808" y="5106988"/>
            <a:ext cx="2967831" cy="369332"/>
          </a:xfrm>
          <a:prstGeom prst="rect">
            <a:avLst/>
          </a:prstGeom>
          <a:noFill/>
          <a:effectLst>
            <a:outerShdw blurRad="2921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在计算机视觉方面的应用</a:t>
            </a:r>
            <a:endParaRPr lang="zh-CN" altLang="en-US" b="1" dirty="0">
              <a:solidFill>
                <a:schemeClr val="tx1">
                  <a:lumMod val="65000"/>
                  <a:lumOff val="35000"/>
                </a:schemeClr>
              </a:solidFill>
              <a:latin typeface="+mn-lt"/>
              <a:ea typeface="+mn-ea"/>
              <a:cs typeface="+mn-ea"/>
              <a:sym typeface="+mn-lt"/>
            </a:endParaRPr>
          </a:p>
        </p:txBody>
      </p:sp>
      <p:sp>
        <p:nvSpPr>
          <p:cNvPr id="12" name="文本框 11"/>
          <p:cNvSpPr txBox="1"/>
          <p:nvPr/>
        </p:nvSpPr>
        <p:spPr>
          <a:xfrm>
            <a:off x="7894635" y="5528737"/>
            <a:ext cx="2941003" cy="369332"/>
          </a:xfrm>
          <a:prstGeom prst="rect">
            <a:avLst/>
          </a:prstGeom>
          <a:noFill/>
          <a:effectLst>
            <a:outerShdw blurRad="2921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在预测问题方面的应用</a:t>
            </a:r>
            <a:endParaRPr lang="zh-CN" altLang="en-US" b="1" dirty="0">
              <a:solidFill>
                <a:schemeClr val="tx1">
                  <a:lumMod val="65000"/>
                  <a:lumOff val="35000"/>
                </a:schemeClr>
              </a:solidFill>
              <a:latin typeface="+mn-lt"/>
              <a:ea typeface="+mn-ea"/>
              <a:cs typeface="+mn-ea"/>
              <a:sym typeface="+mn-lt"/>
            </a:endParaRPr>
          </a:p>
        </p:txBody>
      </p:sp>
      <p:sp>
        <p:nvSpPr>
          <p:cNvPr id="16" name="文本框 15"/>
          <p:cNvSpPr txBox="1"/>
          <p:nvPr/>
        </p:nvSpPr>
        <p:spPr>
          <a:xfrm>
            <a:off x="4535488" y="5507038"/>
            <a:ext cx="3126580" cy="369332"/>
          </a:xfrm>
          <a:prstGeom prst="rect">
            <a:avLst/>
          </a:prstGeom>
          <a:noFill/>
          <a:effectLst>
            <a:outerShdw blurRad="292100" algn="ctr" rotWithShape="0">
              <a:prstClr val="black">
                <a:alpha val="40000"/>
              </a:prstClr>
            </a:outerShdw>
          </a:effectLst>
        </p:spPr>
        <p:txBody>
          <a:bodyPr wrap="square">
            <a:spAutoFit/>
          </a:bodyPr>
          <a:lstStyle/>
          <a:p>
            <a:pPr fontAlgn="auto">
              <a:spcBef>
                <a:spcPts val="0"/>
              </a:spcBef>
              <a:spcAft>
                <a:spcPts val="0"/>
              </a:spcAft>
              <a:defRPr/>
            </a:pPr>
            <a:r>
              <a:rPr lang="zh-CN" altLang="en-US" b="1" smtClean="0">
                <a:solidFill>
                  <a:schemeClr val="tx1">
                    <a:lumMod val="65000"/>
                    <a:lumOff val="35000"/>
                  </a:schemeClr>
                </a:solidFill>
                <a:latin typeface="+mn-lt"/>
                <a:ea typeface="+mn-ea"/>
                <a:cs typeface="+mn-ea"/>
                <a:sym typeface="+mn-lt"/>
              </a:rPr>
              <a:t>在推荐系统方面的应用</a:t>
            </a:r>
            <a:endParaRPr lang="zh-CN" altLang="en-US" b="1" dirty="0">
              <a:solidFill>
                <a:schemeClr val="tx1">
                  <a:lumMod val="65000"/>
                  <a:lumOff val="35000"/>
                </a:schemeClr>
              </a:solidFill>
              <a:latin typeface="+mn-lt"/>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0" grpId="0"/>
      <p:bldP spid="11" grpId="0"/>
      <p:bldP spid="12"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eaLnBrk="1" hangingPunct="1"/>
            <a:r>
              <a:rPr lang="zh-CN" altLang="en-US" b="1" smtClean="0"/>
              <a:t>图神经网络的应用</a:t>
            </a:r>
            <a:endParaRPr lang="zh-CN" altLang="en-US" b="1" smtClean="0"/>
          </a:p>
        </p:txBody>
      </p:sp>
      <p:sp>
        <p:nvSpPr>
          <p:cNvPr id="2" name="TextBox 1"/>
          <p:cNvSpPr txBox="1"/>
          <p:nvPr/>
        </p:nvSpPr>
        <p:spPr>
          <a:xfrm>
            <a:off x="613186" y="4175393"/>
            <a:ext cx="10172327" cy="369332"/>
          </a:xfrm>
          <a:prstGeom prst="rect">
            <a:avLst/>
          </a:prstGeom>
          <a:noFill/>
        </p:spPr>
        <p:txBody>
          <a:bodyPr wrap="square" rtlCol="0">
            <a:spAutoFit/>
          </a:bodyPr>
          <a:lstStyle/>
          <a:p>
            <a:endParaRPr lang="zh-CN" altLang="en-US"/>
          </a:p>
        </p:txBody>
      </p:sp>
      <p:sp>
        <p:nvSpPr>
          <p:cNvPr id="8" name="TextBox 7"/>
          <p:cNvSpPr txBox="1"/>
          <p:nvPr/>
        </p:nvSpPr>
        <p:spPr>
          <a:xfrm>
            <a:off x="874443" y="1802413"/>
            <a:ext cx="10069417" cy="2554545"/>
          </a:xfrm>
          <a:prstGeom prst="rect">
            <a:avLst/>
          </a:prstGeom>
          <a:noFill/>
        </p:spPr>
        <p:txBody>
          <a:bodyPr wrap="square" rtlCol="0">
            <a:spAutoFit/>
          </a:bodyPr>
          <a:lstStyle/>
          <a:p>
            <a:r>
              <a:rPr lang="zh-CN" altLang="en-US" sz="3200" b="1" smtClean="0"/>
              <a:t>由于非欧式数据出现在越来越多的实际场景中，所以将</a:t>
            </a:r>
            <a:r>
              <a:rPr lang="en-US" altLang="zh-CN" sz="3200" b="1" smtClean="0"/>
              <a:t>GNN</a:t>
            </a:r>
            <a:r>
              <a:rPr lang="zh-CN" altLang="en-US" sz="3200" b="1" smtClean="0"/>
              <a:t>应用到传统机器学习场景中，会带来不小的惊喜，比如将其应用到自然语言处理上，可以解决跨句的多元关系语义提取，在推荐系统方面可以有效地完成矩阵补全问题</a:t>
            </a:r>
            <a:endParaRPr lang="zh-CN" altLang="en-US" sz="3200" b="1"/>
          </a:p>
        </p:txBody>
      </p:sp>
    </p:spTree>
  </p:cSld>
  <p:clrMapOvr>
    <a:masterClrMapping/>
  </p:clrMapOvr>
  <p:transition spd="slow" advTm="0">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fontAlgn="auto">
              <a:spcBef>
                <a:spcPts val="0"/>
              </a:spcBef>
              <a:spcAft>
                <a:spcPts val="0"/>
              </a:spcAft>
              <a:defRPr/>
            </a:pPr>
            <a:r>
              <a:rPr lang="zh-CN" altLang="en-US" b="1">
                <a:solidFill>
                  <a:schemeClr val="accent1"/>
                </a:solidFill>
                <a:cs typeface="+mn-ea"/>
                <a:sym typeface="+mn-lt"/>
              </a:rPr>
              <a:t>在自然语言处理方面的应用</a:t>
            </a:r>
            <a:endParaRPr lang="zh-CN" altLang="en-US" b="1" dirty="0">
              <a:solidFill>
                <a:schemeClr val="accent1"/>
              </a:solidFill>
              <a:cs typeface="+mn-ea"/>
              <a:sym typeface="+mn-lt"/>
            </a:endParaRPr>
          </a:p>
        </p:txBody>
      </p:sp>
      <p:sp>
        <p:nvSpPr>
          <p:cNvPr id="2" name="TextBox 1"/>
          <p:cNvSpPr txBox="1"/>
          <p:nvPr/>
        </p:nvSpPr>
        <p:spPr>
          <a:xfrm>
            <a:off x="613186" y="4175393"/>
            <a:ext cx="10172327" cy="369332"/>
          </a:xfrm>
          <a:prstGeom prst="rect">
            <a:avLst/>
          </a:prstGeom>
          <a:noFill/>
        </p:spPr>
        <p:txBody>
          <a:bodyPr wrap="square" rtlCol="0">
            <a:spAutoFit/>
          </a:bodyPr>
          <a:lstStyle/>
          <a:p>
            <a:endParaRPr lang="zh-CN" altLang="en-US"/>
          </a:p>
        </p:txBody>
      </p:sp>
      <p:sp>
        <p:nvSpPr>
          <p:cNvPr id="7" name="Freeform 5"/>
          <p:cNvSpPr/>
          <p:nvPr/>
        </p:nvSpPr>
        <p:spPr bwMode="auto">
          <a:xfrm>
            <a:off x="6788150" y="2214563"/>
            <a:ext cx="1219200" cy="1584325"/>
          </a:xfrm>
          <a:custGeom>
            <a:avLst/>
            <a:gdLst>
              <a:gd name="T0" fmla="*/ 599 w 693"/>
              <a:gd name="T1" fmla="*/ 347 h 901"/>
              <a:gd name="T2" fmla="*/ 375 w 693"/>
              <a:gd name="T3" fmla="*/ 0 h 901"/>
              <a:gd name="T4" fmla="*/ 264 w 693"/>
              <a:gd name="T5" fmla="*/ 112 h 901"/>
              <a:gd name="T6" fmla="*/ 272 w 693"/>
              <a:gd name="T7" fmla="*/ 139 h 901"/>
              <a:gd name="T8" fmla="*/ 267 w 693"/>
              <a:gd name="T9" fmla="*/ 251 h 901"/>
              <a:gd name="T10" fmla="*/ 218 w 693"/>
              <a:gd name="T11" fmla="*/ 268 h 901"/>
              <a:gd name="T12" fmla="*/ 122 w 693"/>
              <a:gd name="T13" fmla="*/ 255 h 901"/>
              <a:gd name="T14" fmla="*/ 1 w 693"/>
              <a:gd name="T15" fmla="*/ 376 h 901"/>
              <a:gd name="T16" fmla="*/ 0 w 693"/>
              <a:gd name="T17" fmla="*/ 378 h 901"/>
              <a:gd name="T18" fmla="*/ 162 w 693"/>
              <a:gd name="T19" fmla="*/ 807 h 901"/>
              <a:gd name="T20" fmla="*/ 388 w 693"/>
              <a:gd name="T21" fmla="*/ 807 h 901"/>
              <a:gd name="T22" fmla="*/ 447 w 693"/>
              <a:gd name="T23" fmla="*/ 901 h 901"/>
              <a:gd name="T24" fmla="*/ 507 w 693"/>
              <a:gd name="T25" fmla="*/ 807 h 901"/>
              <a:gd name="T26" fmla="*/ 693 w 693"/>
              <a:gd name="T27" fmla="*/ 807 h 901"/>
              <a:gd name="T28" fmla="*/ 599 w 693"/>
              <a:gd name="T29" fmla="*/ 34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599" y="347"/>
                </a:moveTo>
                <a:cubicBezTo>
                  <a:pt x="545" y="218"/>
                  <a:pt x="470" y="102"/>
                  <a:pt x="375" y="0"/>
                </a:cubicBezTo>
                <a:cubicBezTo>
                  <a:pt x="264" y="112"/>
                  <a:pt x="264" y="112"/>
                  <a:pt x="264" y="112"/>
                </a:cubicBezTo>
                <a:cubicBezTo>
                  <a:pt x="267" y="120"/>
                  <a:pt x="269" y="129"/>
                  <a:pt x="272" y="139"/>
                </a:cubicBezTo>
                <a:cubicBezTo>
                  <a:pt x="285" y="190"/>
                  <a:pt x="292" y="225"/>
                  <a:pt x="267" y="251"/>
                </a:cubicBezTo>
                <a:cubicBezTo>
                  <a:pt x="249" y="268"/>
                  <a:pt x="227" y="268"/>
                  <a:pt x="218" y="268"/>
                </a:cubicBezTo>
                <a:cubicBezTo>
                  <a:pt x="194" y="268"/>
                  <a:pt x="151" y="261"/>
                  <a:pt x="122" y="255"/>
                </a:cubicBezTo>
                <a:cubicBezTo>
                  <a:pt x="1" y="376"/>
                  <a:pt x="1" y="376"/>
                  <a:pt x="1" y="376"/>
                </a:cubicBezTo>
                <a:cubicBezTo>
                  <a:pt x="1" y="377"/>
                  <a:pt x="0" y="377"/>
                  <a:pt x="0" y="378"/>
                </a:cubicBezTo>
                <a:cubicBezTo>
                  <a:pt x="100" y="493"/>
                  <a:pt x="161" y="643"/>
                  <a:pt x="162" y="807"/>
                </a:cubicBezTo>
                <a:cubicBezTo>
                  <a:pt x="388" y="807"/>
                  <a:pt x="388" y="807"/>
                  <a:pt x="388" y="807"/>
                </a:cubicBezTo>
                <a:cubicBezTo>
                  <a:pt x="447" y="901"/>
                  <a:pt x="447" y="901"/>
                  <a:pt x="447" y="901"/>
                </a:cubicBezTo>
                <a:cubicBezTo>
                  <a:pt x="507" y="807"/>
                  <a:pt x="507" y="807"/>
                  <a:pt x="507" y="807"/>
                </a:cubicBezTo>
                <a:cubicBezTo>
                  <a:pt x="693" y="807"/>
                  <a:pt x="693" y="807"/>
                  <a:pt x="693" y="807"/>
                </a:cubicBezTo>
                <a:cubicBezTo>
                  <a:pt x="692" y="648"/>
                  <a:pt x="661" y="493"/>
                  <a:pt x="599" y="347"/>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9" name="Freeform 6"/>
          <p:cNvSpPr/>
          <p:nvPr/>
        </p:nvSpPr>
        <p:spPr bwMode="auto">
          <a:xfrm>
            <a:off x="6743700" y="3724275"/>
            <a:ext cx="1260475" cy="1385888"/>
          </a:xfrm>
          <a:custGeom>
            <a:avLst/>
            <a:gdLst>
              <a:gd name="T0" fmla="*/ 562 w 718"/>
              <a:gd name="T1" fmla="*/ 0 h 789"/>
              <a:gd name="T2" fmla="*/ 517 w 718"/>
              <a:gd name="T3" fmla="*/ 70 h 789"/>
              <a:gd name="T4" fmla="*/ 473 w 718"/>
              <a:gd name="T5" fmla="*/ 94 h 789"/>
              <a:gd name="T6" fmla="*/ 429 w 718"/>
              <a:gd name="T7" fmla="*/ 70 h 789"/>
              <a:gd name="T8" fmla="*/ 385 w 718"/>
              <a:gd name="T9" fmla="*/ 0 h 789"/>
              <a:gd name="T10" fmla="*/ 188 w 718"/>
              <a:gd name="T11" fmla="*/ 0 h 789"/>
              <a:gd name="T12" fmla="*/ 186 w 718"/>
              <a:gd name="T13" fmla="*/ 0 h 789"/>
              <a:gd name="T14" fmla="*/ 0 w 718"/>
              <a:gd name="T15" fmla="*/ 414 h 789"/>
              <a:gd name="T16" fmla="*/ 152 w 718"/>
              <a:gd name="T17" fmla="*/ 565 h 789"/>
              <a:gd name="T18" fmla="*/ 125 w 718"/>
              <a:gd name="T19" fmla="*/ 688 h 789"/>
              <a:gd name="T20" fmla="*/ 248 w 718"/>
              <a:gd name="T21" fmla="*/ 661 h 789"/>
              <a:gd name="T22" fmla="*/ 376 w 718"/>
              <a:gd name="T23" fmla="*/ 789 h 789"/>
              <a:gd name="T24" fmla="*/ 625 w 718"/>
              <a:gd name="T25" fmla="*/ 417 h 789"/>
              <a:gd name="T26" fmla="*/ 718 w 718"/>
              <a:gd name="T27" fmla="*/ 0 h 789"/>
              <a:gd name="T28" fmla="*/ 562 w 718"/>
              <a:gd name="T29"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562" y="0"/>
                </a:moveTo>
                <a:cubicBezTo>
                  <a:pt x="517" y="70"/>
                  <a:pt x="517" y="70"/>
                  <a:pt x="517" y="70"/>
                </a:cubicBezTo>
                <a:cubicBezTo>
                  <a:pt x="508" y="85"/>
                  <a:pt x="491" y="94"/>
                  <a:pt x="473" y="94"/>
                </a:cubicBezTo>
                <a:cubicBezTo>
                  <a:pt x="455" y="94"/>
                  <a:pt x="439" y="85"/>
                  <a:pt x="429" y="70"/>
                </a:cubicBezTo>
                <a:cubicBezTo>
                  <a:pt x="385" y="0"/>
                  <a:pt x="385" y="0"/>
                  <a:pt x="385" y="0"/>
                </a:cubicBezTo>
                <a:cubicBezTo>
                  <a:pt x="188" y="0"/>
                  <a:pt x="188" y="0"/>
                  <a:pt x="188" y="0"/>
                </a:cubicBezTo>
                <a:cubicBezTo>
                  <a:pt x="187" y="0"/>
                  <a:pt x="187" y="0"/>
                  <a:pt x="186" y="0"/>
                </a:cubicBezTo>
                <a:cubicBezTo>
                  <a:pt x="175" y="160"/>
                  <a:pt x="106" y="305"/>
                  <a:pt x="0" y="414"/>
                </a:cubicBezTo>
                <a:cubicBezTo>
                  <a:pt x="152" y="565"/>
                  <a:pt x="152" y="565"/>
                  <a:pt x="152" y="565"/>
                </a:cubicBezTo>
                <a:cubicBezTo>
                  <a:pt x="125" y="688"/>
                  <a:pt x="125" y="688"/>
                  <a:pt x="125" y="688"/>
                </a:cubicBezTo>
                <a:cubicBezTo>
                  <a:pt x="248" y="661"/>
                  <a:pt x="248" y="661"/>
                  <a:pt x="248" y="661"/>
                </a:cubicBezTo>
                <a:cubicBezTo>
                  <a:pt x="376" y="789"/>
                  <a:pt x="376" y="789"/>
                  <a:pt x="376" y="789"/>
                </a:cubicBezTo>
                <a:cubicBezTo>
                  <a:pt x="483" y="681"/>
                  <a:pt x="566" y="556"/>
                  <a:pt x="625" y="417"/>
                </a:cubicBezTo>
                <a:cubicBezTo>
                  <a:pt x="681" y="284"/>
                  <a:pt x="712" y="144"/>
                  <a:pt x="718" y="0"/>
                </a:cubicBezTo>
                <a:lnTo>
                  <a:pt x="562" y="0"/>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0" name="Freeform 7"/>
          <p:cNvSpPr/>
          <p:nvPr/>
        </p:nvSpPr>
        <p:spPr bwMode="auto">
          <a:xfrm>
            <a:off x="5992813" y="1544638"/>
            <a:ext cx="1392237" cy="1266825"/>
          </a:xfrm>
          <a:custGeom>
            <a:avLst/>
            <a:gdLst>
              <a:gd name="T0" fmla="*/ 792 w 792"/>
              <a:gd name="T1" fmla="*/ 344 h 721"/>
              <a:gd name="T2" fmla="*/ 417 w 792"/>
              <a:gd name="T3" fmla="*/ 93 h 721"/>
              <a:gd name="T4" fmla="*/ 0 w 792"/>
              <a:gd name="T5" fmla="*/ 0 h 721"/>
              <a:gd name="T6" fmla="*/ 0 w 792"/>
              <a:gd name="T7" fmla="*/ 182 h 721"/>
              <a:gd name="T8" fmla="*/ 89 w 792"/>
              <a:gd name="T9" fmla="*/ 238 h 721"/>
              <a:gd name="T10" fmla="*/ 113 w 792"/>
              <a:gd name="T11" fmla="*/ 282 h 721"/>
              <a:gd name="T12" fmla="*/ 89 w 792"/>
              <a:gd name="T13" fmla="*/ 326 h 721"/>
              <a:gd name="T14" fmla="*/ 0 w 792"/>
              <a:gd name="T15" fmla="*/ 383 h 721"/>
              <a:gd name="T16" fmla="*/ 0 w 792"/>
              <a:gd name="T17" fmla="*/ 530 h 721"/>
              <a:gd name="T18" fmla="*/ 0 w 792"/>
              <a:gd name="T19" fmla="*/ 532 h 721"/>
              <a:gd name="T20" fmla="*/ 417 w 792"/>
              <a:gd name="T21" fmla="*/ 721 h 721"/>
              <a:gd name="T22" fmla="*/ 558 w 792"/>
              <a:gd name="T23" fmla="*/ 579 h 721"/>
              <a:gd name="T24" fmla="*/ 683 w 792"/>
              <a:gd name="T25" fmla="*/ 595 h 721"/>
              <a:gd name="T26" fmla="*/ 659 w 792"/>
              <a:gd name="T27" fmla="*/ 478 h 721"/>
              <a:gd name="T28" fmla="*/ 792 w 792"/>
              <a:gd name="T29" fmla="*/ 34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1">
                <a:moveTo>
                  <a:pt x="792" y="344"/>
                </a:moveTo>
                <a:cubicBezTo>
                  <a:pt x="683" y="236"/>
                  <a:pt x="557" y="152"/>
                  <a:pt x="417" y="93"/>
                </a:cubicBezTo>
                <a:cubicBezTo>
                  <a:pt x="284" y="36"/>
                  <a:pt x="144" y="5"/>
                  <a:pt x="0" y="0"/>
                </a:cubicBezTo>
                <a:cubicBezTo>
                  <a:pt x="0" y="182"/>
                  <a:pt x="0" y="182"/>
                  <a:pt x="0" y="182"/>
                </a:cubicBezTo>
                <a:cubicBezTo>
                  <a:pt x="89" y="238"/>
                  <a:pt x="89" y="238"/>
                  <a:pt x="89" y="238"/>
                </a:cubicBezTo>
                <a:cubicBezTo>
                  <a:pt x="104" y="248"/>
                  <a:pt x="113" y="264"/>
                  <a:pt x="113" y="282"/>
                </a:cubicBezTo>
                <a:cubicBezTo>
                  <a:pt x="113" y="300"/>
                  <a:pt x="104" y="317"/>
                  <a:pt x="89" y="326"/>
                </a:cubicBezTo>
                <a:cubicBezTo>
                  <a:pt x="0" y="383"/>
                  <a:pt x="0" y="383"/>
                  <a:pt x="0" y="383"/>
                </a:cubicBezTo>
                <a:cubicBezTo>
                  <a:pt x="0" y="530"/>
                  <a:pt x="0" y="530"/>
                  <a:pt x="0" y="530"/>
                </a:cubicBezTo>
                <a:cubicBezTo>
                  <a:pt x="0" y="531"/>
                  <a:pt x="0" y="531"/>
                  <a:pt x="0" y="532"/>
                </a:cubicBezTo>
                <a:cubicBezTo>
                  <a:pt x="162" y="543"/>
                  <a:pt x="308" y="613"/>
                  <a:pt x="417" y="721"/>
                </a:cubicBezTo>
                <a:cubicBezTo>
                  <a:pt x="558" y="579"/>
                  <a:pt x="558" y="579"/>
                  <a:pt x="558" y="579"/>
                </a:cubicBezTo>
                <a:cubicBezTo>
                  <a:pt x="683" y="595"/>
                  <a:pt x="683" y="595"/>
                  <a:pt x="683" y="595"/>
                </a:cubicBezTo>
                <a:cubicBezTo>
                  <a:pt x="659" y="478"/>
                  <a:pt x="659" y="478"/>
                  <a:pt x="659" y="478"/>
                </a:cubicBezTo>
                <a:lnTo>
                  <a:pt x="792" y="344"/>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1" name="Freeform 8"/>
          <p:cNvSpPr/>
          <p:nvPr/>
        </p:nvSpPr>
        <p:spPr bwMode="auto">
          <a:xfrm>
            <a:off x="5716588" y="4514850"/>
            <a:ext cx="1622425" cy="1220788"/>
          </a:xfrm>
          <a:custGeom>
            <a:avLst/>
            <a:gdLst>
              <a:gd name="T0" fmla="*/ 816 w 923"/>
              <a:gd name="T1" fmla="*/ 268 h 695"/>
              <a:gd name="T2" fmla="*/ 720 w 923"/>
              <a:gd name="T3" fmla="*/ 289 h 695"/>
              <a:gd name="T4" fmla="*/ 709 w 923"/>
              <a:gd name="T5" fmla="*/ 291 h 695"/>
              <a:gd name="T6" fmla="*/ 672 w 923"/>
              <a:gd name="T7" fmla="*/ 275 h 695"/>
              <a:gd name="T8" fmla="*/ 658 w 923"/>
              <a:gd name="T9" fmla="*/ 227 h 695"/>
              <a:gd name="T10" fmla="*/ 679 w 923"/>
              <a:gd name="T11" fmla="*/ 132 h 695"/>
              <a:gd name="T12" fmla="*/ 547 w 923"/>
              <a:gd name="T13" fmla="*/ 1 h 695"/>
              <a:gd name="T14" fmla="*/ 546 w 923"/>
              <a:gd name="T15" fmla="*/ 0 h 695"/>
              <a:gd name="T16" fmla="*/ 110 w 923"/>
              <a:gd name="T17" fmla="*/ 164 h 695"/>
              <a:gd name="T18" fmla="*/ 104 w 923"/>
              <a:gd name="T19" fmla="*/ 164 h 695"/>
              <a:gd name="T20" fmla="*/ 104 w 923"/>
              <a:gd name="T21" fmla="*/ 351 h 695"/>
              <a:gd name="T22" fmla="*/ 0 w 923"/>
              <a:gd name="T23" fmla="*/ 418 h 695"/>
              <a:gd name="T24" fmla="*/ 104 w 923"/>
              <a:gd name="T25" fmla="*/ 484 h 695"/>
              <a:gd name="T26" fmla="*/ 104 w 923"/>
              <a:gd name="T27" fmla="*/ 695 h 695"/>
              <a:gd name="T28" fmla="*/ 110 w 923"/>
              <a:gd name="T29" fmla="*/ 695 h 695"/>
              <a:gd name="T30" fmla="*/ 574 w 923"/>
              <a:gd name="T31" fmla="*/ 602 h 695"/>
              <a:gd name="T32" fmla="*/ 923 w 923"/>
              <a:gd name="T33" fmla="*/ 375 h 695"/>
              <a:gd name="T34" fmla="*/ 816 w 923"/>
              <a:gd name="T35"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5">
                <a:moveTo>
                  <a:pt x="816" y="268"/>
                </a:moveTo>
                <a:cubicBezTo>
                  <a:pt x="720" y="289"/>
                  <a:pt x="720" y="289"/>
                  <a:pt x="720" y="289"/>
                </a:cubicBezTo>
                <a:cubicBezTo>
                  <a:pt x="716" y="290"/>
                  <a:pt x="713" y="291"/>
                  <a:pt x="709" y="291"/>
                </a:cubicBezTo>
                <a:cubicBezTo>
                  <a:pt x="695" y="291"/>
                  <a:pt x="682" y="285"/>
                  <a:pt x="672" y="275"/>
                </a:cubicBezTo>
                <a:cubicBezTo>
                  <a:pt x="659" y="263"/>
                  <a:pt x="654" y="245"/>
                  <a:pt x="658" y="227"/>
                </a:cubicBezTo>
                <a:cubicBezTo>
                  <a:pt x="679" y="132"/>
                  <a:pt x="679" y="132"/>
                  <a:pt x="679" y="132"/>
                </a:cubicBezTo>
                <a:cubicBezTo>
                  <a:pt x="547" y="1"/>
                  <a:pt x="547" y="1"/>
                  <a:pt x="547" y="1"/>
                </a:cubicBezTo>
                <a:cubicBezTo>
                  <a:pt x="547" y="0"/>
                  <a:pt x="547" y="0"/>
                  <a:pt x="546" y="0"/>
                </a:cubicBezTo>
                <a:cubicBezTo>
                  <a:pt x="430" y="102"/>
                  <a:pt x="277" y="164"/>
                  <a:pt x="110" y="164"/>
                </a:cubicBezTo>
                <a:cubicBezTo>
                  <a:pt x="108" y="164"/>
                  <a:pt x="106" y="164"/>
                  <a:pt x="104" y="164"/>
                </a:cubicBezTo>
                <a:cubicBezTo>
                  <a:pt x="104" y="351"/>
                  <a:pt x="104" y="351"/>
                  <a:pt x="104" y="351"/>
                </a:cubicBezTo>
                <a:cubicBezTo>
                  <a:pt x="0" y="418"/>
                  <a:pt x="0" y="418"/>
                  <a:pt x="0" y="418"/>
                </a:cubicBezTo>
                <a:cubicBezTo>
                  <a:pt x="104" y="484"/>
                  <a:pt x="104" y="484"/>
                  <a:pt x="104" y="484"/>
                </a:cubicBezTo>
                <a:cubicBezTo>
                  <a:pt x="104" y="695"/>
                  <a:pt x="104" y="695"/>
                  <a:pt x="104" y="695"/>
                </a:cubicBezTo>
                <a:cubicBezTo>
                  <a:pt x="106" y="695"/>
                  <a:pt x="108" y="695"/>
                  <a:pt x="110" y="695"/>
                </a:cubicBezTo>
                <a:cubicBezTo>
                  <a:pt x="271" y="695"/>
                  <a:pt x="427" y="664"/>
                  <a:pt x="574" y="602"/>
                </a:cubicBezTo>
                <a:cubicBezTo>
                  <a:pt x="703" y="547"/>
                  <a:pt x="821" y="471"/>
                  <a:pt x="923" y="375"/>
                </a:cubicBezTo>
                <a:lnTo>
                  <a:pt x="816" y="268"/>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2" name="Freeform 9"/>
          <p:cNvSpPr/>
          <p:nvPr/>
        </p:nvSpPr>
        <p:spPr bwMode="auto">
          <a:xfrm>
            <a:off x="3806825" y="3482975"/>
            <a:ext cx="1217613" cy="1582738"/>
          </a:xfrm>
          <a:custGeom>
            <a:avLst/>
            <a:gdLst>
              <a:gd name="T0" fmla="*/ 94 w 693"/>
              <a:gd name="T1" fmla="*/ 555 h 901"/>
              <a:gd name="T2" fmla="*/ 318 w 693"/>
              <a:gd name="T3" fmla="*/ 901 h 901"/>
              <a:gd name="T4" fmla="*/ 428 w 693"/>
              <a:gd name="T5" fmla="*/ 790 h 901"/>
              <a:gd name="T6" fmla="*/ 421 w 693"/>
              <a:gd name="T7" fmla="*/ 763 h 901"/>
              <a:gd name="T8" fmla="*/ 426 w 693"/>
              <a:gd name="T9" fmla="*/ 651 h 901"/>
              <a:gd name="T10" fmla="*/ 475 w 693"/>
              <a:gd name="T11" fmla="*/ 633 h 901"/>
              <a:gd name="T12" fmla="*/ 571 w 693"/>
              <a:gd name="T13" fmla="*/ 646 h 901"/>
              <a:gd name="T14" fmla="*/ 692 w 693"/>
              <a:gd name="T15" fmla="*/ 525 h 901"/>
              <a:gd name="T16" fmla="*/ 693 w 693"/>
              <a:gd name="T17" fmla="*/ 524 h 901"/>
              <a:gd name="T18" fmla="*/ 531 w 693"/>
              <a:gd name="T19" fmla="*/ 94 h 901"/>
              <a:gd name="T20" fmla="*/ 305 w 693"/>
              <a:gd name="T21" fmla="*/ 94 h 901"/>
              <a:gd name="T22" fmla="*/ 245 w 693"/>
              <a:gd name="T23" fmla="*/ 0 h 901"/>
              <a:gd name="T24" fmla="*/ 186 w 693"/>
              <a:gd name="T25" fmla="*/ 94 h 901"/>
              <a:gd name="T26" fmla="*/ 0 w 693"/>
              <a:gd name="T27" fmla="*/ 94 h 901"/>
              <a:gd name="T28" fmla="*/ 94 w 693"/>
              <a:gd name="T29" fmla="*/ 55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94" y="555"/>
                </a:moveTo>
                <a:cubicBezTo>
                  <a:pt x="148" y="683"/>
                  <a:pt x="223" y="799"/>
                  <a:pt x="318" y="901"/>
                </a:cubicBezTo>
                <a:cubicBezTo>
                  <a:pt x="428" y="790"/>
                  <a:pt x="428" y="790"/>
                  <a:pt x="428" y="790"/>
                </a:cubicBezTo>
                <a:cubicBezTo>
                  <a:pt x="426" y="781"/>
                  <a:pt x="423" y="772"/>
                  <a:pt x="421" y="763"/>
                </a:cubicBezTo>
                <a:cubicBezTo>
                  <a:pt x="408" y="711"/>
                  <a:pt x="401" y="676"/>
                  <a:pt x="426" y="651"/>
                </a:cubicBezTo>
                <a:cubicBezTo>
                  <a:pt x="444" y="633"/>
                  <a:pt x="466" y="633"/>
                  <a:pt x="475" y="633"/>
                </a:cubicBezTo>
                <a:cubicBezTo>
                  <a:pt x="499" y="633"/>
                  <a:pt x="542" y="641"/>
                  <a:pt x="571" y="646"/>
                </a:cubicBezTo>
                <a:cubicBezTo>
                  <a:pt x="692" y="525"/>
                  <a:pt x="692" y="525"/>
                  <a:pt x="692" y="525"/>
                </a:cubicBezTo>
                <a:cubicBezTo>
                  <a:pt x="692" y="524"/>
                  <a:pt x="693" y="524"/>
                  <a:pt x="693" y="524"/>
                </a:cubicBezTo>
                <a:cubicBezTo>
                  <a:pt x="593" y="408"/>
                  <a:pt x="532" y="258"/>
                  <a:pt x="531" y="94"/>
                </a:cubicBezTo>
                <a:cubicBezTo>
                  <a:pt x="305" y="94"/>
                  <a:pt x="305" y="94"/>
                  <a:pt x="305" y="94"/>
                </a:cubicBezTo>
                <a:cubicBezTo>
                  <a:pt x="245" y="0"/>
                  <a:pt x="245" y="0"/>
                  <a:pt x="245" y="0"/>
                </a:cubicBezTo>
                <a:cubicBezTo>
                  <a:pt x="186" y="94"/>
                  <a:pt x="186" y="94"/>
                  <a:pt x="186" y="94"/>
                </a:cubicBezTo>
                <a:cubicBezTo>
                  <a:pt x="0" y="94"/>
                  <a:pt x="0" y="94"/>
                  <a:pt x="0" y="94"/>
                </a:cubicBezTo>
                <a:cubicBezTo>
                  <a:pt x="0" y="254"/>
                  <a:pt x="32" y="409"/>
                  <a:pt x="94" y="555"/>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3" name="Freeform 10"/>
          <p:cNvSpPr/>
          <p:nvPr/>
        </p:nvSpPr>
        <p:spPr bwMode="auto">
          <a:xfrm>
            <a:off x="3808413" y="2170113"/>
            <a:ext cx="1260475" cy="1385887"/>
          </a:xfrm>
          <a:custGeom>
            <a:avLst/>
            <a:gdLst>
              <a:gd name="T0" fmla="*/ 156 w 718"/>
              <a:gd name="T1" fmla="*/ 789 h 789"/>
              <a:gd name="T2" fmla="*/ 200 w 718"/>
              <a:gd name="T3" fmla="*/ 719 h 789"/>
              <a:gd name="T4" fmla="*/ 244 w 718"/>
              <a:gd name="T5" fmla="*/ 695 h 789"/>
              <a:gd name="T6" fmla="*/ 289 w 718"/>
              <a:gd name="T7" fmla="*/ 719 h 789"/>
              <a:gd name="T8" fmla="*/ 333 w 718"/>
              <a:gd name="T9" fmla="*/ 789 h 789"/>
              <a:gd name="T10" fmla="*/ 530 w 718"/>
              <a:gd name="T11" fmla="*/ 789 h 789"/>
              <a:gd name="T12" fmla="*/ 532 w 718"/>
              <a:gd name="T13" fmla="*/ 789 h 789"/>
              <a:gd name="T14" fmla="*/ 718 w 718"/>
              <a:gd name="T15" fmla="*/ 376 h 789"/>
              <a:gd name="T16" fmla="*/ 566 w 718"/>
              <a:gd name="T17" fmla="*/ 224 h 789"/>
              <a:gd name="T18" fmla="*/ 593 w 718"/>
              <a:gd name="T19" fmla="*/ 101 h 789"/>
              <a:gd name="T20" fmla="*/ 470 w 718"/>
              <a:gd name="T21" fmla="*/ 128 h 789"/>
              <a:gd name="T22" fmla="*/ 341 w 718"/>
              <a:gd name="T23" fmla="*/ 0 h 789"/>
              <a:gd name="T24" fmla="*/ 93 w 718"/>
              <a:gd name="T25" fmla="*/ 373 h 789"/>
              <a:gd name="T26" fmla="*/ 0 w 718"/>
              <a:gd name="T27" fmla="*/ 789 h 789"/>
              <a:gd name="T28" fmla="*/ 156 w 718"/>
              <a:gd name="T29" fmla="*/ 78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156" y="789"/>
                </a:moveTo>
                <a:cubicBezTo>
                  <a:pt x="200" y="719"/>
                  <a:pt x="200" y="719"/>
                  <a:pt x="200" y="719"/>
                </a:cubicBezTo>
                <a:cubicBezTo>
                  <a:pt x="210" y="704"/>
                  <a:pt x="227" y="695"/>
                  <a:pt x="244" y="695"/>
                </a:cubicBezTo>
                <a:cubicBezTo>
                  <a:pt x="262" y="695"/>
                  <a:pt x="279" y="704"/>
                  <a:pt x="289" y="719"/>
                </a:cubicBezTo>
                <a:cubicBezTo>
                  <a:pt x="333" y="789"/>
                  <a:pt x="333" y="789"/>
                  <a:pt x="333" y="789"/>
                </a:cubicBezTo>
                <a:cubicBezTo>
                  <a:pt x="530" y="789"/>
                  <a:pt x="530" y="789"/>
                  <a:pt x="530" y="789"/>
                </a:cubicBezTo>
                <a:cubicBezTo>
                  <a:pt x="531" y="789"/>
                  <a:pt x="531" y="789"/>
                  <a:pt x="532" y="789"/>
                </a:cubicBezTo>
                <a:cubicBezTo>
                  <a:pt x="543" y="629"/>
                  <a:pt x="612" y="484"/>
                  <a:pt x="718" y="376"/>
                </a:cubicBezTo>
                <a:cubicBezTo>
                  <a:pt x="566" y="224"/>
                  <a:pt x="566" y="224"/>
                  <a:pt x="566" y="224"/>
                </a:cubicBezTo>
                <a:cubicBezTo>
                  <a:pt x="593" y="101"/>
                  <a:pt x="593" y="101"/>
                  <a:pt x="593" y="101"/>
                </a:cubicBezTo>
                <a:cubicBezTo>
                  <a:pt x="470" y="128"/>
                  <a:pt x="470" y="128"/>
                  <a:pt x="470" y="128"/>
                </a:cubicBezTo>
                <a:cubicBezTo>
                  <a:pt x="341" y="0"/>
                  <a:pt x="341" y="0"/>
                  <a:pt x="341" y="0"/>
                </a:cubicBezTo>
                <a:cubicBezTo>
                  <a:pt x="235" y="108"/>
                  <a:pt x="152" y="233"/>
                  <a:pt x="93" y="373"/>
                </a:cubicBezTo>
                <a:cubicBezTo>
                  <a:pt x="37" y="505"/>
                  <a:pt x="6" y="645"/>
                  <a:pt x="0" y="789"/>
                </a:cubicBezTo>
                <a:lnTo>
                  <a:pt x="156" y="789"/>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4" name="Freeform 11"/>
          <p:cNvSpPr/>
          <p:nvPr/>
        </p:nvSpPr>
        <p:spPr bwMode="auto">
          <a:xfrm>
            <a:off x="4429125" y="4471988"/>
            <a:ext cx="1390650" cy="1263650"/>
          </a:xfrm>
          <a:custGeom>
            <a:avLst/>
            <a:gdLst>
              <a:gd name="T0" fmla="*/ 0 w 792"/>
              <a:gd name="T1" fmla="*/ 376 h 720"/>
              <a:gd name="T2" fmla="*/ 375 w 792"/>
              <a:gd name="T3" fmla="*/ 628 h 720"/>
              <a:gd name="T4" fmla="*/ 792 w 792"/>
              <a:gd name="T5" fmla="*/ 720 h 720"/>
              <a:gd name="T6" fmla="*/ 792 w 792"/>
              <a:gd name="T7" fmla="*/ 539 h 720"/>
              <a:gd name="T8" fmla="*/ 703 w 792"/>
              <a:gd name="T9" fmla="*/ 482 h 720"/>
              <a:gd name="T10" fmla="*/ 679 w 792"/>
              <a:gd name="T11" fmla="*/ 438 h 720"/>
              <a:gd name="T12" fmla="*/ 703 w 792"/>
              <a:gd name="T13" fmla="*/ 394 h 720"/>
              <a:gd name="T14" fmla="*/ 792 w 792"/>
              <a:gd name="T15" fmla="*/ 337 h 720"/>
              <a:gd name="T16" fmla="*/ 792 w 792"/>
              <a:gd name="T17" fmla="*/ 190 h 720"/>
              <a:gd name="T18" fmla="*/ 792 w 792"/>
              <a:gd name="T19" fmla="*/ 189 h 720"/>
              <a:gd name="T20" fmla="*/ 375 w 792"/>
              <a:gd name="T21" fmla="*/ 0 h 720"/>
              <a:gd name="T22" fmla="*/ 234 w 792"/>
              <a:gd name="T23" fmla="*/ 141 h 720"/>
              <a:gd name="T24" fmla="*/ 109 w 792"/>
              <a:gd name="T25" fmla="*/ 126 h 720"/>
              <a:gd name="T26" fmla="*/ 133 w 792"/>
              <a:gd name="T27" fmla="*/ 242 h 720"/>
              <a:gd name="T28" fmla="*/ 0 w 792"/>
              <a:gd name="T29" fmla="*/ 37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0">
                <a:moveTo>
                  <a:pt x="0" y="376"/>
                </a:moveTo>
                <a:cubicBezTo>
                  <a:pt x="108" y="484"/>
                  <a:pt x="234" y="568"/>
                  <a:pt x="375" y="628"/>
                </a:cubicBezTo>
                <a:cubicBezTo>
                  <a:pt x="507" y="684"/>
                  <a:pt x="648" y="715"/>
                  <a:pt x="792" y="720"/>
                </a:cubicBezTo>
                <a:cubicBezTo>
                  <a:pt x="792" y="539"/>
                  <a:pt x="792" y="539"/>
                  <a:pt x="792" y="539"/>
                </a:cubicBezTo>
                <a:cubicBezTo>
                  <a:pt x="703" y="482"/>
                  <a:pt x="703" y="482"/>
                  <a:pt x="703" y="482"/>
                </a:cubicBezTo>
                <a:cubicBezTo>
                  <a:pt x="688" y="473"/>
                  <a:pt x="679" y="456"/>
                  <a:pt x="679" y="438"/>
                </a:cubicBezTo>
                <a:cubicBezTo>
                  <a:pt x="679" y="420"/>
                  <a:pt x="688" y="404"/>
                  <a:pt x="703" y="394"/>
                </a:cubicBezTo>
                <a:cubicBezTo>
                  <a:pt x="792" y="337"/>
                  <a:pt x="792" y="337"/>
                  <a:pt x="792" y="337"/>
                </a:cubicBezTo>
                <a:cubicBezTo>
                  <a:pt x="792" y="190"/>
                  <a:pt x="792" y="190"/>
                  <a:pt x="792" y="190"/>
                </a:cubicBezTo>
                <a:cubicBezTo>
                  <a:pt x="792" y="190"/>
                  <a:pt x="792" y="189"/>
                  <a:pt x="792" y="189"/>
                </a:cubicBezTo>
                <a:cubicBezTo>
                  <a:pt x="630" y="177"/>
                  <a:pt x="484" y="107"/>
                  <a:pt x="375" y="0"/>
                </a:cubicBezTo>
                <a:cubicBezTo>
                  <a:pt x="234" y="141"/>
                  <a:pt x="234" y="141"/>
                  <a:pt x="234" y="141"/>
                </a:cubicBezTo>
                <a:cubicBezTo>
                  <a:pt x="109" y="126"/>
                  <a:pt x="109" y="126"/>
                  <a:pt x="109" y="126"/>
                </a:cubicBezTo>
                <a:cubicBezTo>
                  <a:pt x="133" y="242"/>
                  <a:pt x="133" y="242"/>
                  <a:pt x="133" y="242"/>
                </a:cubicBezTo>
                <a:lnTo>
                  <a:pt x="0" y="376"/>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5" name="Freeform 12"/>
          <p:cNvSpPr/>
          <p:nvPr/>
        </p:nvSpPr>
        <p:spPr bwMode="auto">
          <a:xfrm>
            <a:off x="4475163" y="1544638"/>
            <a:ext cx="1620837" cy="1223962"/>
          </a:xfrm>
          <a:custGeom>
            <a:avLst/>
            <a:gdLst>
              <a:gd name="T0" fmla="*/ 107 w 923"/>
              <a:gd name="T1" fmla="*/ 427 h 696"/>
              <a:gd name="T2" fmla="*/ 203 w 923"/>
              <a:gd name="T3" fmla="*/ 406 h 696"/>
              <a:gd name="T4" fmla="*/ 214 w 923"/>
              <a:gd name="T5" fmla="*/ 405 h 696"/>
              <a:gd name="T6" fmla="*/ 251 w 923"/>
              <a:gd name="T7" fmla="*/ 420 h 696"/>
              <a:gd name="T8" fmla="*/ 265 w 923"/>
              <a:gd name="T9" fmla="*/ 468 h 696"/>
              <a:gd name="T10" fmla="*/ 244 w 923"/>
              <a:gd name="T11" fmla="*/ 563 h 696"/>
              <a:gd name="T12" fmla="*/ 376 w 923"/>
              <a:gd name="T13" fmla="*/ 695 h 696"/>
              <a:gd name="T14" fmla="*/ 376 w 923"/>
              <a:gd name="T15" fmla="*/ 696 h 696"/>
              <a:gd name="T16" fmla="*/ 813 w 923"/>
              <a:gd name="T17" fmla="*/ 531 h 696"/>
              <a:gd name="T18" fmla="*/ 818 w 923"/>
              <a:gd name="T19" fmla="*/ 531 h 696"/>
              <a:gd name="T20" fmla="*/ 818 w 923"/>
              <a:gd name="T21" fmla="*/ 348 h 696"/>
              <a:gd name="T22" fmla="*/ 923 w 923"/>
              <a:gd name="T23" fmla="*/ 281 h 696"/>
              <a:gd name="T24" fmla="*/ 818 w 923"/>
              <a:gd name="T25" fmla="*/ 215 h 696"/>
              <a:gd name="T26" fmla="*/ 818 w 923"/>
              <a:gd name="T27" fmla="*/ 0 h 696"/>
              <a:gd name="T28" fmla="*/ 813 w 923"/>
              <a:gd name="T29" fmla="*/ 0 h 696"/>
              <a:gd name="T30" fmla="*/ 349 w 923"/>
              <a:gd name="T31" fmla="*/ 94 h 696"/>
              <a:gd name="T32" fmla="*/ 0 w 923"/>
              <a:gd name="T33" fmla="*/ 320 h 696"/>
              <a:gd name="T34" fmla="*/ 107 w 923"/>
              <a:gd name="T35" fmla="*/ 42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6">
                <a:moveTo>
                  <a:pt x="107" y="427"/>
                </a:moveTo>
                <a:cubicBezTo>
                  <a:pt x="203" y="406"/>
                  <a:pt x="203" y="406"/>
                  <a:pt x="203" y="406"/>
                </a:cubicBezTo>
                <a:cubicBezTo>
                  <a:pt x="206" y="405"/>
                  <a:pt x="210" y="405"/>
                  <a:pt x="214" y="405"/>
                </a:cubicBezTo>
                <a:cubicBezTo>
                  <a:pt x="228" y="405"/>
                  <a:pt x="241" y="410"/>
                  <a:pt x="251" y="420"/>
                </a:cubicBezTo>
                <a:cubicBezTo>
                  <a:pt x="264" y="433"/>
                  <a:pt x="269" y="451"/>
                  <a:pt x="265" y="468"/>
                </a:cubicBezTo>
                <a:cubicBezTo>
                  <a:pt x="244" y="563"/>
                  <a:pt x="244" y="563"/>
                  <a:pt x="244" y="563"/>
                </a:cubicBezTo>
                <a:cubicBezTo>
                  <a:pt x="376" y="695"/>
                  <a:pt x="376" y="695"/>
                  <a:pt x="376" y="695"/>
                </a:cubicBezTo>
                <a:cubicBezTo>
                  <a:pt x="376" y="695"/>
                  <a:pt x="376" y="695"/>
                  <a:pt x="376" y="696"/>
                </a:cubicBezTo>
                <a:cubicBezTo>
                  <a:pt x="493" y="593"/>
                  <a:pt x="646" y="531"/>
                  <a:pt x="813" y="531"/>
                </a:cubicBezTo>
                <a:cubicBezTo>
                  <a:pt x="815" y="531"/>
                  <a:pt x="817" y="531"/>
                  <a:pt x="818" y="531"/>
                </a:cubicBezTo>
                <a:cubicBezTo>
                  <a:pt x="818" y="348"/>
                  <a:pt x="818" y="348"/>
                  <a:pt x="818" y="348"/>
                </a:cubicBezTo>
                <a:cubicBezTo>
                  <a:pt x="923" y="281"/>
                  <a:pt x="923" y="281"/>
                  <a:pt x="923" y="281"/>
                </a:cubicBezTo>
                <a:cubicBezTo>
                  <a:pt x="818" y="215"/>
                  <a:pt x="818" y="215"/>
                  <a:pt x="818" y="215"/>
                </a:cubicBezTo>
                <a:cubicBezTo>
                  <a:pt x="818" y="0"/>
                  <a:pt x="818" y="0"/>
                  <a:pt x="818" y="0"/>
                </a:cubicBezTo>
                <a:cubicBezTo>
                  <a:pt x="817" y="0"/>
                  <a:pt x="815" y="0"/>
                  <a:pt x="813" y="0"/>
                </a:cubicBezTo>
                <a:cubicBezTo>
                  <a:pt x="652" y="0"/>
                  <a:pt x="496" y="31"/>
                  <a:pt x="349" y="94"/>
                </a:cubicBezTo>
                <a:cubicBezTo>
                  <a:pt x="219" y="148"/>
                  <a:pt x="102" y="224"/>
                  <a:pt x="0" y="320"/>
                </a:cubicBezTo>
                <a:lnTo>
                  <a:pt x="107" y="427"/>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6" name="Oval 13"/>
          <p:cNvSpPr>
            <a:spLocks noChangeArrowheads="1"/>
          </p:cNvSpPr>
          <p:nvPr/>
        </p:nvSpPr>
        <p:spPr bwMode="auto">
          <a:xfrm>
            <a:off x="4987925" y="2690813"/>
            <a:ext cx="1897063" cy="1893887"/>
          </a:xfrm>
          <a:prstGeom prst="ellipse">
            <a:avLst/>
          </a:pr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7" name="AutoShape 19"/>
          <p:cNvSpPr>
            <a:spLocks noChangeAspect="1"/>
          </p:cNvSpPr>
          <p:nvPr/>
        </p:nvSpPr>
        <p:spPr bwMode="auto">
          <a:xfrm>
            <a:off x="4172786" y="2743262"/>
            <a:ext cx="436809" cy="436923"/>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18" name="AutoShape 82"/>
          <p:cNvSpPr>
            <a:spLocks noChangeAspect="1"/>
          </p:cNvSpPr>
          <p:nvPr/>
        </p:nvSpPr>
        <p:spPr bwMode="auto">
          <a:xfrm>
            <a:off x="7237392" y="2902274"/>
            <a:ext cx="374183" cy="374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19" name="Freeform 16"/>
          <p:cNvSpPr>
            <a:spLocks noChangeAspect="1" noChangeArrowheads="1"/>
          </p:cNvSpPr>
          <p:nvPr/>
        </p:nvSpPr>
        <p:spPr bwMode="auto">
          <a:xfrm>
            <a:off x="6401338" y="1894872"/>
            <a:ext cx="343009" cy="53882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0" name="Freeform 290"/>
          <p:cNvSpPr>
            <a:spLocks noChangeAspect="1" noChangeArrowheads="1"/>
          </p:cNvSpPr>
          <p:nvPr/>
        </p:nvSpPr>
        <p:spPr bwMode="auto">
          <a:xfrm>
            <a:off x="5121390" y="1992832"/>
            <a:ext cx="478451" cy="370577"/>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1" name="Freeform 266"/>
          <p:cNvSpPr>
            <a:spLocks noChangeAspect="1" noChangeArrowheads="1"/>
          </p:cNvSpPr>
          <p:nvPr/>
        </p:nvSpPr>
        <p:spPr bwMode="auto">
          <a:xfrm>
            <a:off x="7163561" y="4071076"/>
            <a:ext cx="466007" cy="513692"/>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2" name="Freeform 102"/>
          <p:cNvSpPr>
            <a:spLocks noChangeAspect="1" noChangeArrowheads="1"/>
          </p:cNvSpPr>
          <p:nvPr/>
        </p:nvSpPr>
        <p:spPr bwMode="auto">
          <a:xfrm>
            <a:off x="6203747" y="4943567"/>
            <a:ext cx="489084" cy="43714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innerShdw blurRad="63500" dist="50800" dir="13500000">
              <a:prstClr val="black">
                <a:alpha val="50000"/>
              </a:prstClr>
            </a:innerShdw>
          </a:effectLst>
        </p:spPr>
        <p:txBody>
          <a:bodyPr wrap="none" anchor="ctr"/>
          <a:lstStyle/>
          <a:p>
            <a:pPr fontAlgn="auto">
              <a:spcBef>
                <a:spcPts val="0"/>
              </a:spcBef>
              <a:spcAft>
                <a:spcPts val="0"/>
              </a:spcAft>
              <a:defRPr/>
            </a:pPr>
            <a:endParaRPr lang="en-US" sz="1050" dirty="0">
              <a:latin typeface="+mn-lt"/>
              <a:ea typeface="+mn-ea"/>
              <a:cs typeface="+mn-ea"/>
              <a:sym typeface="+mn-lt"/>
            </a:endParaRPr>
          </a:p>
        </p:txBody>
      </p:sp>
      <p:sp>
        <p:nvSpPr>
          <p:cNvPr id="23" name="Freeform 48"/>
          <p:cNvSpPr>
            <a:spLocks noChangeAspect="1" noChangeArrowheads="1"/>
          </p:cNvSpPr>
          <p:nvPr/>
        </p:nvSpPr>
        <p:spPr bwMode="auto">
          <a:xfrm>
            <a:off x="5006908" y="4891808"/>
            <a:ext cx="460761" cy="40747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bg1"/>
          </a:solidFill>
          <a:ln>
            <a:noFill/>
          </a:ln>
          <a:effectLst>
            <a:innerShdw blurRad="114300">
              <a:prstClr val="black"/>
            </a:innerShdw>
          </a:effectLst>
        </p:spPr>
        <p:txBody>
          <a:bodyPr anchor="ctr"/>
          <a:lstStyle/>
          <a:p>
            <a:pPr fontAlgn="auto">
              <a:spcBef>
                <a:spcPts val="0"/>
              </a:spcBef>
              <a:spcAft>
                <a:spcPts val="0"/>
              </a:spcAft>
              <a:defRPr/>
            </a:pPr>
            <a:endParaRPr lang="en-US" sz="2400" dirty="0">
              <a:latin typeface="+mn-lt"/>
              <a:ea typeface="+mn-ea"/>
              <a:cs typeface="+mn-ea"/>
              <a:sym typeface="+mn-lt"/>
            </a:endParaRPr>
          </a:p>
        </p:txBody>
      </p:sp>
      <p:sp>
        <p:nvSpPr>
          <p:cNvPr id="24" name="Freeform 106"/>
          <p:cNvSpPr>
            <a:spLocks noChangeAspect="1" noChangeArrowheads="1"/>
          </p:cNvSpPr>
          <p:nvPr/>
        </p:nvSpPr>
        <p:spPr bwMode="auto">
          <a:xfrm>
            <a:off x="4195047" y="4035110"/>
            <a:ext cx="466453" cy="40368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n-U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25" name="AutoShape 123"/>
          <p:cNvSpPr>
            <a:spLocks noChangeAspect="1"/>
          </p:cNvSpPr>
          <p:nvPr/>
        </p:nvSpPr>
        <p:spPr bwMode="auto">
          <a:xfrm>
            <a:off x="5608638" y="3314700"/>
            <a:ext cx="619125" cy="681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26" name="文本框 25"/>
          <p:cNvSpPr txBox="1"/>
          <p:nvPr/>
        </p:nvSpPr>
        <p:spPr>
          <a:xfrm>
            <a:off x="235786" y="1058089"/>
            <a:ext cx="3937000" cy="2031325"/>
          </a:xfrm>
          <a:prstGeom prst="rect">
            <a:avLst/>
          </a:prstGeom>
          <a:noFill/>
        </p:spPr>
        <p:txBody>
          <a:bodyPr wrap="square">
            <a:spAutoFit/>
          </a:bodyPr>
          <a:lstStyle/>
          <a:p>
            <a:pPr algn="ctr" fontAlgn="auto">
              <a:spcBef>
                <a:spcPts val="0"/>
              </a:spcBef>
              <a:spcAft>
                <a:spcPts val="0"/>
              </a:spcAft>
              <a:defRPr/>
            </a:pPr>
            <a:r>
              <a:rPr lang="zh-CN" altLang="en-US">
                <a:latin typeface="+mn-ea"/>
                <a:ea typeface="+mn-ea"/>
              </a:rPr>
              <a:t>长期以来，人们一直认为语义表示对于强制意 义保留和提高机器翻译方法的泛化性能很有用． </a:t>
            </a:r>
            <a:r>
              <a:rPr lang="en-US" altLang="zh-CN">
                <a:latin typeface="+mn-ea"/>
                <a:ea typeface="+mn-ea"/>
              </a:rPr>
              <a:t>Marcheggiani</a:t>
            </a:r>
            <a:r>
              <a:rPr lang="zh-CN" altLang="en-US">
                <a:latin typeface="+mn-ea"/>
                <a:ea typeface="+mn-ea"/>
              </a:rPr>
              <a:t>等</a:t>
            </a:r>
            <a:r>
              <a:rPr lang="zh-CN" altLang="en-US" smtClean="0">
                <a:latin typeface="+mn-ea"/>
                <a:ea typeface="+mn-ea"/>
              </a:rPr>
              <a:t>人第</a:t>
            </a:r>
            <a:r>
              <a:rPr lang="en-US" altLang="zh-CN">
                <a:latin typeface="+mn-ea"/>
                <a:ea typeface="+mn-ea"/>
              </a:rPr>
              <a:t>1</a:t>
            </a:r>
            <a:r>
              <a:rPr lang="zh-CN" altLang="en-US">
                <a:latin typeface="+mn-ea"/>
                <a:ea typeface="+mn-ea"/>
              </a:rPr>
              <a:t>个将有关源语句的谓词 参数结构的信息</a:t>
            </a:r>
            <a:r>
              <a:rPr lang="en-US" altLang="zh-CN">
                <a:latin typeface="+mn-ea"/>
                <a:ea typeface="+mn-ea"/>
              </a:rPr>
              <a:t>(</a:t>
            </a:r>
            <a:r>
              <a:rPr lang="zh-CN" altLang="en-US">
                <a:latin typeface="+mn-ea"/>
                <a:ea typeface="+mn-ea"/>
              </a:rPr>
              <a:t>即语义角色表示</a:t>
            </a:r>
            <a:r>
              <a:rPr lang="en-US" altLang="zh-CN">
                <a:latin typeface="+mn-ea"/>
                <a:ea typeface="+mn-ea"/>
              </a:rPr>
              <a:t>)</a:t>
            </a:r>
            <a:r>
              <a:rPr lang="zh-CN" altLang="en-US">
                <a:latin typeface="+mn-ea"/>
                <a:ea typeface="+mn-ea"/>
              </a:rPr>
              <a:t>整合到基于标准 的注意力神经机器翻译模型中，填补了这一方面的 空白．</a:t>
            </a:r>
            <a:endParaRPr lang="zh-CN" altLang="en-US" sz="1600" dirty="0">
              <a:solidFill>
                <a:schemeClr val="tx1">
                  <a:lumMod val="75000"/>
                  <a:lumOff val="25000"/>
                </a:schemeClr>
              </a:solidFill>
              <a:latin typeface="+mn-ea"/>
              <a:ea typeface="+mn-ea"/>
              <a:cs typeface="+mn-ea"/>
              <a:sym typeface="+mn-lt"/>
            </a:endParaRPr>
          </a:p>
        </p:txBody>
      </p:sp>
      <p:sp>
        <p:nvSpPr>
          <p:cNvPr id="27" name="文本框 28"/>
          <p:cNvSpPr txBox="1"/>
          <p:nvPr/>
        </p:nvSpPr>
        <p:spPr>
          <a:xfrm>
            <a:off x="8180842" y="1175801"/>
            <a:ext cx="3599480" cy="2862322"/>
          </a:xfrm>
          <a:prstGeom prst="rect">
            <a:avLst/>
          </a:prstGeom>
          <a:noFill/>
        </p:spPr>
        <p:txBody>
          <a:bodyPr wrap="square">
            <a:spAutoFit/>
          </a:bodyPr>
          <a:lstStyle/>
          <a:p>
            <a:pPr algn="ctr" fontAlgn="auto">
              <a:spcBef>
                <a:spcPts val="0"/>
              </a:spcBef>
              <a:spcAft>
                <a:spcPts val="0"/>
              </a:spcAft>
              <a:defRPr/>
            </a:pPr>
            <a:r>
              <a:rPr lang="zh-CN" altLang="en-US">
                <a:latin typeface="+mn-ea"/>
                <a:ea typeface="+mn-ea"/>
              </a:rPr>
              <a:t>传统的关系抽取主要关注在一个句子中的二分 类相关性问题，这种方法并不适应于多个句子和多 元关系．最近，自然语言处理研究学者对在高值域提 取跨语句的咒元关系问题产生了很大的兴趣．为此， </a:t>
            </a:r>
            <a:r>
              <a:rPr lang="en-US" altLang="zh-CN">
                <a:latin typeface="+mn-ea"/>
                <a:ea typeface="+mn-ea"/>
              </a:rPr>
              <a:t>Peng</a:t>
            </a:r>
            <a:r>
              <a:rPr lang="zh-CN" altLang="en-US">
                <a:latin typeface="+mn-ea"/>
                <a:ea typeface="+mn-ea"/>
              </a:rPr>
              <a:t>等</a:t>
            </a:r>
            <a:r>
              <a:rPr lang="zh-CN" altLang="en-US" smtClean="0">
                <a:latin typeface="+mn-ea"/>
                <a:ea typeface="+mn-ea"/>
              </a:rPr>
              <a:t>人提出</a:t>
            </a:r>
            <a:r>
              <a:rPr lang="zh-CN" altLang="en-US">
                <a:latin typeface="+mn-ea"/>
                <a:ea typeface="+mn-ea"/>
              </a:rPr>
              <a:t>了基于图长短期记忆网络的通用 关系提取框架，其可以轻松扩展到跨语句门元关系 提取．</a:t>
            </a:r>
            <a:endParaRPr lang="zh-CN" altLang="en-US" sz="1600" dirty="0">
              <a:solidFill>
                <a:schemeClr val="tx1">
                  <a:lumMod val="75000"/>
                  <a:lumOff val="25000"/>
                </a:schemeClr>
              </a:solidFill>
              <a:latin typeface="+mn-ea"/>
              <a:ea typeface="+mn-ea"/>
              <a:cs typeface="+mn-ea"/>
              <a:sym typeface="+mn-lt"/>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80842" y="4197957"/>
            <a:ext cx="3393330" cy="220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53" presetClass="entr" presetSubtype="16"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par>
                          <p:cTn id="63" fill="hold">
                            <p:stCondLst>
                              <p:cond delay="3000"/>
                            </p:stCondLst>
                            <p:childTnLst>
                              <p:par>
                                <p:cTn id="64" presetID="53" presetClass="entr" presetSubtype="16"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par>
                                <p:cTn id="69" presetID="53" presetClass="entr" presetSubtype="16"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p:cTn id="71" dur="500" fill="hold"/>
                                        <p:tgtEl>
                                          <p:spTgt spid="24"/>
                                        </p:tgtEl>
                                        <p:attrNameLst>
                                          <p:attrName>ppt_w</p:attrName>
                                        </p:attrNameLst>
                                      </p:cBhvr>
                                      <p:tavLst>
                                        <p:tav tm="0">
                                          <p:val>
                                            <p:fltVal val="0"/>
                                          </p:val>
                                        </p:tav>
                                        <p:tav tm="100000">
                                          <p:val>
                                            <p:strVal val="#ppt_w"/>
                                          </p:val>
                                        </p:tav>
                                      </p:tavLst>
                                    </p:anim>
                                    <p:anim calcmode="lin" valueType="num">
                                      <p:cBhvr>
                                        <p:cTn id="72" dur="500" fill="hold"/>
                                        <p:tgtEl>
                                          <p:spTgt spid="24"/>
                                        </p:tgtEl>
                                        <p:attrNameLst>
                                          <p:attrName>ppt_h</p:attrName>
                                        </p:attrNameLst>
                                      </p:cBhvr>
                                      <p:tavLst>
                                        <p:tav tm="0">
                                          <p:val>
                                            <p:fltVal val="0"/>
                                          </p:val>
                                        </p:tav>
                                        <p:tav tm="100000">
                                          <p:val>
                                            <p:strVal val="#ppt_h"/>
                                          </p:val>
                                        </p:tav>
                                      </p:tavLst>
                                    </p:anim>
                                    <p:animEffect transition="in" filter="fade">
                                      <p:cBhvr>
                                        <p:cTn id="73" dur="500"/>
                                        <p:tgtEl>
                                          <p:spTgt spid="24"/>
                                        </p:tgtEl>
                                      </p:cBhvr>
                                    </p:animEffect>
                                  </p:childTnLst>
                                </p:cTn>
                              </p:par>
                            </p:childTnLst>
                          </p:cTn>
                        </p:par>
                        <p:par>
                          <p:cTn id="74" fill="hold">
                            <p:stCondLst>
                              <p:cond delay="3500"/>
                            </p:stCondLst>
                            <p:childTnLst>
                              <p:par>
                                <p:cTn id="75" presetID="53" presetClass="entr" presetSubtype="16"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par>
                                <p:cTn id="80" presetID="53" presetClass="entr" presetSubtype="16"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childTnLst>
                          </p:cTn>
                        </p:par>
                        <p:par>
                          <p:cTn id="85" fill="hold">
                            <p:stCondLst>
                              <p:cond delay="4000"/>
                            </p:stCondLst>
                            <p:childTnLst>
                              <p:par>
                                <p:cTn id="86" presetID="53" presetClass="entr" presetSubtype="16"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par>
                                <p:cTn id="91" presetID="53" presetClass="entr" presetSubtype="16"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ppt_w</p:attrName>
                                        </p:attrNameLst>
                                      </p:cBhvr>
                                      <p:tavLst>
                                        <p:tav tm="0">
                                          <p:val>
                                            <p:fltVal val="0"/>
                                          </p:val>
                                        </p:tav>
                                        <p:tav tm="100000">
                                          <p:val>
                                            <p:strVal val="#ppt_w"/>
                                          </p:val>
                                        </p:tav>
                                      </p:tavLst>
                                    </p:anim>
                                    <p:anim calcmode="lin" valueType="num">
                                      <p:cBhvr>
                                        <p:cTn id="94" dur="500" fill="hold"/>
                                        <p:tgtEl>
                                          <p:spTgt spid="20"/>
                                        </p:tgtEl>
                                        <p:attrNameLst>
                                          <p:attrName>ppt_h</p:attrName>
                                        </p:attrNameLst>
                                      </p:cBhvr>
                                      <p:tavLst>
                                        <p:tav tm="0">
                                          <p:val>
                                            <p:fltVal val="0"/>
                                          </p:val>
                                        </p:tav>
                                        <p:tav tm="100000">
                                          <p:val>
                                            <p:strVal val="#ppt_h"/>
                                          </p:val>
                                        </p:tav>
                                      </p:tavLst>
                                    </p:anim>
                                    <p:animEffect transition="in" filter="fade">
                                      <p:cBhvr>
                                        <p:cTn id="95" dur="500"/>
                                        <p:tgtEl>
                                          <p:spTgt spid="20"/>
                                        </p:tgtEl>
                                      </p:cBhvr>
                                    </p:animEffect>
                                  </p:childTnLst>
                                </p:cTn>
                              </p:par>
                              <p:par>
                                <p:cTn id="96" presetID="2" presetClass="entr" presetSubtype="8"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 calcmode="lin" valueType="num">
                                      <p:cBhvr additive="base">
                                        <p:cTn id="98" dur="500" fill="hold"/>
                                        <p:tgtEl>
                                          <p:spTgt spid="26"/>
                                        </p:tgtEl>
                                        <p:attrNameLst>
                                          <p:attrName>ppt_x</p:attrName>
                                        </p:attrNameLst>
                                      </p:cBhvr>
                                      <p:tavLst>
                                        <p:tav tm="0">
                                          <p:val>
                                            <p:strVal val="0-#ppt_w/2"/>
                                          </p:val>
                                        </p:tav>
                                        <p:tav tm="100000">
                                          <p:val>
                                            <p:strVal val="#ppt_x"/>
                                          </p:val>
                                        </p:tav>
                                      </p:tavLst>
                                    </p:anim>
                                    <p:anim calcmode="lin" valueType="num">
                                      <p:cBhvr additive="base">
                                        <p:cTn id="99" dur="500" fill="hold"/>
                                        <p:tgtEl>
                                          <p:spTgt spid="26"/>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500" fill="hold"/>
                                        <p:tgtEl>
                                          <p:spTgt spid="27"/>
                                        </p:tgtEl>
                                        <p:attrNameLst>
                                          <p:attrName>ppt_x</p:attrName>
                                        </p:attrNameLst>
                                      </p:cBhvr>
                                      <p:tavLst>
                                        <p:tav tm="0">
                                          <p:val>
                                            <p:strVal val="1+#ppt_w/2"/>
                                          </p:val>
                                        </p:tav>
                                        <p:tav tm="100000">
                                          <p:val>
                                            <p:strVal val="#ppt_x"/>
                                          </p:val>
                                        </p:tav>
                                      </p:tavLst>
                                    </p:anim>
                                    <p:anim calcmode="lin" valueType="num">
                                      <p:cBhvr additive="base">
                                        <p:cTn id="10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fontAlgn="auto">
              <a:spcBef>
                <a:spcPts val="0"/>
              </a:spcBef>
              <a:spcAft>
                <a:spcPts val="0"/>
              </a:spcAft>
              <a:defRPr/>
            </a:pPr>
            <a:r>
              <a:rPr lang="zh-CN" altLang="en-US" b="1" smtClean="0">
                <a:solidFill>
                  <a:schemeClr val="accent1"/>
                </a:solidFill>
                <a:cs typeface="+mn-ea"/>
                <a:sym typeface="+mn-lt"/>
              </a:rPr>
              <a:t>在</a:t>
            </a:r>
            <a:r>
              <a:rPr lang="zh-CN" altLang="en-US" b="1">
                <a:solidFill>
                  <a:schemeClr val="accent1"/>
                </a:solidFill>
                <a:cs typeface="+mn-ea"/>
                <a:sym typeface="+mn-lt"/>
              </a:rPr>
              <a:t>计算机视觉</a:t>
            </a:r>
            <a:r>
              <a:rPr lang="zh-CN" altLang="en-US" b="1" smtClean="0">
                <a:solidFill>
                  <a:schemeClr val="accent1"/>
                </a:solidFill>
                <a:cs typeface="+mn-ea"/>
                <a:sym typeface="+mn-lt"/>
              </a:rPr>
              <a:t>方面</a:t>
            </a:r>
            <a:r>
              <a:rPr lang="zh-CN" altLang="en-US" b="1">
                <a:solidFill>
                  <a:schemeClr val="accent1"/>
                </a:solidFill>
                <a:cs typeface="+mn-ea"/>
                <a:sym typeface="+mn-lt"/>
              </a:rPr>
              <a:t>的应用</a:t>
            </a:r>
            <a:endParaRPr lang="zh-CN" altLang="en-US" b="1" dirty="0">
              <a:solidFill>
                <a:schemeClr val="accent1"/>
              </a:solidFill>
              <a:cs typeface="+mn-ea"/>
              <a:sym typeface="+mn-lt"/>
            </a:endParaRPr>
          </a:p>
        </p:txBody>
      </p:sp>
      <p:sp>
        <p:nvSpPr>
          <p:cNvPr id="2" name="TextBox 1"/>
          <p:cNvSpPr txBox="1"/>
          <p:nvPr/>
        </p:nvSpPr>
        <p:spPr>
          <a:xfrm>
            <a:off x="613186" y="4175393"/>
            <a:ext cx="10172327" cy="369332"/>
          </a:xfrm>
          <a:prstGeom prst="rect">
            <a:avLst/>
          </a:prstGeom>
          <a:noFill/>
        </p:spPr>
        <p:txBody>
          <a:bodyPr wrap="square" rtlCol="0">
            <a:spAutoFit/>
          </a:bodyPr>
          <a:lstStyle/>
          <a:p>
            <a:endParaRPr lang="zh-CN" altLang="en-US"/>
          </a:p>
        </p:txBody>
      </p:sp>
      <p:sp>
        <p:nvSpPr>
          <p:cNvPr id="3" name="TextBox 2"/>
          <p:cNvSpPr txBox="1"/>
          <p:nvPr/>
        </p:nvSpPr>
        <p:spPr>
          <a:xfrm>
            <a:off x="330506" y="912422"/>
            <a:ext cx="11248222" cy="830997"/>
          </a:xfrm>
          <a:prstGeom prst="rect">
            <a:avLst/>
          </a:prstGeom>
          <a:noFill/>
        </p:spPr>
        <p:txBody>
          <a:bodyPr wrap="square" rtlCol="0">
            <a:spAutoFit/>
          </a:bodyPr>
          <a:lstStyle/>
          <a:p>
            <a:r>
              <a:rPr lang="zh-CN" altLang="en-US" sz="2400" b="1" smtClean="0"/>
              <a:t>图形神经网络的最大应用领域之一是计算机视觉。研究人员在场景图生成，点云分类与分割，动作识别等多个方面探索利用图结构的方法</a:t>
            </a:r>
            <a:endParaRPr lang="zh-CN" altLang="en-US" sz="2400" b="1"/>
          </a:p>
        </p:txBody>
      </p:sp>
      <p:sp>
        <p:nvSpPr>
          <p:cNvPr id="6" name="Freeform 5"/>
          <p:cNvSpPr/>
          <p:nvPr/>
        </p:nvSpPr>
        <p:spPr bwMode="auto">
          <a:xfrm>
            <a:off x="6781199" y="2823437"/>
            <a:ext cx="1219200" cy="1584325"/>
          </a:xfrm>
          <a:custGeom>
            <a:avLst/>
            <a:gdLst>
              <a:gd name="T0" fmla="*/ 599 w 693"/>
              <a:gd name="T1" fmla="*/ 347 h 901"/>
              <a:gd name="T2" fmla="*/ 375 w 693"/>
              <a:gd name="T3" fmla="*/ 0 h 901"/>
              <a:gd name="T4" fmla="*/ 264 w 693"/>
              <a:gd name="T5" fmla="*/ 112 h 901"/>
              <a:gd name="T6" fmla="*/ 272 w 693"/>
              <a:gd name="T7" fmla="*/ 139 h 901"/>
              <a:gd name="T8" fmla="*/ 267 w 693"/>
              <a:gd name="T9" fmla="*/ 251 h 901"/>
              <a:gd name="T10" fmla="*/ 218 w 693"/>
              <a:gd name="T11" fmla="*/ 268 h 901"/>
              <a:gd name="T12" fmla="*/ 122 w 693"/>
              <a:gd name="T13" fmla="*/ 255 h 901"/>
              <a:gd name="T14" fmla="*/ 1 w 693"/>
              <a:gd name="T15" fmla="*/ 376 h 901"/>
              <a:gd name="T16" fmla="*/ 0 w 693"/>
              <a:gd name="T17" fmla="*/ 378 h 901"/>
              <a:gd name="T18" fmla="*/ 162 w 693"/>
              <a:gd name="T19" fmla="*/ 807 h 901"/>
              <a:gd name="T20" fmla="*/ 388 w 693"/>
              <a:gd name="T21" fmla="*/ 807 h 901"/>
              <a:gd name="T22" fmla="*/ 447 w 693"/>
              <a:gd name="T23" fmla="*/ 901 h 901"/>
              <a:gd name="T24" fmla="*/ 507 w 693"/>
              <a:gd name="T25" fmla="*/ 807 h 901"/>
              <a:gd name="T26" fmla="*/ 693 w 693"/>
              <a:gd name="T27" fmla="*/ 807 h 901"/>
              <a:gd name="T28" fmla="*/ 599 w 693"/>
              <a:gd name="T29" fmla="*/ 34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599" y="347"/>
                </a:moveTo>
                <a:cubicBezTo>
                  <a:pt x="545" y="218"/>
                  <a:pt x="470" y="102"/>
                  <a:pt x="375" y="0"/>
                </a:cubicBezTo>
                <a:cubicBezTo>
                  <a:pt x="264" y="112"/>
                  <a:pt x="264" y="112"/>
                  <a:pt x="264" y="112"/>
                </a:cubicBezTo>
                <a:cubicBezTo>
                  <a:pt x="267" y="120"/>
                  <a:pt x="269" y="129"/>
                  <a:pt x="272" y="139"/>
                </a:cubicBezTo>
                <a:cubicBezTo>
                  <a:pt x="285" y="190"/>
                  <a:pt x="292" y="225"/>
                  <a:pt x="267" y="251"/>
                </a:cubicBezTo>
                <a:cubicBezTo>
                  <a:pt x="249" y="268"/>
                  <a:pt x="227" y="268"/>
                  <a:pt x="218" y="268"/>
                </a:cubicBezTo>
                <a:cubicBezTo>
                  <a:pt x="194" y="268"/>
                  <a:pt x="151" y="261"/>
                  <a:pt x="122" y="255"/>
                </a:cubicBezTo>
                <a:cubicBezTo>
                  <a:pt x="1" y="376"/>
                  <a:pt x="1" y="376"/>
                  <a:pt x="1" y="376"/>
                </a:cubicBezTo>
                <a:cubicBezTo>
                  <a:pt x="1" y="377"/>
                  <a:pt x="0" y="377"/>
                  <a:pt x="0" y="378"/>
                </a:cubicBezTo>
                <a:cubicBezTo>
                  <a:pt x="100" y="493"/>
                  <a:pt x="161" y="643"/>
                  <a:pt x="162" y="807"/>
                </a:cubicBezTo>
                <a:cubicBezTo>
                  <a:pt x="388" y="807"/>
                  <a:pt x="388" y="807"/>
                  <a:pt x="388" y="807"/>
                </a:cubicBezTo>
                <a:cubicBezTo>
                  <a:pt x="447" y="901"/>
                  <a:pt x="447" y="901"/>
                  <a:pt x="447" y="901"/>
                </a:cubicBezTo>
                <a:cubicBezTo>
                  <a:pt x="507" y="807"/>
                  <a:pt x="507" y="807"/>
                  <a:pt x="507" y="807"/>
                </a:cubicBezTo>
                <a:cubicBezTo>
                  <a:pt x="693" y="807"/>
                  <a:pt x="693" y="807"/>
                  <a:pt x="693" y="807"/>
                </a:cubicBezTo>
                <a:cubicBezTo>
                  <a:pt x="692" y="648"/>
                  <a:pt x="661" y="493"/>
                  <a:pt x="599" y="347"/>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7" name="Freeform 6"/>
          <p:cNvSpPr/>
          <p:nvPr/>
        </p:nvSpPr>
        <p:spPr bwMode="auto">
          <a:xfrm>
            <a:off x="6736749" y="4333149"/>
            <a:ext cx="1260475" cy="1385888"/>
          </a:xfrm>
          <a:custGeom>
            <a:avLst/>
            <a:gdLst>
              <a:gd name="T0" fmla="*/ 562 w 718"/>
              <a:gd name="T1" fmla="*/ 0 h 789"/>
              <a:gd name="T2" fmla="*/ 517 w 718"/>
              <a:gd name="T3" fmla="*/ 70 h 789"/>
              <a:gd name="T4" fmla="*/ 473 w 718"/>
              <a:gd name="T5" fmla="*/ 94 h 789"/>
              <a:gd name="T6" fmla="*/ 429 w 718"/>
              <a:gd name="T7" fmla="*/ 70 h 789"/>
              <a:gd name="T8" fmla="*/ 385 w 718"/>
              <a:gd name="T9" fmla="*/ 0 h 789"/>
              <a:gd name="T10" fmla="*/ 188 w 718"/>
              <a:gd name="T11" fmla="*/ 0 h 789"/>
              <a:gd name="T12" fmla="*/ 186 w 718"/>
              <a:gd name="T13" fmla="*/ 0 h 789"/>
              <a:gd name="T14" fmla="*/ 0 w 718"/>
              <a:gd name="T15" fmla="*/ 414 h 789"/>
              <a:gd name="T16" fmla="*/ 152 w 718"/>
              <a:gd name="T17" fmla="*/ 565 h 789"/>
              <a:gd name="T18" fmla="*/ 125 w 718"/>
              <a:gd name="T19" fmla="*/ 688 h 789"/>
              <a:gd name="T20" fmla="*/ 248 w 718"/>
              <a:gd name="T21" fmla="*/ 661 h 789"/>
              <a:gd name="T22" fmla="*/ 376 w 718"/>
              <a:gd name="T23" fmla="*/ 789 h 789"/>
              <a:gd name="T24" fmla="*/ 625 w 718"/>
              <a:gd name="T25" fmla="*/ 417 h 789"/>
              <a:gd name="T26" fmla="*/ 718 w 718"/>
              <a:gd name="T27" fmla="*/ 0 h 789"/>
              <a:gd name="T28" fmla="*/ 562 w 718"/>
              <a:gd name="T29"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562" y="0"/>
                </a:moveTo>
                <a:cubicBezTo>
                  <a:pt x="517" y="70"/>
                  <a:pt x="517" y="70"/>
                  <a:pt x="517" y="70"/>
                </a:cubicBezTo>
                <a:cubicBezTo>
                  <a:pt x="508" y="85"/>
                  <a:pt x="491" y="94"/>
                  <a:pt x="473" y="94"/>
                </a:cubicBezTo>
                <a:cubicBezTo>
                  <a:pt x="455" y="94"/>
                  <a:pt x="439" y="85"/>
                  <a:pt x="429" y="70"/>
                </a:cubicBezTo>
                <a:cubicBezTo>
                  <a:pt x="385" y="0"/>
                  <a:pt x="385" y="0"/>
                  <a:pt x="385" y="0"/>
                </a:cubicBezTo>
                <a:cubicBezTo>
                  <a:pt x="188" y="0"/>
                  <a:pt x="188" y="0"/>
                  <a:pt x="188" y="0"/>
                </a:cubicBezTo>
                <a:cubicBezTo>
                  <a:pt x="187" y="0"/>
                  <a:pt x="187" y="0"/>
                  <a:pt x="186" y="0"/>
                </a:cubicBezTo>
                <a:cubicBezTo>
                  <a:pt x="175" y="160"/>
                  <a:pt x="106" y="305"/>
                  <a:pt x="0" y="414"/>
                </a:cubicBezTo>
                <a:cubicBezTo>
                  <a:pt x="152" y="565"/>
                  <a:pt x="152" y="565"/>
                  <a:pt x="152" y="565"/>
                </a:cubicBezTo>
                <a:cubicBezTo>
                  <a:pt x="125" y="688"/>
                  <a:pt x="125" y="688"/>
                  <a:pt x="125" y="688"/>
                </a:cubicBezTo>
                <a:cubicBezTo>
                  <a:pt x="248" y="661"/>
                  <a:pt x="248" y="661"/>
                  <a:pt x="248" y="661"/>
                </a:cubicBezTo>
                <a:cubicBezTo>
                  <a:pt x="376" y="789"/>
                  <a:pt x="376" y="789"/>
                  <a:pt x="376" y="789"/>
                </a:cubicBezTo>
                <a:cubicBezTo>
                  <a:pt x="483" y="681"/>
                  <a:pt x="566" y="556"/>
                  <a:pt x="625" y="417"/>
                </a:cubicBezTo>
                <a:cubicBezTo>
                  <a:pt x="681" y="284"/>
                  <a:pt x="712" y="144"/>
                  <a:pt x="718" y="0"/>
                </a:cubicBezTo>
                <a:lnTo>
                  <a:pt x="562" y="0"/>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8" name="Freeform 7"/>
          <p:cNvSpPr/>
          <p:nvPr/>
        </p:nvSpPr>
        <p:spPr bwMode="auto">
          <a:xfrm>
            <a:off x="5985862" y="2153512"/>
            <a:ext cx="1392237" cy="1266825"/>
          </a:xfrm>
          <a:custGeom>
            <a:avLst/>
            <a:gdLst>
              <a:gd name="T0" fmla="*/ 792 w 792"/>
              <a:gd name="T1" fmla="*/ 344 h 721"/>
              <a:gd name="T2" fmla="*/ 417 w 792"/>
              <a:gd name="T3" fmla="*/ 93 h 721"/>
              <a:gd name="T4" fmla="*/ 0 w 792"/>
              <a:gd name="T5" fmla="*/ 0 h 721"/>
              <a:gd name="T6" fmla="*/ 0 w 792"/>
              <a:gd name="T7" fmla="*/ 182 h 721"/>
              <a:gd name="T8" fmla="*/ 89 w 792"/>
              <a:gd name="T9" fmla="*/ 238 h 721"/>
              <a:gd name="T10" fmla="*/ 113 w 792"/>
              <a:gd name="T11" fmla="*/ 282 h 721"/>
              <a:gd name="T12" fmla="*/ 89 w 792"/>
              <a:gd name="T13" fmla="*/ 326 h 721"/>
              <a:gd name="T14" fmla="*/ 0 w 792"/>
              <a:gd name="T15" fmla="*/ 383 h 721"/>
              <a:gd name="T16" fmla="*/ 0 w 792"/>
              <a:gd name="T17" fmla="*/ 530 h 721"/>
              <a:gd name="T18" fmla="*/ 0 w 792"/>
              <a:gd name="T19" fmla="*/ 532 h 721"/>
              <a:gd name="T20" fmla="*/ 417 w 792"/>
              <a:gd name="T21" fmla="*/ 721 h 721"/>
              <a:gd name="T22" fmla="*/ 558 w 792"/>
              <a:gd name="T23" fmla="*/ 579 h 721"/>
              <a:gd name="T24" fmla="*/ 683 w 792"/>
              <a:gd name="T25" fmla="*/ 595 h 721"/>
              <a:gd name="T26" fmla="*/ 659 w 792"/>
              <a:gd name="T27" fmla="*/ 478 h 721"/>
              <a:gd name="T28" fmla="*/ 792 w 792"/>
              <a:gd name="T29" fmla="*/ 34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1">
                <a:moveTo>
                  <a:pt x="792" y="344"/>
                </a:moveTo>
                <a:cubicBezTo>
                  <a:pt x="683" y="236"/>
                  <a:pt x="557" y="152"/>
                  <a:pt x="417" y="93"/>
                </a:cubicBezTo>
                <a:cubicBezTo>
                  <a:pt x="284" y="36"/>
                  <a:pt x="144" y="5"/>
                  <a:pt x="0" y="0"/>
                </a:cubicBezTo>
                <a:cubicBezTo>
                  <a:pt x="0" y="182"/>
                  <a:pt x="0" y="182"/>
                  <a:pt x="0" y="182"/>
                </a:cubicBezTo>
                <a:cubicBezTo>
                  <a:pt x="89" y="238"/>
                  <a:pt x="89" y="238"/>
                  <a:pt x="89" y="238"/>
                </a:cubicBezTo>
                <a:cubicBezTo>
                  <a:pt x="104" y="248"/>
                  <a:pt x="113" y="264"/>
                  <a:pt x="113" y="282"/>
                </a:cubicBezTo>
                <a:cubicBezTo>
                  <a:pt x="113" y="300"/>
                  <a:pt x="104" y="317"/>
                  <a:pt x="89" y="326"/>
                </a:cubicBezTo>
                <a:cubicBezTo>
                  <a:pt x="0" y="383"/>
                  <a:pt x="0" y="383"/>
                  <a:pt x="0" y="383"/>
                </a:cubicBezTo>
                <a:cubicBezTo>
                  <a:pt x="0" y="530"/>
                  <a:pt x="0" y="530"/>
                  <a:pt x="0" y="530"/>
                </a:cubicBezTo>
                <a:cubicBezTo>
                  <a:pt x="0" y="531"/>
                  <a:pt x="0" y="531"/>
                  <a:pt x="0" y="532"/>
                </a:cubicBezTo>
                <a:cubicBezTo>
                  <a:pt x="162" y="543"/>
                  <a:pt x="308" y="613"/>
                  <a:pt x="417" y="721"/>
                </a:cubicBezTo>
                <a:cubicBezTo>
                  <a:pt x="558" y="579"/>
                  <a:pt x="558" y="579"/>
                  <a:pt x="558" y="579"/>
                </a:cubicBezTo>
                <a:cubicBezTo>
                  <a:pt x="683" y="595"/>
                  <a:pt x="683" y="595"/>
                  <a:pt x="683" y="595"/>
                </a:cubicBezTo>
                <a:cubicBezTo>
                  <a:pt x="659" y="478"/>
                  <a:pt x="659" y="478"/>
                  <a:pt x="659" y="478"/>
                </a:cubicBezTo>
                <a:lnTo>
                  <a:pt x="792" y="344"/>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9" name="Freeform 8"/>
          <p:cNvSpPr/>
          <p:nvPr/>
        </p:nvSpPr>
        <p:spPr bwMode="auto">
          <a:xfrm>
            <a:off x="5709637" y="5123724"/>
            <a:ext cx="1622425" cy="1220788"/>
          </a:xfrm>
          <a:custGeom>
            <a:avLst/>
            <a:gdLst>
              <a:gd name="T0" fmla="*/ 816 w 923"/>
              <a:gd name="T1" fmla="*/ 268 h 695"/>
              <a:gd name="T2" fmla="*/ 720 w 923"/>
              <a:gd name="T3" fmla="*/ 289 h 695"/>
              <a:gd name="T4" fmla="*/ 709 w 923"/>
              <a:gd name="T5" fmla="*/ 291 h 695"/>
              <a:gd name="T6" fmla="*/ 672 w 923"/>
              <a:gd name="T7" fmla="*/ 275 h 695"/>
              <a:gd name="T8" fmla="*/ 658 w 923"/>
              <a:gd name="T9" fmla="*/ 227 h 695"/>
              <a:gd name="T10" fmla="*/ 679 w 923"/>
              <a:gd name="T11" fmla="*/ 132 h 695"/>
              <a:gd name="T12" fmla="*/ 547 w 923"/>
              <a:gd name="T13" fmla="*/ 1 h 695"/>
              <a:gd name="T14" fmla="*/ 546 w 923"/>
              <a:gd name="T15" fmla="*/ 0 h 695"/>
              <a:gd name="T16" fmla="*/ 110 w 923"/>
              <a:gd name="T17" fmla="*/ 164 h 695"/>
              <a:gd name="T18" fmla="*/ 104 w 923"/>
              <a:gd name="T19" fmla="*/ 164 h 695"/>
              <a:gd name="T20" fmla="*/ 104 w 923"/>
              <a:gd name="T21" fmla="*/ 351 h 695"/>
              <a:gd name="T22" fmla="*/ 0 w 923"/>
              <a:gd name="T23" fmla="*/ 418 h 695"/>
              <a:gd name="T24" fmla="*/ 104 w 923"/>
              <a:gd name="T25" fmla="*/ 484 h 695"/>
              <a:gd name="T26" fmla="*/ 104 w 923"/>
              <a:gd name="T27" fmla="*/ 695 h 695"/>
              <a:gd name="T28" fmla="*/ 110 w 923"/>
              <a:gd name="T29" fmla="*/ 695 h 695"/>
              <a:gd name="T30" fmla="*/ 574 w 923"/>
              <a:gd name="T31" fmla="*/ 602 h 695"/>
              <a:gd name="T32" fmla="*/ 923 w 923"/>
              <a:gd name="T33" fmla="*/ 375 h 695"/>
              <a:gd name="T34" fmla="*/ 816 w 923"/>
              <a:gd name="T35"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5">
                <a:moveTo>
                  <a:pt x="816" y="268"/>
                </a:moveTo>
                <a:cubicBezTo>
                  <a:pt x="720" y="289"/>
                  <a:pt x="720" y="289"/>
                  <a:pt x="720" y="289"/>
                </a:cubicBezTo>
                <a:cubicBezTo>
                  <a:pt x="716" y="290"/>
                  <a:pt x="713" y="291"/>
                  <a:pt x="709" y="291"/>
                </a:cubicBezTo>
                <a:cubicBezTo>
                  <a:pt x="695" y="291"/>
                  <a:pt x="682" y="285"/>
                  <a:pt x="672" y="275"/>
                </a:cubicBezTo>
                <a:cubicBezTo>
                  <a:pt x="659" y="263"/>
                  <a:pt x="654" y="245"/>
                  <a:pt x="658" y="227"/>
                </a:cubicBezTo>
                <a:cubicBezTo>
                  <a:pt x="679" y="132"/>
                  <a:pt x="679" y="132"/>
                  <a:pt x="679" y="132"/>
                </a:cubicBezTo>
                <a:cubicBezTo>
                  <a:pt x="547" y="1"/>
                  <a:pt x="547" y="1"/>
                  <a:pt x="547" y="1"/>
                </a:cubicBezTo>
                <a:cubicBezTo>
                  <a:pt x="547" y="0"/>
                  <a:pt x="547" y="0"/>
                  <a:pt x="546" y="0"/>
                </a:cubicBezTo>
                <a:cubicBezTo>
                  <a:pt x="430" y="102"/>
                  <a:pt x="277" y="164"/>
                  <a:pt x="110" y="164"/>
                </a:cubicBezTo>
                <a:cubicBezTo>
                  <a:pt x="108" y="164"/>
                  <a:pt x="106" y="164"/>
                  <a:pt x="104" y="164"/>
                </a:cubicBezTo>
                <a:cubicBezTo>
                  <a:pt x="104" y="351"/>
                  <a:pt x="104" y="351"/>
                  <a:pt x="104" y="351"/>
                </a:cubicBezTo>
                <a:cubicBezTo>
                  <a:pt x="0" y="418"/>
                  <a:pt x="0" y="418"/>
                  <a:pt x="0" y="418"/>
                </a:cubicBezTo>
                <a:cubicBezTo>
                  <a:pt x="104" y="484"/>
                  <a:pt x="104" y="484"/>
                  <a:pt x="104" y="484"/>
                </a:cubicBezTo>
                <a:cubicBezTo>
                  <a:pt x="104" y="695"/>
                  <a:pt x="104" y="695"/>
                  <a:pt x="104" y="695"/>
                </a:cubicBezTo>
                <a:cubicBezTo>
                  <a:pt x="106" y="695"/>
                  <a:pt x="108" y="695"/>
                  <a:pt x="110" y="695"/>
                </a:cubicBezTo>
                <a:cubicBezTo>
                  <a:pt x="271" y="695"/>
                  <a:pt x="427" y="664"/>
                  <a:pt x="574" y="602"/>
                </a:cubicBezTo>
                <a:cubicBezTo>
                  <a:pt x="703" y="547"/>
                  <a:pt x="821" y="471"/>
                  <a:pt x="923" y="375"/>
                </a:cubicBezTo>
                <a:lnTo>
                  <a:pt x="816" y="268"/>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0" name="Freeform 9"/>
          <p:cNvSpPr/>
          <p:nvPr/>
        </p:nvSpPr>
        <p:spPr bwMode="auto">
          <a:xfrm>
            <a:off x="3799874" y="4091849"/>
            <a:ext cx="1217613" cy="1582738"/>
          </a:xfrm>
          <a:custGeom>
            <a:avLst/>
            <a:gdLst>
              <a:gd name="T0" fmla="*/ 94 w 693"/>
              <a:gd name="T1" fmla="*/ 555 h 901"/>
              <a:gd name="T2" fmla="*/ 318 w 693"/>
              <a:gd name="T3" fmla="*/ 901 h 901"/>
              <a:gd name="T4" fmla="*/ 428 w 693"/>
              <a:gd name="T5" fmla="*/ 790 h 901"/>
              <a:gd name="T6" fmla="*/ 421 w 693"/>
              <a:gd name="T7" fmla="*/ 763 h 901"/>
              <a:gd name="T8" fmla="*/ 426 w 693"/>
              <a:gd name="T9" fmla="*/ 651 h 901"/>
              <a:gd name="T10" fmla="*/ 475 w 693"/>
              <a:gd name="T11" fmla="*/ 633 h 901"/>
              <a:gd name="T12" fmla="*/ 571 w 693"/>
              <a:gd name="T13" fmla="*/ 646 h 901"/>
              <a:gd name="T14" fmla="*/ 692 w 693"/>
              <a:gd name="T15" fmla="*/ 525 h 901"/>
              <a:gd name="T16" fmla="*/ 693 w 693"/>
              <a:gd name="T17" fmla="*/ 524 h 901"/>
              <a:gd name="T18" fmla="*/ 531 w 693"/>
              <a:gd name="T19" fmla="*/ 94 h 901"/>
              <a:gd name="T20" fmla="*/ 305 w 693"/>
              <a:gd name="T21" fmla="*/ 94 h 901"/>
              <a:gd name="T22" fmla="*/ 245 w 693"/>
              <a:gd name="T23" fmla="*/ 0 h 901"/>
              <a:gd name="T24" fmla="*/ 186 w 693"/>
              <a:gd name="T25" fmla="*/ 94 h 901"/>
              <a:gd name="T26" fmla="*/ 0 w 693"/>
              <a:gd name="T27" fmla="*/ 94 h 901"/>
              <a:gd name="T28" fmla="*/ 94 w 693"/>
              <a:gd name="T29" fmla="*/ 55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94" y="555"/>
                </a:moveTo>
                <a:cubicBezTo>
                  <a:pt x="148" y="683"/>
                  <a:pt x="223" y="799"/>
                  <a:pt x="318" y="901"/>
                </a:cubicBezTo>
                <a:cubicBezTo>
                  <a:pt x="428" y="790"/>
                  <a:pt x="428" y="790"/>
                  <a:pt x="428" y="790"/>
                </a:cubicBezTo>
                <a:cubicBezTo>
                  <a:pt x="426" y="781"/>
                  <a:pt x="423" y="772"/>
                  <a:pt x="421" y="763"/>
                </a:cubicBezTo>
                <a:cubicBezTo>
                  <a:pt x="408" y="711"/>
                  <a:pt x="401" y="676"/>
                  <a:pt x="426" y="651"/>
                </a:cubicBezTo>
                <a:cubicBezTo>
                  <a:pt x="444" y="633"/>
                  <a:pt x="466" y="633"/>
                  <a:pt x="475" y="633"/>
                </a:cubicBezTo>
                <a:cubicBezTo>
                  <a:pt x="499" y="633"/>
                  <a:pt x="542" y="641"/>
                  <a:pt x="571" y="646"/>
                </a:cubicBezTo>
                <a:cubicBezTo>
                  <a:pt x="692" y="525"/>
                  <a:pt x="692" y="525"/>
                  <a:pt x="692" y="525"/>
                </a:cubicBezTo>
                <a:cubicBezTo>
                  <a:pt x="692" y="524"/>
                  <a:pt x="693" y="524"/>
                  <a:pt x="693" y="524"/>
                </a:cubicBezTo>
                <a:cubicBezTo>
                  <a:pt x="593" y="408"/>
                  <a:pt x="532" y="258"/>
                  <a:pt x="531" y="94"/>
                </a:cubicBezTo>
                <a:cubicBezTo>
                  <a:pt x="305" y="94"/>
                  <a:pt x="305" y="94"/>
                  <a:pt x="305" y="94"/>
                </a:cubicBezTo>
                <a:cubicBezTo>
                  <a:pt x="245" y="0"/>
                  <a:pt x="245" y="0"/>
                  <a:pt x="245" y="0"/>
                </a:cubicBezTo>
                <a:cubicBezTo>
                  <a:pt x="186" y="94"/>
                  <a:pt x="186" y="94"/>
                  <a:pt x="186" y="94"/>
                </a:cubicBezTo>
                <a:cubicBezTo>
                  <a:pt x="0" y="94"/>
                  <a:pt x="0" y="94"/>
                  <a:pt x="0" y="94"/>
                </a:cubicBezTo>
                <a:cubicBezTo>
                  <a:pt x="0" y="254"/>
                  <a:pt x="32" y="409"/>
                  <a:pt x="94" y="555"/>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1" name="Freeform 10"/>
          <p:cNvSpPr/>
          <p:nvPr/>
        </p:nvSpPr>
        <p:spPr bwMode="auto">
          <a:xfrm>
            <a:off x="3801462" y="2778987"/>
            <a:ext cx="1260475" cy="1385887"/>
          </a:xfrm>
          <a:custGeom>
            <a:avLst/>
            <a:gdLst>
              <a:gd name="T0" fmla="*/ 156 w 718"/>
              <a:gd name="T1" fmla="*/ 789 h 789"/>
              <a:gd name="T2" fmla="*/ 200 w 718"/>
              <a:gd name="T3" fmla="*/ 719 h 789"/>
              <a:gd name="T4" fmla="*/ 244 w 718"/>
              <a:gd name="T5" fmla="*/ 695 h 789"/>
              <a:gd name="T6" fmla="*/ 289 w 718"/>
              <a:gd name="T7" fmla="*/ 719 h 789"/>
              <a:gd name="T8" fmla="*/ 333 w 718"/>
              <a:gd name="T9" fmla="*/ 789 h 789"/>
              <a:gd name="T10" fmla="*/ 530 w 718"/>
              <a:gd name="T11" fmla="*/ 789 h 789"/>
              <a:gd name="T12" fmla="*/ 532 w 718"/>
              <a:gd name="T13" fmla="*/ 789 h 789"/>
              <a:gd name="T14" fmla="*/ 718 w 718"/>
              <a:gd name="T15" fmla="*/ 376 h 789"/>
              <a:gd name="T16" fmla="*/ 566 w 718"/>
              <a:gd name="T17" fmla="*/ 224 h 789"/>
              <a:gd name="T18" fmla="*/ 593 w 718"/>
              <a:gd name="T19" fmla="*/ 101 h 789"/>
              <a:gd name="T20" fmla="*/ 470 w 718"/>
              <a:gd name="T21" fmla="*/ 128 h 789"/>
              <a:gd name="T22" fmla="*/ 341 w 718"/>
              <a:gd name="T23" fmla="*/ 0 h 789"/>
              <a:gd name="T24" fmla="*/ 93 w 718"/>
              <a:gd name="T25" fmla="*/ 373 h 789"/>
              <a:gd name="T26" fmla="*/ 0 w 718"/>
              <a:gd name="T27" fmla="*/ 789 h 789"/>
              <a:gd name="T28" fmla="*/ 156 w 718"/>
              <a:gd name="T29" fmla="*/ 78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156" y="789"/>
                </a:moveTo>
                <a:cubicBezTo>
                  <a:pt x="200" y="719"/>
                  <a:pt x="200" y="719"/>
                  <a:pt x="200" y="719"/>
                </a:cubicBezTo>
                <a:cubicBezTo>
                  <a:pt x="210" y="704"/>
                  <a:pt x="227" y="695"/>
                  <a:pt x="244" y="695"/>
                </a:cubicBezTo>
                <a:cubicBezTo>
                  <a:pt x="262" y="695"/>
                  <a:pt x="279" y="704"/>
                  <a:pt x="289" y="719"/>
                </a:cubicBezTo>
                <a:cubicBezTo>
                  <a:pt x="333" y="789"/>
                  <a:pt x="333" y="789"/>
                  <a:pt x="333" y="789"/>
                </a:cubicBezTo>
                <a:cubicBezTo>
                  <a:pt x="530" y="789"/>
                  <a:pt x="530" y="789"/>
                  <a:pt x="530" y="789"/>
                </a:cubicBezTo>
                <a:cubicBezTo>
                  <a:pt x="531" y="789"/>
                  <a:pt x="531" y="789"/>
                  <a:pt x="532" y="789"/>
                </a:cubicBezTo>
                <a:cubicBezTo>
                  <a:pt x="543" y="629"/>
                  <a:pt x="612" y="484"/>
                  <a:pt x="718" y="376"/>
                </a:cubicBezTo>
                <a:cubicBezTo>
                  <a:pt x="566" y="224"/>
                  <a:pt x="566" y="224"/>
                  <a:pt x="566" y="224"/>
                </a:cubicBezTo>
                <a:cubicBezTo>
                  <a:pt x="593" y="101"/>
                  <a:pt x="593" y="101"/>
                  <a:pt x="593" y="101"/>
                </a:cubicBezTo>
                <a:cubicBezTo>
                  <a:pt x="470" y="128"/>
                  <a:pt x="470" y="128"/>
                  <a:pt x="470" y="128"/>
                </a:cubicBezTo>
                <a:cubicBezTo>
                  <a:pt x="341" y="0"/>
                  <a:pt x="341" y="0"/>
                  <a:pt x="341" y="0"/>
                </a:cubicBezTo>
                <a:cubicBezTo>
                  <a:pt x="235" y="108"/>
                  <a:pt x="152" y="233"/>
                  <a:pt x="93" y="373"/>
                </a:cubicBezTo>
                <a:cubicBezTo>
                  <a:pt x="37" y="505"/>
                  <a:pt x="6" y="645"/>
                  <a:pt x="0" y="789"/>
                </a:cubicBezTo>
                <a:lnTo>
                  <a:pt x="156" y="789"/>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2" name="Freeform 11"/>
          <p:cNvSpPr/>
          <p:nvPr/>
        </p:nvSpPr>
        <p:spPr bwMode="auto">
          <a:xfrm>
            <a:off x="4422174" y="5080862"/>
            <a:ext cx="1390650" cy="1263650"/>
          </a:xfrm>
          <a:custGeom>
            <a:avLst/>
            <a:gdLst>
              <a:gd name="T0" fmla="*/ 0 w 792"/>
              <a:gd name="T1" fmla="*/ 376 h 720"/>
              <a:gd name="T2" fmla="*/ 375 w 792"/>
              <a:gd name="T3" fmla="*/ 628 h 720"/>
              <a:gd name="T4" fmla="*/ 792 w 792"/>
              <a:gd name="T5" fmla="*/ 720 h 720"/>
              <a:gd name="T6" fmla="*/ 792 w 792"/>
              <a:gd name="T7" fmla="*/ 539 h 720"/>
              <a:gd name="T8" fmla="*/ 703 w 792"/>
              <a:gd name="T9" fmla="*/ 482 h 720"/>
              <a:gd name="T10" fmla="*/ 679 w 792"/>
              <a:gd name="T11" fmla="*/ 438 h 720"/>
              <a:gd name="T12" fmla="*/ 703 w 792"/>
              <a:gd name="T13" fmla="*/ 394 h 720"/>
              <a:gd name="T14" fmla="*/ 792 w 792"/>
              <a:gd name="T15" fmla="*/ 337 h 720"/>
              <a:gd name="T16" fmla="*/ 792 w 792"/>
              <a:gd name="T17" fmla="*/ 190 h 720"/>
              <a:gd name="T18" fmla="*/ 792 w 792"/>
              <a:gd name="T19" fmla="*/ 189 h 720"/>
              <a:gd name="T20" fmla="*/ 375 w 792"/>
              <a:gd name="T21" fmla="*/ 0 h 720"/>
              <a:gd name="T22" fmla="*/ 234 w 792"/>
              <a:gd name="T23" fmla="*/ 141 h 720"/>
              <a:gd name="T24" fmla="*/ 109 w 792"/>
              <a:gd name="T25" fmla="*/ 126 h 720"/>
              <a:gd name="T26" fmla="*/ 133 w 792"/>
              <a:gd name="T27" fmla="*/ 242 h 720"/>
              <a:gd name="T28" fmla="*/ 0 w 792"/>
              <a:gd name="T29" fmla="*/ 37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0">
                <a:moveTo>
                  <a:pt x="0" y="376"/>
                </a:moveTo>
                <a:cubicBezTo>
                  <a:pt x="108" y="484"/>
                  <a:pt x="234" y="568"/>
                  <a:pt x="375" y="628"/>
                </a:cubicBezTo>
                <a:cubicBezTo>
                  <a:pt x="507" y="684"/>
                  <a:pt x="648" y="715"/>
                  <a:pt x="792" y="720"/>
                </a:cubicBezTo>
                <a:cubicBezTo>
                  <a:pt x="792" y="539"/>
                  <a:pt x="792" y="539"/>
                  <a:pt x="792" y="539"/>
                </a:cubicBezTo>
                <a:cubicBezTo>
                  <a:pt x="703" y="482"/>
                  <a:pt x="703" y="482"/>
                  <a:pt x="703" y="482"/>
                </a:cubicBezTo>
                <a:cubicBezTo>
                  <a:pt x="688" y="473"/>
                  <a:pt x="679" y="456"/>
                  <a:pt x="679" y="438"/>
                </a:cubicBezTo>
                <a:cubicBezTo>
                  <a:pt x="679" y="420"/>
                  <a:pt x="688" y="404"/>
                  <a:pt x="703" y="394"/>
                </a:cubicBezTo>
                <a:cubicBezTo>
                  <a:pt x="792" y="337"/>
                  <a:pt x="792" y="337"/>
                  <a:pt x="792" y="337"/>
                </a:cubicBezTo>
                <a:cubicBezTo>
                  <a:pt x="792" y="190"/>
                  <a:pt x="792" y="190"/>
                  <a:pt x="792" y="190"/>
                </a:cubicBezTo>
                <a:cubicBezTo>
                  <a:pt x="792" y="190"/>
                  <a:pt x="792" y="189"/>
                  <a:pt x="792" y="189"/>
                </a:cubicBezTo>
                <a:cubicBezTo>
                  <a:pt x="630" y="177"/>
                  <a:pt x="484" y="107"/>
                  <a:pt x="375" y="0"/>
                </a:cubicBezTo>
                <a:cubicBezTo>
                  <a:pt x="234" y="141"/>
                  <a:pt x="234" y="141"/>
                  <a:pt x="234" y="141"/>
                </a:cubicBezTo>
                <a:cubicBezTo>
                  <a:pt x="109" y="126"/>
                  <a:pt x="109" y="126"/>
                  <a:pt x="109" y="126"/>
                </a:cubicBezTo>
                <a:cubicBezTo>
                  <a:pt x="133" y="242"/>
                  <a:pt x="133" y="242"/>
                  <a:pt x="133" y="242"/>
                </a:cubicBezTo>
                <a:lnTo>
                  <a:pt x="0" y="376"/>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3" name="Freeform 12"/>
          <p:cNvSpPr/>
          <p:nvPr/>
        </p:nvSpPr>
        <p:spPr bwMode="auto">
          <a:xfrm>
            <a:off x="4468212" y="2153512"/>
            <a:ext cx="1620837" cy="1223962"/>
          </a:xfrm>
          <a:custGeom>
            <a:avLst/>
            <a:gdLst>
              <a:gd name="T0" fmla="*/ 107 w 923"/>
              <a:gd name="T1" fmla="*/ 427 h 696"/>
              <a:gd name="T2" fmla="*/ 203 w 923"/>
              <a:gd name="T3" fmla="*/ 406 h 696"/>
              <a:gd name="T4" fmla="*/ 214 w 923"/>
              <a:gd name="T5" fmla="*/ 405 h 696"/>
              <a:gd name="T6" fmla="*/ 251 w 923"/>
              <a:gd name="T7" fmla="*/ 420 h 696"/>
              <a:gd name="T8" fmla="*/ 265 w 923"/>
              <a:gd name="T9" fmla="*/ 468 h 696"/>
              <a:gd name="T10" fmla="*/ 244 w 923"/>
              <a:gd name="T11" fmla="*/ 563 h 696"/>
              <a:gd name="T12" fmla="*/ 376 w 923"/>
              <a:gd name="T13" fmla="*/ 695 h 696"/>
              <a:gd name="T14" fmla="*/ 376 w 923"/>
              <a:gd name="T15" fmla="*/ 696 h 696"/>
              <a:gd name="T16" fmla="*/ 813 w 923"/>
              <a:gd name="T17" fmla="*/ 531 h 696"/>
              <a:gd name="T18" fmla="*/ 818 w 923"/>
              <a:gd name="T19" fmla="*/ 531 h 696"/>
              <a:gd name="T20" fmla="*/ 818 w 923"/>
              <a:gd name="T21" fmla="*/ 348 h 696"/>
              <a:gd name="T22" fmla="*/ 923 w 923"/>
              <a:gd name="T23" fmla="*/ 281 h 696"/>
              <a:gd name="T24" fmla="*/ 818 w 923"/>
              <a:gd name="T25" fmla="*/ 215 h 696"/>
              <a:gd name="T26" fmla="*/ 818 w 923"/>
              <a:gd name="T27" fmla="*/ 0 h 696"/>
              <a:gd name="T28" fmla="*/ 813 w 923"/>
              <a:gd name="T29" fmla="*/ 0 h 696"/>
              <a:gd name="T30" fmla="*/ 349 w 923"/>
              <a:gd name="T31" fmla="*/ 94 h 696"/>
              <a:gd name="T32" fmla="*/ 0 w 923"/>
              <a:gd name="T33" fmla="*/ 320 h 696"/>
              <a:gd name="T34" fmla="*/ 107 w 923"/>
              <a:gd name="T35" fmla="*/ 42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6">
                <a:moveTo>
                  <a:pt x="107" y="427"/>
                </a:moveTo>
                <a:cubicBezTo>
                  <a:pt x="203" y="406"/>
                  <a:pt x="203" y="406"/>
                  <a:pt x="203" y="406"/>
                </a:cubicBezTo>
                <a:cubicBezTo>
                  <a:pt x="206" y="405"/>
                  <a:pt x="210" y="405"/>
                  <a:pt x="214" y="405"/>
                </a:cubicBezTo>
                <a:cubicBezTo>
                  <a:pt x="228" y="405"/>
                  <a:pt x="241" y="410"/>
                  <a:pt x="251" y="420"/>
                </a:cubicBezTo>
                <a:cubicBezTo>
                  <a:pt x="264" y="433"/>
                  <a:pt x="269" y="451"/>
                  <a:pt x="265" y="468"/>
                </a:cubicBezTo>
                <a:cubicBezTo>
                  <a:pt x="244" y="563"/>
                  <a:pt x="244" y="563"/>
                  <a:pt x="244" y="563"/>
                </a:cubicBezTo>
                <a:cubicBezTo>
                  <a:pt x="376" y="695"/>
                  <a:pt x="376" y="695"/>
                  <a:pt x="376" y="695"/>
                </a:cubicBezTo>
                <a:cubicBezTo>
                  <a:pt x="376" y="695"/>
                  <a:pt x="376" y="695"/>
                  <a:pt x="376" y="696"/>
                </a:cubicBezTo>
                <a:cubicBezTo>
                  <a:pt x="493" y="593"/>
                  <a:pt x="646" y="531"/>
                  <a:pt x="813" y="531"/>
                </a:cubicBezTo>
                <a:cubicBezTo>
                  <a:pt x="815" y="531"/>
                  <a:pt x="817" y="531"/>
                  <a:pt x="818" y="531"/>
                </a:cubicBezTo>
                <a:cubicBezTo>
                  <a:pt x="818" y="348"/>
                  <a:pt x="818" y="348"/>
                  <a:pt x="818" y="348"/>
                </a:cubicBezTo>
                <a:cubicBezTo>
                  <a:pt x="923" y="281"/>
                  <a:pt x="923" y="281"/>
                  <a:pt x="923" y="281"/>
                </a:cubicBezTo>
                <a:cubicBezTo>
                  <a:pt x="818" y="215"/>
                  <a:pt x="818" y="215"/>
                  <a:pt x="818" y="215"/>
                </a:cubicBezTo>
                <a:cubicBezTo>
                  <a:pt x="818" y="0"/>
                  <a:pt x="818" y="0"/>
                  <a:pt x="818" y="0"/>
                </a:cubicBezTo>
                <a:cubicBezTo>
                  <a:pt x="817" y="0"/>
                  <a:pt x="815" y="0"/>
                  <a:pt x="813" y="0"/>
                </a:cubicBezTo>
                <a:cubicBezTo>
                  <a:pt x="652" y="0"/>
                  <a:pt x="496" y="31"/>
                  <a:pt x="349" y="94"/>
                </a:cubicBezTo>
                <a:cubicBezTo>
                  <a:pt x="219" y="148"/>
                  <a:pt x="102" y="224"/>
                  <a:pt x="0" y="320"/>
                </a:cubicBezTo>
                <a:lnTo>
                  <a:pt x="107" y="427"/>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4" name="Oval 13"/>
          <p:cNvSpPr>
            <a:spLocks noChangeArrowheads="1"/>
          </p:cNvSpPr>
          <p:nvPr/>
        </p:nvSpPr>
        <p:spPr bwMode="auto">
          <a:xfrm>
            <a:off x="4980974" y="3299687"/>
            <a:ext cx="1897063" cy="1893887"/>
          </a:xfrm>
          <a:prstGeom prst="ellipse">
            <a:avLst/>
          </a:pr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5" name="AutoShape 19"/>
          <p:cNvSpPr>
            <a:spLocks noChangeAspect="1"/>
          </p:cNvSpPr>
          <p:nvPr/>
        </p:nvSpPr>
        <p:spPr bwMode="auto">
          <a:xfrm>
            <a:off x="4165835" y="3352136"/>
            <a:ext cx="436809" cy="436923"/>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16" name="AutoShape 82"/>
          <p:cNvSpPr>
            <a:spLocks noChangeAspect="1"/>
          </p:cNvSpPr>
          <p:nvPr/>
        </p:nvSpPr>
        <p:spPr bwMode="auto">
          <a:xfrm>
            <a:off x="7230441" y="3511148"/>
            <a:ext cx="374183" cy="374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17" name="Freeform 16"/>
          <p:cNvSpPr>
            <a:spLocks noChangeAspect="1" noChangeArrowheads="1"/>
          </p:cNvSpPr>
          <p:nvPr/>
        </p:nvSpPr>
        <p:spPr bwMode="auto">
          <a:xfrm>
            <a:off x="6394387" y="2503746"/>
            <a:ext cx="343009" cy="53882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18" name="Freeform 290"/>
          <p:cNvSpPr>
            <a:spLocks noChangeAspect="1" noChangeArrowheads="1"/>
          </p:cNvSpPr>
          <p:nvPr/>
        </p:nvSpPr>
        <p:spPr bwMode="auto">
          <a:xfrm>
            <a:off x="5114439" y="2601706"/>
            <a:ext cx="478451" cy="370577"/>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19" name="Freeform 266"/>
          <p:cNvSpPr>
            <a:spLocks noChangeAspect="1" noChangeArrowheads="1"/>
          </p:cNvSpPr>
          <p:nvPr/>
        </p:nvSpPr>
        <p:spPr bwMode="auto">
          <a:xfrm>
            <a:off x="7156610" y="4679950"/>
            <a:ext cx="466007" cy="513692"/>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0" name="Freeform 102"/>
          <p:cNvSpPr>
            <a:spLocks noChangeAspect="1" noChangeArrowheads="1"/>
          </p:cNvSpPr>
          <p:nvPr/>
        </p:nvSpPr>
        <p:spPr bwMode="auto">
          <a:xfrm>
            <a:off x="6196796" y="5552441"/>
            <a:ext cx="489084" cy="43714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innerShdw blurRad="63500" dist="50800" dir="13500000">
              <a:prstClr val="black">
                <a:alpha val="50000"/>
              </a:prstClr>
            </a:innerShdw>
          </a:effectLst>
        </p:spPr>
        <p:txBody>
          <a:bodyPr wrap="none" anchor="ctr"/>
          <a:lstStyle/>
          <a:p>
            <a:pPr fontAlgn="auto">
              <a:spcBef>
                <a:spcPts val="0"/>
              </a:spcBef>
              <a:spcAft>
                <a:spcPts val="0"/>
              </a:spcAft>
              <a:defRPr/>
            </a:pPr>
            <a:endParaRPr lang="en-US" sz="1050" dirty="0">
              <a:latin typeface="+mn-lt"/>
              <a:ea typeface="+mn-ea"/>
              <a:cs typeface="+mn-ea"/>
              <a:sym typeface="+mn-lt"/>
            </a:endParaRPr>
          </a:p>
        </p:txBody>
      </p:sp>
      <p:sp>
        <p:nvSpPr>
          <p:cNvPr id="21" name="Freeform 48"/>
          <p:cNvSpPr>
            <a:spLocks noChangeAspect="1" noChangeArrowheads="1"/>
          </p:cNvSpPr>
          <p:nvPr/>
        </p:nvSpPr>
        <p:spPr bwMode="auto">
          <a:xfrm>
            <a:off x="4999957" y="5500682"/>
            <a:ext cx="460761" cy="40747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bg1"/>
          </a:solidFill>
          <a:ln>
            <a:noFill/>
          </a:ln>
          <a:effectLst>
            <a:innerShdw blurRad="114300">
              <a:prstClr val="black"/>
            </a:innerShdw>
          </a:effectLst>
        </p:spPr>
        <p:txBody>
          <a:bodyPr anchor="ctr"/>
          <a:lstStyle/>
          <a:p>
            <a:pPr fontAlgn="auto">
              <a:spcBef>
                <a:spcPts val="0"/>
              </a:spcBef>
              <a:spcAft>
                <a:spcPts val="0"/>
              </a:spcAft>
              <a:defRPr/>
            </a:pPr>
            <a:endParaRPr lang="en-US" sz="2400" dirty="0">
              <a:latin typeface="+mn-lt"/>
              <a:ea typeface="+mn-ea"/>
              <a:cs typeface="+mn-ea"/>
              <a:sym typeface="+mn-lt"/>
            </a:endParaRPr>
          </a:p>
        </p:txBody>
      </p:sp>
      <p:sp>
        <p:nvSpPr>
          <p:cNvPr id="22" name="Freeform 106"/>
          <p:cNvSpPr>
            <a:spLocks noChangeAspect="1" noChangeArrowheads="1"/>
          </p:cNvSpPr>
          <p:nvPr/>
        </p:nvSpPr>
        <p:spPr bwMode="auto">
          <a:xfrm>
            <a:off x="4188096" y="4643984"/>
            <a:ext cx="466453" cy="40368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n-U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23" name="AutoShape 123"/>
          <p:cNvSpPr>
            <a:spLocks noChangeAspect="1"/>
          </p:cNvSpPr>
          <p:nvPr/>
        </p:nvSpPr>
        <p:spPr bwMode="auto">
          <a:xfrm>
            <a:off x="5601687" y="3923574"/>
            <a:ext cx="619125" cy="681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24" name="文本框 25"/>
          <p:cNvSpPr txBox="1"/>
          <p:nvPr/>
        </p:nvSpPr>
        <p:spPr>
          <a:xfrm>
            <a:off x="330507" y="1915496"/>
            <a:ext cx="3599542" cy="1323439"/>
          </a:xfrm>
          <a:prstGeom prst="rect">
            <a:avLst/>
          </a:prstGeom>
          <a:noFill/>
        </p:spPr>
        <p:txBody>
          <a:bodyPr wrap="square">
            <a:spAutoFit/>
          </a:bodyPr>
          <a:lstStyle/>
          <a:p>
            <a:pPr algn="ctr" fontAlgn="auto">
              <a:spcBef>
                <a:spcPts val="0"/>
              </a:spcBef>
              <a:spcAft>
                <a:spcPts val="0"/>
              </a:spcAft>
              <a:defRPr/>
            </a:pPr>
            <a:r>
              <a:rPr lang="en-US" altLang="zh-CN" sz="1600" smtClean="0">
                <a:solidFill>
                  <a:schemeClr val="tx1">
                    <a:lumMod val="75000"/>
                    <a:lumOff val="25000"/>
                  </a:schemeClr>
                </a:solidFill>
                <a:latin typeface="+mn-lt"/>
                <a:ea typeface="+mn-ea"/>
                <a:cs typeface="+mn-ea"/>
                <a:sym typeface="+mn-lt"/>
              </a:rPr>
              <a:t>Qi</a:t>
            </a:r>
            <a:r>
              <a:rPr lang="zh-CN" altLang="en-US" sz="1600" smtClean="0">
                <a:solidFill>
                  <a:schemeClr val="tx1">
                    <a:lumMod val="75000"/>
                    <a:lumOff val="25000"/>
                  </a:schemeClr>
                </a:solidFill>
                <a:latin typeface="+mn-lt"/>
                <a:ea typeface="+mn-ea"/>
                <a:cs typeface="+mn-ea"/>
                <a:sym typeface="+mn-lt"/>
              </a:rPr>
              <a:t>等人为了能够实现检测和识别图像和视频中人与物交互作用的目的，提出了</a:t>
            </a:r>
            <a:r>
              <a:rPr lang="zh-CN" altLang="en-US" sz="1600" b="1" smtClean="0">
                <a:solidFill>
                  <a:srgbClr val="FF0000"/>
                </a:solidFill>
                <a:latin typeface="+mn-lt"/>
                <a:ea typeface="+mn-ea"/>
                <a:cs typeface="+mn-ea"/>
                <a:sym typeface="+mn-lt"/>
              </a:rPr>
              <a:t>图解析神经网络</a:t>
            </a:r>
            <a:r>
              <a:rPr lang="zh-CN" altLang="en-US" sz="1600" smtClean="0">
                <a:solidFill>
                  <a:schemeClr val="tx1">
                    <a:lumMod val="75000"/>
                    <a:lumOff val="25000"/>
                  </a:schemeClr>
                </a:solidFill>
                <a:latin typeface="+mn-lt"/>
                <a:ea typeface="+mn-ea"/>
                <a:cs typeface="+mn-ea"/>
                <a:sym typeface="+mn-lt"/>
              </a:rPr>
              <a:t>，以端到端的方式推断解析图，可以实现对空间，时间等人与物交互的检测和识别</a:t>
            </a:r>
            <a:endParaRPr lang="zh-CN" altLang="en-US" sz="1600" dirty="0">
              <a:solidFill>
                <a:schemeClr val="tx1">
                  <a:lumMod val="75000"/>
                  <a:lumOff val="25000"/>
                </a:schemeClr>
              </a:solidFill>
              <a:latin typeface="+mn-lt"/>
              <a:ea typeface="+mn-ea"/>
              <a:cs typeface="+mn-ea"/>
              <a:sym typeface="+mn-lt"/>
            </a:endParaRPr>
          </a:p>
        </p:txBody>
      </p:sp>
      <p:sp>
        <p:nvSpPr>
          <p:cNvPr id="26" name="文本框 27"/>
          <p:cNvSpPr txBox="1"/>
          <p:nvPr/>
        </p:nvSpPr>
        <p:spPr>
          <a:xfrm>
            <a:off x="330506" y="4134950"/>
            <a:ext cx="3054691" cy="1323439"/>
          </a:xfrm>
          <a:prstGeom prst="rect">
            <a:avLst/>
          </a:prstGeom>
          <a:noFill/>
        </p:spPr>
        <p:txBody>
          <a:bodyPr wrap="square">
            <a:spAutoFit/>
          </a:bodyPr>
          <a:lstStyle/>
          <a:p>
            <a:pPr algn="ctr" fontAlgn="auto">
              <a:spcBef>
                <a:spcPts val="0"/>
              </a:spcBef>
              <a:spcAft>
                <a:spcPts val="0"/>
              </a:spcAft>
              <a:defRPr/>
            </a:pPr>
            <a:r>
              <a:rPr lang="zh-CN" altLang="en-US" sz="1600">
                <a:latin typeface="+mn-ea"/>
                <a:ea typeface="+mn-ea"/>
              </a:rPr>
              <a:t>从人体骨架来识别人的动作是计算机视觉中的 一个重要研究领域</a:t>
            </a:r>
            <a:r>
              <a:rPr lang="zh-CN" altLang="en-US" sz="1600" smtClean="0">
                <a:latin typeface="+mn-ea"/>
                <a:ea typeface="+mn-ea"/>
              </a:rPr>
              <a:t>，</a:t>
            </a:r>
            <a:r>
              <a:rPr lang="en-US" altLang="zh-CN" sz="1600" smtClean="0">
                <a:latin typeface="+mn-ea"/>
                <a:ea typeface="+mn-ea"/>
              </a:rPr>
              <a:t>Yan</a:t>
            </a:r>
            <a:r>
              <a:rPr lang="zh-CN" altLang="en-US" sz="1600" smtClean="0">
                <a:latin typeface="+mn-ea"/>
                <a:ea typeface="+mn-ea"/>
              </a:rPr>
              <a:t>等人提出</a:t>
            </a:r>
            <a:r>
              <a:rPr lang="zh-CN" altLang="en-US" sz="1600">
                <a:latin typeface="+mn-ea"/>
                <a:ea typeface="+mn-ea"/>
              </a:rPr>
              <a:t>了</a:t>
            </a:r>
            <a:r>
              <a:rPr lang="zh-CN" altLang="en-US" sz="1600" b="1">
                <a:solidFill>
                  <a:srgbClr val="FF0000"/>
                </a:solidFill>
                <a:latin typeface="+mn-ea"/>
                <a:ea typeface="+mn-ea"/>
              </a:rPr>
              <a:t>时空图卷积</a:t>
            </a:r>
            <a:r>
              <a:rPr lang="zh-CN" altLang="en-US" sz="1600" b="1" smtClean="0">
                <a:solidFill>
                  <a:srgbClr val="FF0000"/>
                </a:solidFill>
                <a:latin typeface="+mn-ea"/>
                <a:ea typeface="+mn-ea"/>
              </a:rPr>
              <a:t>网络</a:t>
            </a:r>
            <a:r>
              <a:rPr lang="en-US" altLang="zh-CN" sz="1600" b="1" smtClean="0">
                <a:solidFill>
                  <a:srgbClr val="FF0000"/>
                </a:solidFill>
                <a:latin typeface="+mn-ea"/>
                <a:ea typeface="+mn-ea"/>
              </a:rPr>
              <a:t>ST—GCN</a:t>
            </a:r>
            <a:r>
              <a:rPr lang="zh-CN" altLang="en-US" sz="1600">
                <a:latin typeface="+mn-ea"/>
                <a:ea typeface="+mn-ea"/>
              </a:rPr>
              <a:t>对人的行为动作进行识别．，</a:t>
            </a:r>
            <a:endParaRPr lang="zh-CN" altLang="en-US" sz="1600" dirty="0">
              <a:solidFill>
                <a:schemeClr val="tx1">
                  <a:lumMod val="75000"/>
                  <a:lumOff val="25000"/>
                </a:schemeClr>
              </a:solidFill>
              <a:latin typeface="+mn-ea"/>
              <a:ea typeface="+mn-ea"/>
              <a:cs typeface="+mn-ea"/>
              <a:sym typeface="+mn-lt"/>
            </a:endParaRPr>
          </a:p>
        </p:txBody>
      </p:sp>
      <p:sp>
        <p:nvSpPr>
          <p:cNvPr id="27" name="文本框 28"/>
          <p:cNvSpPr txBox="1"/>
          <p:nvPr/>
        </p:nvSpPr>
        <p:spPr>
          <a:xfrm>
            <a:off x="7954713" y="1743419"/>
            <a:ext cx="3904898" cy="1323439"/>
          </a:xfrm>
          <a:prstGeom prst="rect">
            <a:avLst/>
          </a:prstGeom>
          <a:noFill/>
        </p:spPr>
        <p:txBody>
          <a:bodyPr wrap="square">
            <a:spAutoFit/>
          </a:bodyPr>
          <a:lstStyle/>
          <a:p>
            <a:pPr algn="ctr" fontAlgn="auto">
              <a:spcBef>
                <a:spcPts val="0"/>
              </a:spcBef>
              <a:spcAft>
                <a:spcPts val="0"/>
              </a:spcAft>
              <a:defRPr/>
            </a:pPr>
            <a:r>
              <a:rPr lang="en-US" altLang="zh-CN" sz="1600">
                <a:latin typeface="+mn-ea"/>
                <a:ea typeface="+mn-ea"/>
              </a:rPr>
              <a:t>Liang</a:t>
            </a:r>
            <a:r>
              <a:rPr lang="zh-CN" altLang="en-US" sz="1600">
                <a:latin typeface="+mn-ea"/>
                <a:ea typeface="+mn-ea"/>
              </a:rPr>
              <a:t>等人</a:t>
            </a:r>
            <a:r>
              <a:rPr lang="en-US" altLang="zh-CN" sz="1600">
                <a:latin typeface="+mn-ea"/>
                <a:ea typeface="+mn-ea"/>
              </a:rPr>
              <a:t>[261</a:t>
            </a:r>
            <a:r>
              <a:rPr lang="zh-CN" altLang="en-US" sz="1600">
                <a:latin typeface="+mn-ea"/>
                <a:ea typeface="+mn-ea"/>
              </a:rPr>
              <a:t>为了探索如何利用外部人类知识 为网络赋予全局语义推理能力，提出了一个新的符 号</a:t>
            </a:r>
            <a:r>
              <a:rPr lang="zh-CN" altLang="en-US" sz="1600" b="1">
                <a:solidFill>
                  <a:srgbClr val="FF0000"/>
                </a:solidFill>
                <a:latin typeface="+mn-ea"/>
                <a:ea typeface="+mn-ea"/>
              </a:rPr>
              <a:t>图推理层</a:t>
            </a:r>
            <a:r>
              <a:rPr lang="en-US" altLang="zh-CN" sz="1600">
                <a:latin typeface="+mn-ea"/>
                <a:ea typeface="+mn-ea"/>
              </a:rPr>
              <a:t>(symbolic graph reasoning</a:t>
            </a:r>
            <a:r>
              <a:rPr lang="zh-CN" altLang="en-US" sz="1600">
                <a:latin typeface="+mn-ea"/>
                <a:ea typeface="+mn-ea"/>
              </a:rPr>
              <a:t>，</a:t>
            </a:r>
            <a:r>
              <a:rPr lang="en-US" altLang="zh-CN" sz="1600">
                <a:latin typeface="+mn-ea"/>
                <a:ea typeface="+mn-ea"/>
              </a:rPr>
              <a:t>SGR)</a:t>
            </a:r>
            <a:r>
              <a:rPr lang="zh-CN" altLang="en-US" sz="1600">
                <a:latin typeface="+mn-ea"/>
                <a:ea typeface="+mn-ea"/>
              </a:rPr>
              <a:t>并且 为了能够和局部卷积配合使用</a:t>
            </a:r>
            <a:endParaRPr lang="zh-CN" altLang="en-US" sz="1600" dirty="0">
              <a:solidFill>
                <a:schemeClr val="tx1">
                  <a:lumMod val="75000"/>
                  <a:lumOff val="25000"/>
                </a:schemeClr>
              </a:solidFill>
              <a:latin typeface="+mn-ea"/>
              <a:ea typeface="+mn-ea"/>
              <a:cs typeface="+mn-ea"/>
              <a:sym typeface="+mn-lt"/>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par>
                                <p:cTn id="47" presetID="53" presetClass="entr" presetSubtype="16"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par>
                                <p:cTn id="58" presetID="53" presetClass="entr" presetSubtype="16"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Effect transition="in" filter="fade">
                                      <p:cBhvr>
                                        <p:cTn id="62" dur="500"/>
                                        <p:tgtEl>
                                          <p:spTgt spid="21"/>
                                        </p:tgtEl>
                                      </p:cBhvr>
                                    </p:animEffect>
                                  </p:childTnLst>
                                </p:cTn>
                              </p:par>
                            </p:childTnLst>
                          </p:cTn>
                        </p:par>
                        <p:par>
                          <p:cTn id="63" fill="hold">
                            <p:stCondLst>
                              <p:cond delay="3000"/>
                            </p:stCondLst>
                            <p:childTnLst>
                              <p:par>
                                <p:cTn id="64" presetID="53" presetClass="entr" presetSubtype="16"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par>
                                <p:cTn id="69" presetID="53" presetClass="entr" presetSubtype="16"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3500"/>
                            </p:stCondLst>
                            <p:childTnLst>
                              <p:par>
                                <p:cTn id="75" presetID="53" presetClass="entr" presetSubtype="16" fill="hold"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par>
                                <p:cTn id="80" presetID="53" presetClass="entr" presetSubtype="16"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p:cTn id="82" dur="500" fill="hold"/>
                                        <p:tgtEl>
                                          <p:spTgt spid="15"/>
                                        </p:tgtEl>
                                        <p:attrNameLst>
                                          <p:attrName>ppt_w</p:attrName>
                                        </p:attrNameLst>
                                      </p:cBhvr>
                                      <p:tavLst>
                                        <p:tav tm="0">
                                          <p:val>
                                            <p:fltVal val="0"/>
                                          </p:val>
                                        </p:tav>
                                        <p:tav tm="100000">
                                          <p:val>
                                            <p:strVal val="#ppt_w"/>
                                          </p:val>
                                        </p:tav>
                                      </p:tavLst>
                                    </p:anim>
                                    <p:anim calcmode="lin" valueType="num">
                                      <p:cBhvr>
                                        <p:cTn id="83" dur="500" fill="hold"/>
                                        <p:tgtEl>
                                          <p:spTgt spid="15"/>
                                        </p:tgtEl>
                                        <p:attrNameLst>
                                          <p:attrName>ppt_h</p:attrName>
                                        </p:attrNameLst>
                                      </p:cBhvr>
                                      <p:tavLst>
                                        <p:tav tm="0">
                                          <p:val>
                                            <p:fltVal val="0"/>
                                          </p:val>
                                        </p:tav>
                                        <p:tav tm="100000">
                                          <p:val>
                                            <p:strVal val="#ppt_h"/>
                                          </p:val>
                                        </p:tav>
                                      </p:tavLst>
                                    </p:anim>
                                    <p:animEffect transition="in" filter="fade">
                                      <p:cBhvr>
                                        <p:cTn id="84" dur="500"/>
                                        <p:tgtEl>
                                          <p:spTgt spid="15"/>
                                        </p:tgtEl>
                                      </p:cBhvr>
                                    </p:animEffect>
                                  </p:childTnLst>
                                </p:cTn>
                              </p:par>
                            </p:childTnLst>
                          </p:cTn>
                        </p:par>
                        <p:par>
                          <p:cTn id="85" fill="hold">
                            <p:stCondLst>
                              <p:cond delay="4000"/>
                            </p:stCondLst>
                            <p:childTnLst>
                              <p:par>
                                <p:cTn id="86" presetID="53" presetClass="entr" presetSubtype="16" fill="hold" nodeType="after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p:cTn id="88" dur="500" fill="hold"/>
                                        <p:tgtEl>
                                          <p:spTgt spid="13"/>
                                        </p:tgtEl>
                                        <p:attrNameLst>
                                          <p:attrName>ppt_w</p:attrName>
                                        </p:attrNameLst>
                                      </p:cBhvr>
                                      <p:tavLst>
                                        <p:tav tm="0">
                                          <p:val>
                                            <p:fltVal val="0"/>
                                          </p:val>
                                        </p:tav>
                                        <p:tav tm="100000">
                                          <p:val>
                                            <p:strVal val="#ppt_w"/>
                                          </p:val>
                                        </p:tav>
                                      </p:tavLst>
                                    </p:anim>
                                    <p:anim calcmode="lin" valueType="num">
                                      <p:cBhvr>
                                        <p:cTn id="89" dur="500" fill="hold"/>
                                        <p:tgtEl>
                                          <p:spTgt spid="13"/>
                                        </p:tgtEl>
                                        <p:attrNameLst>
                                          <p:attrName>ppt_h</p:attrName>
                                        </p:attrNameLst>
                                      </p:cBhvr>
                                      <p:tavLst>
                                        <p:tav tm="0">
                                          <p:val>
                                            <p:fltVal val="0"/>
                                          </p:val>
                                        </p:tav>
                                        <p:tav tm="100000">
                                          <p:val>
                                            <p:strVal val="#ppt_h"/>
                                          </p:val>
                                        </p:tav>
                                      </p:tavLst>
                                    </p:anim>
                                    <p:animEffect transition="in" filter="fade">
                                      <p:cBhvr>
                                        <p:cTn id="90" dur="500"/>
                                        <p:tgtEl>
                                          <p:spTgt spid="13"/>
                                        </p:tgtEl>
                                      </p:cBhvr>
                                    </p:animEffect>
                                  </p:childTnLst>
                                </p:cTn>
                              </p:par>
                              <p:par>
                                <p:cTn id="91" presetID="53" presetClass="entr" presetSubtype="16"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500" fill="hold"/>
                                        <p:tgtEl>
                                          <p:spTgt spid="18"/>
                                        </p:tgtEl>
                                        <p:attrNameLst>
                                          <p:attrName>ppt_w</p:attrName>
                                        </p:attrNameLst>
                                      </p:cBhvr>
                                      <p:tavLst>
                                        <p:tav tm="0">
                                          <p:val>
                                            <p:fltVal val="0"/>
                                          </p:val>
                                        </p:tav>
                                        <p:tav tm="100000">
                                          <p:val>
                                            <p:strVal val="#ppt_w"/>
                                          </p:val>
                                        </p:tav>
                                      </p:tavLst>
                                    </p:anim>
                                    <p:anim calcmode="lin" valueType="num">
                                      <p:cBhvr>
                                        <p:cTn id="94" dur="500" fill="hold"/>
                                        <p:tgtEl>
                                          <p:spTgt spid="18"/>
                                        </p:tgtEl>
                                        <p:attrNameLst>
                                          <p:attrName>ppt_h</p:attrName>
                                        </p:attrNameLst>
                                      </p:cBhvr>
                                      <p:tavLst>
                                        <p:tav tm="0">
                                          <p:val>
                                            <p:fltVal val="0"/>
                                          </p:val>
                                        </p:tav>
                                        <p:tav tm="100000">
                                          <p:val>
                                            <p:strVal val="#ppt_h"/>
                                          </p:val>
                                        </p:tav>
                                      </p:tavLst>
                                    </p:anim>
                                    <p:animEffect transition="in" filter="fade">
                                      <p:cBhvr>
                                        <p:cTn id="95" dur="500"/>
                                        <p:tgtEl>
                                          <p:spTgt spid="18"/>
                                        </p:tgtEl>
                                      </p:cBhvr>
                                    </p:animEffect>
                                  </p:childTnLst>
                                </p:cTn>
                              </p:par>
                              <p:par>
                                <p:cTn id="96" presetID="2" presetClass="entr" presetSubtype="8"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additive="base">
                                        <p:cTn id="98" dur="500" fill="hold"/>
                                        <p:tgtEl>
                                          <p:spTgt spid="24"/>
                                        </p:tgtEl>
                                        <p:attrNameLst>
                                          <p:attrName>ppt_x</p:attrName>
                                        </p:attrNameLst>
                                      </p:cBhvr>
                                      <p:tavLst>
                                        <p:tav tm="0">
                                          <p:val>
                                            <p:strVal val="0-#ppt_w/2"/>
                                          </p:val>
                                        </p:tav>
                                        <p:tav tm="100000">
                                          <p:val>
                                            <p:strVal val="#ppt_x"/>
                                          </p:val>
                                        </p:tav>
                                      </p:tavLst>
                                    </p:anim>
                                    <p:anim calcmode="lin" valueType="num">
                                      <p:cBhvr additive="base">
                                        <p:cTn id="99" dur="500" fill="hold"/>
                                        <p:tgtEl>
                                          <p:spTgt spid="24"/>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0-#ppt_w/2"/>
                                          </p:val>
                                        </p:tav>
                                        <p:tav tm="100000">
                                          <p:val>
                                            <p:strVal val="#ppt_x"/>
                                          </p:val>
                                        </p:tav>
                                      </p:tavLst>
                                    </p:anim>
                                    <p:anim calcmode="lin" valueType="num">
                                      <p:cBhvr additive="base">
                                        <p:cTn id="103" dur="500" fill="hold"/>
                                        <p:tgtEl>
                                          <p:spTgt spid="26"/>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500" fill="hold"/>
                                        <p:tgtEl>
                                          <p:spTgt spid="27"/>
                                        </p:tgtEl>
                                        <p:attrNameLst>
                                          <p:attrName>ppt_x</p:attrName>
                                        </p:attrNameLst>
                                      </p:cBhvr>
                                      <p:tavLst>
                                        <p:tav tm="0">
                                          <p:val>
                                            <p:strVal val="1+#ppt_w/2"/>
                                          </p:val>
                                        </p:tav>
                                        <p:tav tm="100000">
                                          <p:val>
                                            <p:strVal val="#ppt_x"/>
                                          </p:val>
                                        </p:tav>
                                      </p:tavLst>
                                    </p:anim>
                                    <p:anim calcmode="lin" valueType="num">
                                      <p:cBhvr additive="base">
                                        <p:cTn id="10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P spid="26" grpId="0"/>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84275" y="293688"/>
            <a:ext cx="8648700" cy="457200"/>
          </a:xfrm>
        </p:spPr>
        <p:txBody>
          <a:bodyPr/>
          <a:lstStyle/>
          <a:p>
            <a:pPr fontAlgn="auto">
              <a:spcBef>
                <a:spcPts val="0"/>
              </a:spcBef>
              <a:spcAft>
                <a:spcPts val="0"/>
              </a:spcAft>
              <a:defRPr/>
            </a:pPr>
            <a:r>
              <a:rPr lang="zh-CN" altLang="en-US" b="1">
                <a:solidFill>
                  <a:schemeClr val="accent1"/>
                </a:solidFill>
                <a:cs typeface="+mn-ea"/>
                <a:sym typeface="+mn-lt"/>
              </a:rPr>
              <a:t>在推荐系统方面的</a:t>
            </a:r>
            <a:r>
              <a:rPr lang="zh-CN" altLang="en-US" b="1" smtClean="0">
                <a:solidFill>
                  <a:schemeClr val="accent1"/>
                </a:solidFill>
                <a:cs typeface="+mn-ea"/>
                <a:sym typeface="+mn-lt"/>
              </a:rPr>
              <a:t>应用</a:t>
            </a:r>
            <a:endParaRPr lang="zh-CN" altLang="en-US" b="1" dirty="0">
              <a:solidFill>
                <a:schemeClr val="accent1"/>
              </a:solidFill>
              <a:cs typeface="+mn-ea"/>
              <a:sym typeface="+mn-lt"/>
            </a:endParaRPr>
          </a:p>
        </p:txBody>
      </p:sp>
      <p:sp>
        <p:nvSpPr>
          <p:cNvPr id="2" name="TextBox 1"/>
          <p:cNvSpPr txBox="1"/>
          <p:nvPr/>
        </p:nvSpPr>
        <p:spPr>
          <a:xfrm>
            <a:off x="720933" y="3494757"/>
            <a:ext cx="10172327" cy="369332"/>
          </a:xfrm>
          <a:prstGeom prst="rect">
            <a:avLst/>
          </a:prstGeom>
          <a:noFill/>
        </p:spPr>
        <p:txBody>
          <a:bodyPr wrap="square" rtlCol="0">
            <a:spAutoFit/>
          </a:bodyPr>
          <a:lstStyle/>
          <a:p>
            <a:endParaRPr lang="zh-CN" altLang="en-US"/>
          </a:p>
        </p:txBody>
      </p:sp>
      <p:sp>
        <p:nvSpPr>
          <p:cNvPr id="6" name="TextBox 5"/>
          <p:cNvSpPr txBox="1"/>
          <p:nvPr/>
        </p:nvSpPr>
        <p:spPr>
          <a:xfrm>
            <a:off x="720933" y="3494757"/>
            <a:ext cx="10172327" cy="369332"/>
          </a:xfrm>
          <a:prstGeom prst="rect">
            <a:avLst/>
          </a:prstGeom>
          <a:noFill/>
        </p:spPr>
        <p:txBody>
          <a:bodyPr wrap="square" rtlCol="0">
            <a:spAutoFit/>
          </a:bodyPr>
          <a:lstStyle/>
          <a:p>
            <a:endParaRPr lang="zh-CN" altLang="en-US"/>
          </a:p>
        </p:txBody>
      </p:sp>
      <p:sp>
        <p:nvSpPr>
          <p:cNvPr id="7" name="Freeform 5"/>
          <p:cNvSpPr/>
          <p:nvPr/>
        </p:nvSpPr>
        <p:spPr bwMode="auto">
          <a:xfrm>
            <a:off x="6888946" y="2142801"/>
            <a:ext cx="1219200" cy="1584325"/>
          </a:xfrm>
          <a:custGeom>
            <a:avLst/>
            <a:gdLst>
              <a:gd name="T0" fmla="*/ 599 w 693"/>
              <a:gd name="T1" fmla="*/ 347 h 901"/>
              <a:gd name="T2" fmla="*/ 375 w 693"/>
              <a:gd name="T3" fmla="*/ 0 h 901"/>
              <a:gd name="T4" fmla="*/ 264 w 693"/>
              <a:gd name="T5" fmla="*/ 112 h 901"/>
              <a:gd name="T6" fmla="*/ 272 w 693"/>
              <a:gd name="T7" fmla="*/ 139 h 901"/>
              <a:gd name="T8" fmla="*/ 267 w 693"/>
              <a:gd name="T9" fmla="*/ 251 h 901"/>
              <a:gd name="T10" fmla="*/ 218 w 693"/>
              <a:gd name="T11" fmla="*/ 268 h 901"/>
              <a:gd name="T12" fmla="*/ 122 w 693"/>
              <a:gd name="T13" fmla="*/ 255 h 901"/>
              <a:gd name="T14" fmla="*/ 1 w 693"/>
              <a:gd name="T15" fmla="*/ 376 h 901"/>
              <a:gd name="T16" fmla="*/ 0 w 693"/>
              <a:gd name="T17" fmla="*/ 378 h 901"/>
              <a:gd name="T18" fmla="*/ 162 w 693"/>
              <a:gd name="T19" fmla="*/ 807 h 901"/>
              <a:gd name="T20" fmla="*/ 388 w 693"/>
              <a:gd name="T21" fmla="*/ 807 h 901"/>
              <a:gd name="T22" fmla="*/ 447 w 693"/>
              <a:gd name="T23" fmla="*/ 901 h 901"/>
              <a:gd name="T24" fmla="*/ 507 w 693"/>
              <a:gd name="T25" fmla="*/ 807 h 901"/>
              <a:gd name="T26" fmla="*/ 693 w 693"/>
              <a:gd name="T27" fmla="*/ 807 h 901"/>
              <a:gd name="T28" fmla="*/ 599 w 693"/>
              <a:gd name="T29" fmla="*/ 34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599" y="347"/>
                </a:moveTo>
                <a:cubicBezTo>
                  <a:pt x="545" y="218"/>
                  <a:pt x="470" y="102"/>
                  <a:pt x="375" y="0"/>
                </a:cubicBezTo>
                <a:cubicBezTo>
                  <a:pt x="264" y="112"/>
                  <a:pt x="264" y="112"/>
                  <a:pt x="264" y="112"/>
                </a:cubicBezTo>
                <a:cubicBezTo>
                  <a:pt x="267" y="120"/>
                  <a:pt x="269" y="129"/>
                  <a:pt x="272" y="139"/>
                </a:cubicBezTo>
                <a:cubicBezTo>
                  <a:pt x="285" y="190"/>
                  <a:pt x="292" y="225"/>
                  <a:pt x="267" y="251"/>
                </a:cubicBezTo>
                <a:cubicBezTo>
                  <a:pt x="249" y="268"/>
                  <a:pt x="227" y="268"/>
                  <a:pt x="218" y="268"/>
                </a:cubicBezTo>
                <a:cubicBezTo>
                  <a:pt x="194" y="268"/>
                  <a:pt x="151" y="261"/>
                  <a:pt x="122" y="255"/>
                </a:cubicBezTo>
                <a:cubicBezTo>
                  <a:pt x="1" y="376"/>
                  <a:pt x="1" y="376"/>
                  <a:pt x="1" y="376"/>
                </a:cubicBezTo>
                <a:cubicBezTo>
                  <a:pt x="1" y="377"/>
                  <a:pt x="0" y="377"/>
                  <a:pt x="0" y="378"/>
                </a:cubicBezTo>
                <a:cubicBezTo>
                  <a:pt x="100" y="493"/>
                  <a:pt x="161" y="643"/>
                  <a:pt x="162" y="807"/>
                </a:cubicBezTo>
                <a:cubicBezTo>
                  <a:pt x="388" y="807"/>
                  <a:pt x="388" y="807"/>
                  <a:pt x="388" y="807"/>
                </a:cubicBezTo>
                <a:cubicBezTo>
                  <a:pt x="447" y="901"/>
                  <a:pt x="447" y="901"/>
                  <a:pt x="447" y="901"/>
                </a:cubicBezTo>
                <a:cubicBezTo>
                  <a:pt x="507" y="807"/>
                  <a:pt x="507" y="807"/>
                  <a:pt x="507" y="807"/>
                </a:cubicBezTo>
                <a:cubicBezTo>
                  <a:pt x="693" y="807"/>
                  <a:pt x="693" y="807"/>
                  <a:pt x="693" y="807"/>
                </a:cubicBezTo>
                <a:cubicBezTo>
                  <a:pt x="692" y="648"/>
                  <a:pt x="661" y="493"/>
                  <a:pt x="599" y="347"/>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8" name="Freeform 6"/>
          <p:cNvSpPr/>
          <p:nvPr/>
        </p:nvSpPr>
        <p:spPr bwMode="auto">
          <a:xfrm>
            <a:off x="6844496" y="3652513"/>
            <a:ext cx="1260475" cy="1385888"/>
          </a:xfrm>
          <a:custGeom>
            <a:avLst/>
            <a:gdLst>
              <a:gd name="T0" fmla="*/ 562 w 718"/>
              <a:gd name="T1" fmla="*/ 0 h 789"/>
              <a:gd name="T2" fmla="*/ 517 w 718"/>
              <a:gd name="T3" fmla="*/ 70 h 789"/>
              <a:gd name="T4" fmla="*/ 473 w 718"/>
              <a:gd name="T5" fmla="*/ 94 h 789"/>
              <a:gd name="T6" fmla="*/ 429 w 718"/>
              <a:gd name="T7" fmla="*/ 70 h 789"/>
              <a:gd name="T8" fmla="*/ 385 w 718"/>
              <a:gd name="T9" fmla="*/ 0 h 789"/>
              <a:gd name="T10" fmla="*/ 188 w 718"/>
              <a:gd name="T11" fmla="*/ 0 h 789"/>
              <a:gd name="T12" fmla="*/ 186 w 718"/>
              <a:gd name="T13" fmla="*/ 0 h 789"/>
              <a:gd name="T14" fmla="*/ 0 w 718"/>
              <a:gd name="T15" fmla="*/ 414 h 789"/>
              <a:gd name="T16" fmla="*/ 152 w 718"/>
              <a:gd name="T17" fmla="*/ 565 h 789"/>
              <a:gd name="T18" fmla="*/ 125 w 718"/>
              <a:gd name="T19" fmla="*/ 688 h 789"/>
              <a:gd name="T20" fmla="*/ 248 w 718"/>
              <a:gd name="T21" fmla="*/ 661 h 789"/>
              <a:gd name="T22" fmla="*/ 376 w 718"/>
              <a:gd name="T23" fmla="*/ 789 h 789"/>
              <a:gd name="T24" fmla="*/ 625 w 718"/>
              <a:gd name="T25" fmla="*/ 417 h 789"/>
              <a:gd name="T26" fmla="*/ 718 w 718"/>
              <a:gd name="T27" fmla="*/ 0 h 789"/>
              <a:gd name="T28" fmla="*/ 562 w 718"/>
              <a:gd name="T29"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562" y="0"/>
                </a:moveTo>
                <a:cubicBezTo>
                  <a:pt x="517" y="70"/>
                  <a:pt x="517" y="70"/>
                  <a:pt x="517" y="70"/>
                </a:cubicBezTo>
                <a:cubicBezTo>
                  <a:pt x="508" y="85"/>
                  <a:pt x="491" y="94"/>
                  <a:pt x="473" y="94"/>
                </a:cubicBezTo>
                <a:cubicBezTo>
                  <a:pt x="455" y="94"/>
                  <a:pt x="439" y="85"/>
                  <a:pt x="429" y="70"/>
                </a:cubicBezTo>
                <a:cubicBezTo>
                  <a:pt x="385" y="0"/>
                  <a:pt x="385" y="0"/>
                  <a:pt x="385" y="0"/>
                </a:cubicBezTo>
                <a:cubicBezTo>
                  <a:pt x="188" y="0"/>
                  <a:pt x="188" y="0"/>
                  <a:pt x="188" y="0"/>
                </a:cubicBezTo>
                <a:cubicBezTo>
                  <a:pt x="187" y="0"/>
                  <a:pt x="187" y="0"/>
                  <a:pt x="186" y="0"/>
                </a:cubicBezTo>
                <a:cubicBezTo>
                  <a:pt x="175" y="160"/>
                  <a:pt x="106" y="305"/>
                  <a:pt x="0" y="414"/>
                </a:cubicBezTo>
                <a:cubicBezTo>
                  <a:pt x="152" y="565"/>
                  <a:pt x="152" y="565"/>
                  <a:pt x="152" y="565"/>
                </a:cubicBezTo>
                <a:cubicBezTo>
                  <a:pt x="125" y="688"/>
                  <a:pt x="125" y="688"/>
                  <a:pt x="125" y="688"/>
                </a:cubicBezTo>
                <a:cubicBezTo>
                  <a:pt x="248" y="661"/>
                  <a:pt x="248" y="661"/>
                  <a:pt x="248" y="661"/>
                </a:cubicBezTo>
                <a:cubicBezTo>
                  <a:pt x="376" y="789"/>
                  <a:pt x="376" y="789"/>
                  <a:pt x="376" y="789"/>
                </a:cubicBezTo>
                <a:cubicBezTo>
                  <a:pt x="483" y="681"/>
                  <a:pt x="566" y="556"/>
                  <a:pt x="625" y="417"/>
                </a:cubicBezTo>
                <a:cubicBezTo>
                  <a:pt x="681" y="284"/>
                  <a:pt x="712" y="144"/>
                  <a:pt x="718" y="0"/>
                </a:cubicBezTo>
                <a:lnTo>
                  <a:pt x="562" y="0"/>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9" name="Freeform 7"/>
          <p:cNvSpPr/>
          <p:nvPr/>
        </p:nvSpPr>
        <p:spPr bwMode="auto">
          <a:xfrm>
            <a:off x="6093609" y="1472876"/>
            <a:ext cx="1392237" cy="1266825"/>
          </a:xfrm>
          <a:custGeom>
            <a:avLst/>
            <a:gdLst>
              <a:gd name="T0" fmla="*/ 792 w 792"/>
              <a:gd name="T1" fmla="*/ 344 h 721"/>
              <a:gd name="T2" fmla="*/ 417 w 792"/>
              <a:gd name="T3" fmla="*/ 93 h 721"/>
              <a:gd name="T4" fmla="*/ 0 w 792"/>
              <a:gd name="T5" fmla="*/ 0 h 721"/>
              <a:gd name="T6" fmla="*/ 0 w 792"/>
              <a:gd name="T7" fmla="*/ 182 h 721"/>
              <a:gd name="T8" fmla="*/ 89 w 792"/>
              <a:gd name="T9" fmla="*/ 238 h 721"/>
              <a:gd name="T10" fmla="*/ 113 w 792"/>
              <a:gd name="T11" fmla="*/ 282 h 721"/>
              <a:gd name="T12" fmla="*/ 89 w 792"/>
              <a:gd name="T13" fmla="*/ 326 h 721"/>
              <a:gd name="T14" fmla="*/ 0 w 792"/>
              <a:gd name="T15" fmla="*/ 383 h 721"/>
              <a:gd name="T16" fmla="*/ 0 w 792"/>
              <a:gd name="T17" fmla="*/ 530 h 721"/>
              <a:gd name="T18" fmla="*/ 0 w 792"/>
              <a:gd name="T19" fmla="*/ 532 h 721"/>
              <a:gd name="T20" fmla="*/ 417 w 792"/>
              <a:gd name="T21" fmla="*/ 721 h 721"/>
              <a:gd name="T22" fmla="*/ 558 w 792"/>
              <a:gd name="T23" fmla="*/ 579 h 721"/>
              <a:gd name="T24" fmla="*/ 683 w 792"/>
              <a:gd name="T25" fmla="*/ 595 h 721"/>
              <a:gd name="T26" fmla="*/ 659 w 792"/>
              <a:gd name="T27" fmla="*/ 478 h 721"/>
              <a:gd name="T28" fmla="*/ 792 w 792"/>
              <a:gd name="T29" fmla="*/ 34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1">
                <a:moveTo>
                  <a:pt x="792" y="344"/>
                </a:moveTo>
                <a:cubicBezTo>
                  <a:pt x="683" y="236"/>
                  <a:pt x="557" y="152"/>
                  <a:pt x="417" y="93"/>
                </a:cubicBezTo>
                <a:cubicBezTo>
                  <a:pt x="284" y="36"/>
                  <a:pt x="144" y="5"/>
                  <a:pt x="0" y="0"/>
                </a:cubicBezTo>
                <a:cubicBezTo>
                  <a:pt x="0" y="182"/>
                  <a:pt x="0" y="182"/>
                  <a:pt x="0" y="182"/>
                </a:cubicBezTo>
                <a:cubicBezTo>
                  <a:pt x="89" y="238"/>
                  <a:pt x="89" y="238"/>
                  <a:pt x="89" y="238"/>
                </a:cubicBezTo>
                <a:cubicBezTo>
                  <a:pt x="104" y="248"/>
                  <a:pt x="113" y="264"/>
                  <a:pt x="113" y="282"/>
                </a:cubicBezTo>
                <a:cubicBezTo>
                  <a:pt x="113" y="300"/>
                  <a:pt x="104" y="317"/>
                  <a:pt x="89" y="326"/>
                </a:cubicBezTo>
                <a:cubicBezTo>
                  <a:pt x="0" y="383"/>
                  <a:pt x="0" y="383"/>
                  <a:pt x="0" y="383"/>
                </a:cubicBezTo>
                <a:cubicBezTo>
                  <a:pt x="0" y="530"/>
                  <a:pt x="0" y="530"/>
                  <a:pt x="0" y="530"/>
                </a:cubicBezTo>
                <a:cubicBezTo>
                  <a:pt x="0" y="531"/>
                  <a:pt x="0" y="531"/>
                  <a:pt x="0" y="532"/>
                </a:cubicBezTo>
                <a:cubicBezTo>
                  <a:pt x="162" y="543"/>
                  <a:pt x="308" y="613"/>
                  <a:pt x="417" y="721"/>
                </a:cubicBezTo>
                <a:cubicBezTo>
                  <a:pt x="558" y="579"/>
                  <a:pt x="558" y="579"/>
                  <a:pt x="558" y="579"/>
                </a:cubicBezTo>
                <a:cubicBezTo>
                  <a:pt x="683" y="595"/>
                  <a:pt x="683" y="595"/>
                  <a:pt x="683" y="595"/>
                </a:cubicBezTo>
                <a:cubicBezTo>
                  <a:pt x="659" y="478"/>
                  <a:pt x="659" y="478"/>
                  <a:pt x="659" y="478"/>
                </a:cubicBezTo>
                <a:lnTo>
                  <a:pt x="792" y="344"/>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0" name="Freeform 8"/>
          <p:cNvSpPr/>
          <p:nvPr/>
        </p:nvSpPr>
        <p:spPr bwMode="auto">
          <a:xfrm>
            <a:off x="5817384" y="4443088"/>
            <a:ext cx="1622425" cy="1220788"/>
          </a:xfrm>
          <a:custGeom>
            <a:avLst/>
            <a:gdLst>
              <a:gd name="T0" fmla="*/ 816 w 923"/>
              <a:gd name="T1" fmla="*/ 268 h 695"/>
              <a:gd name="T2" fmla="*/ 720 w 923"/>
              <a:gd name="T3" fmla="*/ 289 h 695"/>
              <a:gd name="T4" fmla="*/ 709 w 923"/>
              <a:gd name="T5" fmla="*/ 291 h 695"/>
              <a:gd name="T6" fmla="*/ 672 w 923"/>
              <a:gd name="T7" fmla="*/ 275 h 695"/>
              <a:gd name="T8" fmla="*/ 658 w 923"/>
              <a:gd name="T9" fmla="*/ 227 h 695"/>
              <a:gd name="T10" fmla="*/ 679 w 923"/>
              <a:gd name="T11" fmla="*/ 132 h 695"/>
              <a:gd name="T12" fmla="*/ 547 w 923"/>
              <a:gd name="T13" fmla="*/ 1 h 695"/>
              <a:gd name="T14" fmla="*/ 546 w 923"/>
              <a:gd name="T15" fmla="*/ 0 h 695"/>
              <a:gd name="T16" fmla="*/ 110 w 923"/>
              <a:gd name="T17" fmla="*/ 164 h 695"/>
              <a:gd name="T18" fmla="*/ 104 w 923"/>
              <a:gd name="T19" fmla="*/ 164 h 695"/>
              <a:gd name="T20" fmla="*/ 104 w 923"/>
              <a:gd name="T21" fmla="*/ 351 h 695"/>
              <a:gd name="T22" fmla="*/ 0 w 923"/>
              <a:gd name="T23" fmla="*/ 418 h 695"/>
              <a:gd name="T24" fmla="*/ 104 w 923"/>
              <a:gd name="T25" fmla="*/ 484 h 695"/>
              <a:gd name="T26" fmla="*/ 104 w 923"/>
              <a:gd name="T27" fmla="*/ 695 h 695"/>
              <a:gd name="T28" fmla="*/ 110 w 923"/>
              <a:gd name="T29" fmla="*/ 695 h 695"/>
              <a:gd name="T30" fmla="*/ 574 w 923"/>
              <a:gd name="T31" fmla="*/ 602 h 695"/>
              <a:gd name="T32" fmla="*/ 923 w 923"/>
              <a:gd name="T33" fmla="*/ 375 h 695"/>
              <a:gd name="T34" fmla="*/ 816 w 923"/>
              <a:gd name="T35"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5">
                <a:moveTo>
                  <a:pt x="816" y="268"/>
                </a:moveTo>
                <a:cubicBezTo>
                  <a:pt x="720" y="289"/>
                  <a:pt x="720" y="289"/>
                  <a:pt x="720" y="289"/>
                </a:cubicBezTo>
                <a:cubicBezTo>
                  <a:pt x="716" y="290"/>
                  <a:pt x="713" y="291"/>
                  <a:pt x="709" y="291"/>
                </a:cubicBezTo>
                <a:cubicBezTo>
                  <a:pt x="695" y="291"/>
                  <a:pt x="682" y="285"/>
                  <a:pt x="672" y="275"/>
                </a:cubicBezTo>
                <a:cubicBezTo>
                  <a:pt x="659" y="263"/>
                  <a:pt x="654" y="245"/>
                  <a:pt x="658" y="227"/>
                </a:cubicBezTo>
                <a:cubicBezTo>
                  <a:pt x="679" y="132"/>
                  <a:pt x="679" y="132"/>
                  <a:pt x="679" y="132"/>
                </a:cubicBezTo>
                <a:cubicBezTo>
                  <a:pt x="547" y="1"/>
                  <a:pt x="547" y="1"/>
                  <a:pt x="547" y="1"/>
                </a:cubicBezTo>
                <a:cubicBezTo>
                  <a:pt x="547" y="0"/>
                  <a:pt x="547" y="0"/>
                  <a:pt x="546" y="0"/>
                </a:cubicBezTo>
                <a:cubicBezTo>
                  <a:pt x="430" y="102"/>
                  <a:pt x="277" y="164"/>
                  <a:pt x="110" y="164"/>
                </a:cubicBezTo>
                <a:cubicBezTo>
                  <a:pt x="108" y="164"/>
                  <a:pt x="106" y="164"/>
                  <a:pt x="104" y="164"/>
                </a:cubicBezTo>
                <a:cubicBezTo>
                  <a:pt x="104" y="351"/>
                  <a:pt x="104" y="351"/>
                  <a:pt x="104" y="351"/>
                </a:cubicBezTo>
                <a:cubicBezTo>
                  <a:pt x="0" y="418"/>
                  <a:pt x="0" y="418"/>
                  <a:pt x="0" y="418"/>
                </a:cubicBezTo>
                <a:cubicBezTo>
                  <a:pt x="104" y="484"/>
                  <a:pt x="104" y="484"/>
                  <a:pt x="104" y="484"/>
                </a:cubicBezTo>
                <a:cubicBezTo>
                  <a:pt x="104" y="695"/>
                  <a:pt x="104" y="695"/>
                  <a:pt x="104" y="695"/>
                </a:cubicBezTo>
                <a:cubicBezTo>
                  <a:pt x="106" y="695"/>
                  <a:pt x="108" y="695"/>
                  <a:pt x="110" y="695"/>
                </a:cubicBezTo>
                <a:cubicBezTo>
                  <a:pt x="271" y="695"/>
                  <a:pt x="427" y="664"/>
                  <a:pt x="574" y="602"/>
                </a:cubicBezTo>
                <a:cubicBezTo>
                  <a:pt x="703" y="547"/>
                  <a:pt x="821" y="471"/>
                  <a:pt x="923" y="375"/>
                </a:cubicBezTo>
                <a:lnTo>
                  <a:pt x="816" y="268"/>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1" name="Freeform 9"/>
          <p:cNvSpPr/>
          <p:nvPr/>
        </p:nvSpPr>
        <p:spPr bwMode="auto">
          <a:xfrm>
            <a:off x="3907621" y="3411213"/>
            <a:ext cx="1217613" cy="1582738"/>
          </a:xfrm>
          <a:custGeom>
            <a:avLst/>
            <a:gdLst>
              <a:gd name="T0" fmla="*/ 94 w 693"/>
              <a:gd name="T1" fmla="*/ 555 h 901"/>
              <a:gd name="T2" fmla="*/ 318 w 693"/>
              <a:gd name="T3" fmla="*/ 901 h 901"/>
              <a:gd name="T4" fmla="*/ 428 w 693"/>
              <a:gd name="T5" fmla="*/ 790 h 901"/>
              <a:gd name="T6" fmla="*/ 421 w 693"/>
              <a:gd name="T7" fmla="*/ 763 h 901"/>
              <a:gd name="T8" fmla="*/ 426 w 693"/>
              <a:gd name="T9" fmla="*/ 651 h 901"/>
              <a:gd name="T10" fmla="*/ 475 w 693"/>
              <a:gd name="T11" fmla="*/ 633 h 901"/>
              <a:gd name="T12" fmla="*/ 571 w 693"/>
              <a:gd name="T13" fmla="*/ 646 h 901"/>
              <a:gd name="T14" fmla="*/ 692 w 693"/>
              <a:gd name="T15" fmla="*/ 525 h 901"/>
              <a:gd name="T16" fmla="*/ 693 w 693"/>
              <a:gd name="T17" fmla="*/ 524 h 901"/>
              <a:gd name="T18" fmla="*/ 531 w 693"/>
              <a:gd name="T19" fmla="*/ 94 h 901"/>
              <a:gd name="T20" fmla="*/ 305 w 693"/>
              <a:gd name="T21" fmla="*/ 94 h 901"/>
              <a:gd name="T22" fmla="*/ 245 w 693"/>
              <a:gd name="T23" fmla="*/ 0 h 901"/>
              <a:gd name="T24" fmla="*/ 186 w 693"/>
              <a:gd name="T25" fmla="*/ 94 h 901"/>
              <a:gd name="T26" fmla="*/ 0 w 693"/>
              <a:gd name="T27" fmla="*/ 94 h 901"/>
              <a:gd name="T28" fmla="*/ 94 w 693"/>
              <a:gd name="T29" fmla="*/ 55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94" y="555"/>
                </a:moveTo>
                <a:cubicBezTo>
                  <a:pt x="148" y="683"/>
                  <a:pt x="223" y="799"/>
                  <a:pt x="318" y="901"/>
                </a:cubicBezTo>
                <a:cubicBezTo>
                  <a:pt x="428" y="790"/>
                  <a:pt x="428" y="790"/>
                  <a:pt x="428" y="790"/>
                </a:cubicBezTo>
                <a:cubicBezTo>
                  <a:pt x="426" y="781"/>
                  <a:pt x="423" y="772"/>
                  <a:pt x="421" y="763"/>
                </a:cubicBezTo>
                <a:cubicBezTo>
                  <a:pt x="408" y="711"/>
                  <a:pt x="401" y="676"/>
                  <a:pt x="426" y="651"/>
                </a:cubicBezTo>
                <a:cubicBezTo>
                  <a:pt x="444" y="633"/>
                  <a:pt x="466" y="633"/>
                  <a:pt x="475" y="633"/>
                </a:cubicBezTo>
                <a:cubicBezTo>
                  <a:pt x="499" y="633"/>
                  <a:pt x="542" y="641"/>
                  <a:pt x="571" y="646"/>
                </a:cubicBezTo>
                <a:cubicBezTo>
                  <a:pt x="692" y="525"/>
                  <a:pt x="692" y="525"/>
                  <a:pt x="692" y="525"/>
                </a:cubicBezTo>
                <a:cubicBezTo>
                  <a:pt x="692" y="524"/>
                  <a:pt x="693" y="524"/>
                  <a:pt x="693" y="524"/>
                </a:cubicBezTo>
                <a:cubicBezTo>
                  <a:pt x="593" y="408"/>
                  <a:pt x="532" y="258"/>
                  <a:pt x="531" y="94"/>
                </a:cubicBezTo>
                <a:cubicBezTo>
                  <a:pt x="305" y="94"/>
                  <a:pt x="305" y="94"/>
                  <a:pt x="305" y="94"/>
                </a:cubicBezTo>
                <a:cubicBezTo>
                  <a:pt x="245" y="0"/>
                  <a:pt x="245" y="0"/>
                  <a:pt x="245" y="0"/>
                </a:cubicBezTo>
                <a:cubicBezTo>
                  <a:pt x="186" y="94"/>
                  <a:pt x="186" y="94"/>
                  <a:pt x="186" y="94"/>
                </a:cubicBezTo>
                <a:cubicBezTo>
                  <a:pt x="0" y="94"/>
                  <a:pt x="0" y="94"/>
                  <a:pt x="0" y="94"/>
                </a:cubicBezTo>
                <a:cubicBezTo>
                  <a:pt x="0" y="254"/>
                  <a:pt x="32" y="409"/>
                  <a:pt x="94" y="555"/>
                </a:cubicBez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2" name="Freeform 10"/>
          <p:cNvSpPr/>
          <p:nvPr/>
        </p:nvSpPr>
        <p:spPr bwMode="auto">
          <a:xfrm>
            <a:off x="3909209" y="2098351"/>
            <a:ext cx="1260475" cy="1385887"/>
          </a:xfrm>
          <a:custGeom>
            <a:avLst/>
            <a:gdLst>
              <a:gd name="T0" fmla="*/ 156 w 718"/>
              <a:gd name="T1" fmla="*/ 789 h 789"/>
              <a:gd name="T2" fmla="*/ 200 w 718"/>
              <a:gd name="T3" fmla="*/ 719 h 789"/>
              <a:gd name="T4" fmla="*/ 244 w 718"/>
              <a:gd name="T5" fmla="*/ 695 h 789"/>
              <a:gd name="T6" fmla="*/ 289 w 718"/>
              <a:gd name="T7" fmla="*/ 719 h 789"/>
              <a:gd name="T8" fmla="*/ 333 w 718"/>
              <a:gd name="T9" fmla="*/ 789 h 789"/>
              <a:gd name="T10" fmla="*/ 530 w 718"/>
              <a:gd name="T11" fmla="*/ 789 h 789"/>
              <a:gd name="T12" fmla="*/ 532 w 718"/>
              <a:gd name="T13" fmla="*/ 789 h 789"/>
              <a:gd name="T14" fmla="*/ 718 w 718"/>
              <a:gd name="T15" fmla="*/ 376 h 789"/>
              <a:gd name="T16" fmla="*/ 566 w 718"/>
              <a:gd name="T17" fmla="*/ 224 h 789"/>
              <a:gd name="T18" fmla="*/ 593 w 718"/>
              <a:gd name="T19" fmla="*/ 101 h 789"/>
              <a:gd name="T20" fmla="*/ 470 w 718"/>
              <a:gd name="T21" fmla="*/ 128 h 789"/>
              <a:gd name="T22" fmla="*/ 341 w 718"/>
              <a:gd name="T23" fmla="*/ 0 h 789"/>
              <a:gd name="T24" fmla="*/ 93 w 718"/>
              <a:gd name="T25" fmla="*/ 373 h 789"/>
              <a:gd name="T26" fmla="*/ 0 w 718"/>
              <a:gd name="T27" fmla="*/ 789 h 789"/>
              <a:gd name="T28" fmla="*/ 156 w 718"/>
              <a:gd name="T29" fmla="*/ 78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156" y="789"/>
                </a:moveTo>
                <a:cubicBezTo>
                  <a:pt x="200" y="719"/>
                  <a:pt x="200" y="719"/>
                  <a:pt x="200" y="719"/>
                </a:cubicBezTo>
                <a:cubicBezTo>
                  <a:pt x="210" y="704"/>
                  <a:pt x="227" y="695"/>
                  <a:pt x="244" y="695"/>
                </a:cubicBezTo>
                <a:cubicBezTo>
                  <a:pt x="262" y="695"/>
                  <a:pt x="279" y="704"/>
                  <a:pt x="289" y="719"/>
                </a:cubicBezTo>
                <a:cubicBezTo>
                  <a:pt x="333" y="789"/>
                  <a:pt x="333" y="789"/>
                  <a:pt x="333" y="789"/>
                </a:cubicBezTo>
                <a:cubicBezTo>
                  <a:pt x="530" y="789"/>
                  <a:pt x="530" y="789"/>
                  <a:pt x="530" y="789"/>
                </a:cubicBezTo>
                <a:cubicBezTo>
                  <a:pt x="531" y="789"/>
                  <a:pt x="531" y="789"/>
                  <a:pt x="532" y="789"/>
                </a:cubicBezTo>
                <a:cubicBezTo>
                  <a:pt x="543" y="629"/>
                  <a:pt x="612" y="484"/>
                  <a:pt x="718" y="376"/>
                </a:cubicBezTo>
                <a:cubicBezTo>
                  <a:pt x="566" y="224"/>
                  <a:pt x="566" y="224"/>
                  <a:pt x="566" y="224"/>
                </a:cubicBezTo>
                <a:cubicBezTo>
                  <a:pt x="593" y="101"/>
                  <a:pt x="593" y="101"/>
                  <a:pt x="593" y="101"/>
                </a:cubicBezTo>
                <a:cubicBezTo>
                  <a:pt x="470" y="128"/>
                  <a:pt x="470" y="128"/>
                  <a:pt x="470" y="128"/>
                </a:cubicBezTo>
                <a:cubicBezTo>
                  <a:pt x="341" y="0"/>
                  <a:pt x="341" y="0"/>
                  <a:pt x="341" y="0"/>
                </a:cubicBezTo>
                <a:cubicBezTo>
                  <a:pt x="235" y="108"/>
                  <a:pt x="152" y="233"/>
                  <a:pt x="93" y="373"/>
                </a:cubicBezTo>
                <a:cubicBezTo>
                  <a:pt x="37" y="505"/>
                  <a:pt x="6" y="645"/>
                  <a:pt x="0" y="789"/>
                </a:cubicBezTo>
                <a:lnTo>
                  <a:pt x="156" y="789"/>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3" name="Freeform 11"/>
          <p:cNvSpPr/>
          <p:nvPr/>
        </p:nvSpPr>
        <p:spPr bwMode="auto">
          <a:xfrm>
            <a:off x="4529921" y="4400226"/>
            <a:ext cx="1390650" cy="1263650"/>
          </a:xfrm>
          <a:custGeom>
            <a:avLst/>
            <a:gdLst>
              <a:gd name="T0" fmla="*/ 0 w 792"/>
              <a:gd name="T1" fmla="*/ 376 h 720"/>
              <a:gd name="T2" fmla="*/ 375 w 792"/>
              <a:gd name="T3" fmla="*/ 628 h 720"/>
              <a:gd name="T4" fmla="*/ 792 w 792"/>
              <a:gd name="T5" fmla="*/ 720 h 720"/>
              <a:gd name="T6" fmla="*/ 792 w 792"/>
              <a:gd name="T7" fmla="*/ 539 h 720"/>
              <a:gd name="T8" fmla="*/ 703 w 792"/>
              <a:gd name="T9" fmla="*/ 482 h 720"/>
              <a:gd name="T10" fmla="*/ 679 w 792"/>
              <a:gd name="T11" fmla="*/ 438 h 720"/>
              <a:gd name="T12" fmla="*/ 703 w 792"/>
              <a:gd name="T13" fmla="*/ 394 h 720"/>
              <a:gd name="T14" fmla="*/ 792 w 792"/>
              <a:gd name="T15" fmla="*/ 337 h 720"/>
              <a:gd name="T16" fmla="*/ 792 w 792"/>
              <a:gd name="T17" fmla="*/ 190 h 720"/>
              <a:gd name="T18" fmla="*/ 792 w 792"/>
              <a:gd name="T19" fmla="*/ 189 h 720"/>
              <a:gd name="T20" fmla="*/ 375 w 792"/>
              <a:gd name="T21" fmla="*/ 0 h 720"/>
              <a:gd name="T22" fmla="*/ 234 w 792"/>
              <a:gd name="T23" fmla="*/ 141 h 720"/>
              <a:gd name="T24" fmla="*/ 109 w 792"/>
              <a:gd name="T25" fmla="*/ 126 h 720"/>
              <a:gd name="T26" fmla="*/ 133 w 792"/>
              <a:gd name="T27" fmla="*/ 242 h 720"/>
              <a:gd name="T28" fmla="*/ 0 w 792"/>
              <a:gd name="T29" fmla="*/ 37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0">
                <a:moveTo>
                  <a:pt x="0" y="376"/>
                </a:moveTo>
                <a:cubicBezTo>
                  <a:pt x="108" y="484"/>
                  <a:pt x="234" y="568"/>
                  <a:pt x="375" y="628"/>
                </a:cubicBezTo>
                <a:cubicBezTo>
                  <a:pt x="507" y="684"/>
                  <a:pt x="648" y="715"/>
                  <a:pt x="792" y="720"/>
                </a:cubicBezTo>
                <a:cubicBezTo>
                  <a:pt x="792" y="539"/>
                  <a:pt x="792" y="539"/>
                  <a:pt x="792" y="539"/>
                </a:cubicBezTo>
                <a:cubicBezTo>
                  <a:pt x="703" y="482"/>
                  <a:pt x="703" y="482"/>
                  <a:pt x="703" y="482"/>
                </a:cubicBezTo>
                <a:cubicBezTo>
                  <a:pt x="688" y="473"/>
                  <a:pt x="679" y="456"/>
                  <a:pt x="679" y="438"/>
                </a:cubicBezTo>
                <a:cubicBezTo>
                  <a:pt x="679" y="420"/>
                  <a:pt x="688" y="404"/>
                  <a:pt x="703" y="394"/>
                </a:cubicBezTo>
                <a:cubicBezTo>
                  <a:pt x="792" y="337"/>
                  <a:pt x="792" y="337"/>
                  <a:pt x="792" y="337"/>
                </a:cubicBezTo>
                <a:cubicBezTo>
                  <a:pt x="792" y="190"/>
                  <a:pt x="792" y="190"/>
                  <a:pt x="792" y="190"/>
                </a:cubicBezTo>
                <a:cubicBezTo>
                  <a:pt x="792" y="190"/>
                  <a:pt x="792" y="189"/>
                  <a:pt x="792" y="189"/>
                </a:cubicBezTo>
                <a:cubicBezTo>
                  <a:pt x="630" y="177"/>
                  <a:pt x="484" y="107"/>
                  <a:pt x="375" y="0"/>
                </a:cubicBezTo>
                <a:cubicBezTo>
                  <a:pt x="234" y="141"/>
                  <a:pt x="234" y="141"/>
                  <a:pt x="234" y="141"/>
                </a:cubicBezTo>
                <a:cubicBezTo>
                  <a:pt x="109" y="126"/>
                  <a:pt x="109" y="126"/>
                  <a:pt x="109" y="126"/>
                </a:cubicBezTo>
                <a:cubicBezTo>
                  <a:pt x="133" y="242"/>
                  <a:pt x="133" y="242"/>
                  <a:pt x="133" y="242"/>
                </a:cubicBezTo>
                <a:lnTo>
                  <a:pt x="0" y="376"/>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4" name="Freeform 12"/>
          <p:cNvSpPr/>
          <p:nvPr/>
        </p:nvSpPr>
        <p:spPr bwMode="auto">
          <a:xfrm>
            <a:off x="4575959" y="1472876"/>
            <a:ext cx="1620837" cy="1223962"/>
          </a:xfrm>
          <a:custGeom>
            <a:avLst/>
            <a:gdLst>
              <a:gd name="T0" fmla="*/ 107 w 923"/>
              <a:gd name="T1" fmla="*/ 427 h 696"/>
              <a:gd name="T2" fmla="*/ 203 w 923"/>
              <a:gd name="T3" fmla="*/ 406 h 696"/>
              <a:gd name="T4" fmla="*/ 214 w 923"/>
              <a:gd name="T5" fmla="*/ 405 h 696"/>
              <a:gd name="T6" fmla="*/ 251 w 923"/>
              <a:gd name="T7" fmla="*/ 420 h 696"/>
              <a:gd name="T8" fmla="*/ 265 w 923"/>
              <a:gd name="T9" fmla="*/ 468 h 696"/>
              <a:gd name="T10" fmla="*/ 244 w 923"/>
              <a:gd name="T11" fmla="*/ 563 h 696"/>
              <a:gd name="T12" fmla="*/ 376 w 923"/>
              <a:gd name="T13" fmla="*/ 695 h 696"/>
              <a:gd name="T14" fmla="*/ 376 w 923"/>
              <a:gd name="T15" fmla="*/ 696 h 696"/>
              <a:gd name="T16" fmla="*/ 813 w 923"/>
              <a:gd name="T17" fmla="*/ 531 h 696"/>
              <a:gd name="T18" fmla="*/ 818 w 923"/>
              <a:gd name="T19" fmla="*/ 531 h 696"/>
              <a:gd name="T20" fmla="*/ 818 w 923"/>
              <a:gd name="T21" fmla="*/ 348 h 696"/>
              <a:gd name="T22" fmla="*/ 923 w 923"/>
              <a:gd name="T23" fmla="*/ 281 h 696"/>
              <a:gd name="T24" fmla="*/ 818 w 923"/>
              <a:gd name="T25" fmla="*/ 215 h 696"/>
              <a:gd name="T26" fmla="*/ 818 w 923"/>
              <a:gd name="T27" fmla="*/ 0 h 696"/>
              <a:gd name="T28" fmla="*/ 813 w 923"/>
              <a:gd name="T29" fmla="*/ 0 h 696"/>
              <a:gd name="T30" fmla="*/ 349 w 923"/>
              <a:gd name="T31" fmla="*/ 94 h 696"/>
              <a:gd name="T32" fmla="*/ 0 w 923"/>
              <a:gd name="T33" fmla="*/ 320 h 696"/>
              <a:gd name="T34" fmla="*/ 107 w 923"/>
              <a:gd name="T35" fmla="*/ 42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6">
                <a:moveTo>
                  <a:pt x="107" y="427"/>
                </a:moveTo>
                <a:cubicBezTo>
                  <a:pt x="203" y="406"/>
                  <a:pt x="203" y="406"/>
                  <a:pt x="203" y="406"/>
                </a:cubicBezTo>
                <a:cubicBezTo>
                  <a:pt x="206" y="405"/>
                  <a:pt x="210" y="405"/>
                  <a:pt x="214" y="405"/>
                </a:cubicBezTo>
                <a:cubicBezTo>
                  <a:pt x="228" y="405"/>
                  <a:pt x="241" y="410"/>
                  <a:pt x="251" y="420"/>
                </a:cubicBezTo>
                <a:cubicBezTo>
                  <a:pt x="264" y="433"/>
                  <a:pt x="269" y="451"/>
                  <a:pt x="265" y="468"/>
                </a:cubicBezTo>
                <a:cubicBezTo>
                  <a:pt x="244" y="563"/>
                  <a:pt x="244" y="563"/>
                  <a:pt x="244" y="563"/>
                </a:cubicBezTo>
                <a:cubicBezTo>
                  <a:pt x="376" y="695"/>
                  <a:pt x="376" y="695"/>
                  <a:pt x="376" y="695"/>
                </a:cubicBezTo>
                <a:cubicBezTo>
                  <a:pt x="376" y="695"/>
                  <a:pt x="376" y="695"/>
                  <a:pt x="376" y="696"/>
                </a:cubicBezTo>
                <a:cubicBezTo>
                  <a:pt x="493" y="593"/>
                  <a:pt x="646" y="531"/>
                  <a:pt x="813" y="531"/>
                </a:cubicBezTo>
                <a:cubicBezTo>
                  <a:pt x="815" y="531"/>
                  <a:pt x="817" y="531"/>
                  <a:pt x="818" y="531"/>
                </a:cubicBezTo>
                <a:cubicBezTo>
                  <a:pt x="818" y="348"/>
                  <a:pt x="818" y="348"/>
                  <a:pt x="818" y="348"/>
                </a:cubicBezTo>
                <a:cubicBezTo>
                  <a:pt x="923" y="281"/>
                  <a:pt x="923" y="281"/>
                  <a:pt x="923" y="281"/>
                </a:cubicBezTo>
                <a:cubicBezTo>
                  <a:pt x="818" y="215"/>
                  <a:pt x="818" y="215"/>
                  <a:pt x="818" y="215"/>
                </a:cubicBezTo>
                <a:cubicBezTo>
                  <a:pt x="818" y="0"/>
                  <a:pt x="818" y="0"/>
                  <a:pt x="818" y="0"/>
                </a:cubicBezTo>
                <a:cubicBezTo>
                  <a:pt x="817" y="0"/>
                  <a:pt x="815" y="0"/>
                  <a:pt x="813" y="0"/>
                </a:cubicBezTo>
                <a:cubicBezTo>
                  <a:pt x="652" y="0"/>
                  <a:pt x="496" y="31"/>
                  <a:pt x="349" y="94"/>
                </a:cubicBezTo>
                <a:cubicBezTo>
                  <a:pt x="219" y="148"/>
                  <a:pt x="102" y="224"/>
                  <a:pt x="0" y="320"/>
                </a:cubicBezTo>
                <a:lnTo>
                  <a:pt x="107" y="427"/>
                </a:lnTo>
                <a:close/>
              </a:path>
            </a:pathLst>
          </a:cu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5" name="Oval 13"/>
          <p:cNvSpPr>
            <a:spLocks noChangeArrowheads="1"/>
          </p:cNvSpPr>
          <p:nvPr/>
        </p:nvSpPr>
        <p:spPr bwMode="auto">
          <a:xfrm>
            <a:off x="5088721" y="2619051"/>
            <a:ext cx="1897063" cy="1893887"/>
          </a:xfrm>
          <a:prstGeom prst="ellipse">
            <a:avLst/>
          </a:prstGeom>
          <a:solidFill>
            <a:srgbClr val="0070C0"/>
          </a:solidFill>
          <a:ln>
            <a:noFill/>
          </a:ln>
        </p:spPr>
        <p:txBody>
          <a:bodyPr/>
          <a:lstStyle/>
          <a:p>
            <a:pPr fontAlgn="auto">
              <a:spcBef>
                <a:spcPts val="0"/>
              </a:spcBef>
              <a:spcAft>
                <a:spcPts val="0"/>
              </a:spcAft>
              <a:defRPr/>
            </a:pPr>
            <a:endParaRPr lang="en-US">
              <a:latin typeface="+mn-lt"/>
              <a:ea typeface="+mn-ea"/>
              <a:cs typeface="+mn-ea"/>
              <a:sym typeface="+mn-lt"/>
            </a:endParaRPr>
          </a:p>
        </p:txBody>
      </p:sp>
      <p:sp>
        <p:nvSpPr>
          <p:cNvPr id="16" name="AutoShape 19"/>
          <p:cNvSpPr>
            <a:spLocks noChangeAspect="1"/>
          </p:cNvSpPr>
          <p:nvPr/>
        </p:nvSpPr>
        <p:spPr bwMode="auto">
          <a:xfrm>
            <a:off x="4273582" y="2671500"/>
            <a:ext cx="436809" cy="436923"/>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17" name="AutoShape 82"/>
          <p:cNvSpPr>
            <a:spLocks noChangeAspect="1"/>
          </p:cNvSpPr>
          <p:nvPr/>
        </p:nvSpPr>
        <p:spPr bwMode="auto">
          <a:xfrm>
            <a:off x="7338188" y="2830512"/>
            <a:ext cx="374183" cy="3742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18" name="Freeform 16"/>
          <p:cNvSpPr>
            <a:spLocks noChangeAspect="1" noChangeArrowheads="1"/>
          </p:cNvSpPr>
          <p:nvPr/>
        </p:nvSpPr>
        <p:spPr bwMode="auto">
          <a:xfrm>
            <a:off x="6502134" y="1823110"/>
            <a:ext cx="343009" cy="53882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19" name="Freeform 290"/>
          <p:cNvSpPr>
            <a:spLocks noChangeAspect="1" noChangeArrowheads="1"/>
          </p:cNvSpPr>
          <p:nvPr/>
        </p:nvSpPr>
        <p:spPr bwMode="auto">
          <a:xfrm>
            <a:off x="5222186" y="1921070"/>
            <a:ext cx="478451" cy="370577"/>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0" name="Freeform 266"/>
          <p:cNvSpPr>
            <a:spLocks noChangeAspect="1" noChangeArrowheads="1"/>
          </p:cNvSpPr>
          <p:nvPr/>
        </p:nvSpPr>
        <p:spPr bwMode="auto">
          <a:xfrm>
            <a:off x="7264357" y="3999314"/>
            <a:ext cx="466007" cy="513692"/>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innerShdw blurRad="63500" dist="50800" dir="13500000">
              <a:prstClr val="black">
                <a:alpha val="50000"/>
              </a:prstClr>
            </a:innerShdw>
          </a:effectLst>
        </p:spPr>
        <p:txBody>
          <a:bodyPr wrap="none" lIns="182843" tIns="91422" rIns="182843" bIns="91422" anchor="ctr"/>
          <a:lstStyle/>
          <a:p>
            <a:pPr fontAlgn="auto">
              <a:spcBef>
                <a:spcPts val="0"/>
              </a:spcBef>
              <a:spcAft>
                <a:spcPts val="0"/>
              </a:spcAft>
              <a:defRPr/>
            </a:pPr>
            <a:endParaRPr lang="en-US" sz="2400" dirty="0">
              <a:latin typeface="+mn-lt"/>
              <a:ea typeface="+mn-ea"/>
              <a:cs typeface="+mn-ea"/>
              <a:sym typeface="+mn-lt"/>
            </a:endParaRPr>
          </a:p>
        </p:txBody>
      </p:sp>
      <p:sp>
        <p:nvSpPr>
          <p:cNvPr id="21" name="Freeform 102"/>
          <p:cNvSpPr>
            <a:spLocks noChangeAspect="1" noChangeArrowheads="1"/>
          </p:cNvSpPr>
          <p:nvPr/>
        </p:nvSpPr>
        <p:spPr bwMode="auto">
          <a:xfrm>
            <a:off x="6304543" y="4871805"/>
            <a:ext cx="489084" cy="43714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innerShdw blurRad="63500" dist="50800" dir="13500000">
              <a:prstClr val="black">
                <a:alpha val="50000"/>
              </a:prstClr>
            </a:innerShdw>
          </a:effectLst>
        </p:spPr>
        <p:txBody>
          <a:bodyPr wrap="none" anchor="ctr"/>
          <a:lstStyle/>
          <a:p>
            <a:pPr fontAlgn="auto">
              <a:spcBef>
                <a:spcPts val="0"/>
              </a:spcBef>
              <a:spcAft>
                <a:spcPts val="0"/>
              </a:spcAft>
              <a:defRPr/>
            </a:pPr>
            <a:endParaRPr lang="en-US" sz="1050" dirty="0">
              <a:latin typeface="+mn-lt"/>
              <a:ea typeface="+mn-ea"/>
              <a:cs typeface="+mn-ea"/>
              <a:sym typeface="+mn-lt"/>
            </a:endParaRPr>
          </a:p>
        </p:txBody>
      </p:sp>
      <p:sp>
        <p:nvSpPr>
          <p:cNvPr id="22" name="Freeform 48"/>
          <p:cNvSpPr>
            <a:spLocks noChangeAspect="1" noChangeArrowheads="1"/>
          </p:cNvSpPr>
          <p:nvPr/>
        </p:nvSpPr>
        <p:spPr bwMode="auto">
          <a:xfrm>
            <a:off x="5107704" y="4820046"/>
            <a:ext cx="460761" cy="40747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bg1"/>
          </a:solidFill>
          <a:ln>
            <a:noFill/>
          </a:ln>
          <a:effectLst>
            <a:innerShdw blurRad="114300">
              <a:prstClr val="black"/>
            </a:innerShdw>
          </a:effectLst>
        </p:spPr>
        <p:txBody>
          <a:bodyPr anchor="ctr"/>
          <a:lstStyle/>
          <a:p>
            <a:pPr fontAlgn="auto">
              <a:spcBef>
                <a:spcPts val="0"/>
              </a:spcBef>
              <a:spcAft>
                <a:spcPts val="0"/>
              </a:spcAft>
              <a:defRPr/>
            </a:pPr>
            <a:endParaRPr lang="en-US" sz="2400" dirty="0">
              <a:latin typeface="+mn-lt"/>
              <a:ea typeface="+mn-ea"/>
              <a:cs typeface="+mn-ea"/>
              <a:sym typeface="+mn-lt"/>
            </a:endParaRPr>
          </a:p>
        </p:txBody>
      </p:sp>
      <p:sp>
        <p:nvSpPr>
          <p:cNvPr id="23" name="Freeform 106"/>
          <p:cNvSpPr>
            <a:spLocks noChangeAspect="1" noChangeArrowheads="1"/>
          </p:cNvSpPr>
          <p:nvPr/>
        </p:nvSpPr>
        <p:spPr bwMode="auto">
          <a:xfrm>
            <a:off x="4295843" y="3963348"/>
            <a:ext cx="466453" cy="40368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bg1"/>
          </a:solidFill>
          <a:ln>
            <a:noFill/>
          </a:ln>
          <a:effectLst>
            <a:innerShdw blurRad="63500" dist="50800" dir="13500000">
              <a:prstClr val="black">
                <a:alpha val="50000"/>
              </a:prstClr>
            </a:innerShdw>
          </a:effectLst>
        </p:spPr>
        <p:txBody>
          <a:bodyPr lIns="50789" tIns="50789" rIns="50789" bIns="50789" anchor="ctr"/>
          <a:lstStyle/>
          <a:p>
            <a:pPr defTabSz="457200" fontAlgn="auto">
              <a:spcBef>
                <a:spcPts val="0"/>
              </a:spcBef>
              <a:spcAft>
                <a:spcPts val="0"/>
              </a:spcAft>
              <a:defRPr/>
            </a:pPr>
            <a:endParaRPr lang="en-US" sz="3600" dirty="0">
              <a:solidFill>
                <a:schemeClr val="bg1"/>
              </a:solidFill>
              <a:effectLst>
                <a:outerShdw blurRad="38100" dist="38100" dir="2700000" algn="tl">
                  <a:srgbClr val="000000"/>
                </a:outerShdw>
              </a:effectLst>
              <a:latin typeface="+mn-lt"/>
              <a:ea typeface="+mn-ea"/>
              <a:cs typeface="+mn-ea"/>
              <a:sym typeface="+mn-lt"/>
            </a:endParaRPr>
          </a:p>
        </p:txBody>
      </p:sp>
      <p:sp>
        <p:nvSpPr>
          <p:cNvPr id="24" name="AutoShape 123"/>
          <p:cNvSpPr>
            <a:spLocks noChangeAspect="1"/>
          </p:cNvSpPr>
          <p:nvPr/>
        </p:nvSpPr>
        <p:spPr bwMode="auto">
          <a:xfrm>
            <a:off x="5709434" y="3242938"/>
            <a:ext cx="619125" cy="681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200" fontAlgn="auto">
              <a:spcBef>
                <a:spcPts val="0"/>
              </a:spcBef>
              <a:spcAft>
                <a:spcPts val="0"/>
              </a:spcAft>
              <a:defRPr/>
            </a:pPr>
            <a:endParaRPr lang="es-ES" sz="3600" dirty="0">
              <a:solidFill>
                <a:srgbClr val="44CEB9"/>
              </a:solidFill>
              <a:effectLst>
                <a:outerShdw blurRad="38100" dist="38100" dir="2700000" algn="tl">
                  <a:srgbClr val="000000"/>
                </a:outerShdw>
              </a:effectLst>
              <a:latin typeface="+mn-lt"/>
              <a:ea typeface="+mn-ea"/>
              <a:cs typeface="+mn-ea"/>
              <a:sym typeface="+mn-lt"/>
            </a:endParaRPr>
          </a:p>
        </p:txBody>
      </p:sp>
      <p:sp>
        <p:nvSpPr>
          <p:cNvPr id="25" name="文本框 25"/>
          <p:cNvSpPr txBox="1"/>
          <p:nvPr/>
        </p:nvSpPr>
        <p:spPr>
          <a:xfrm>
            <a:off x="438254" y="1234860"/>
            <a:ext cx="3599542" cy="1569660"/>
          </a:xfrm>
          <a:prstGeom prst="rect">
            <a:avLst/>
          </a:prstGeom>
          <a:noFill/>
        </p:spPr>
        <p:txBody>
          <a:bodyPr wrap="square">
            <a:spAutoFit/>
          </a:bodyPr>
          <a:lstStyle/>
          <a:p>
            <a:pPr algn="ctr" fontAlgn="auto">
              <a:spcBef>
                <a:spcPts val="0"/>
              </a:spcBef>
              <a:spcAft>
                <a:spcPts val="0"/>
              </a:spcAft>
              <a:defRPr/>
            </a:pPr>
            <a:r>
              <a:rPr lang="zh-CN" altLang="en-US" sz="1600">
                <a:latin typeface="+mn-ea"/>
                <a:ea typeface="+mn-ea"/>
              </a:rPr>
              <a:t>图神经网络在推荐系统上虽然表现很好，但把 这些算法应用到数百亿的用户上仍然很困难．为此， </a:t>
            </a:r>
            <a:r>
              <a:rPr lang="en-US" altLang="zh-CN" sz="1600">
                <a:latin typeface="+mn-ea"/>
                <a:ea typeface="+mn-ea"/>
              </a:rPr>
              <a:t>Ying</a:t>
            </a:r>
            <a:r>
              <a:rPr lang="zh-CN" altLang="en-US" sz="1600">
                <a:latin typeface="+mn-ea"/>
                <a:ea typeface="+mn-ea"/>
              </a:rPr>
              <a:t>等人</a:t>
            </a:r>
            <a:r>
              <a:rPr lang="en-US" altLang="zh-CN" sz="1600">
                <a:latin typeface="+mn-ea"/>
                <a:ea typeface="+mn-ea"/>
              </a:rPr>
              <a:t>[121]</a:t>
            </a:r>
            <a:r>
              <a:rPr lang="zh-CN" altLang="en-US" sz="1600">
                <a:latin typeface="+mn-ea"/>
                <a:ea typeface="+mn-ea"/>
              </a:rPr>
              <a:t>提出了一种在</a:t>
            </a:r>
            <a:r>
              <a:rPr lang="en-US" altLang="zh-CN" sz="1600">
                <a:latin typeface="+mn-ea"/>
                <a:ea typeface="+mn-ea"/>
              </a:rPr>
              <a:t>Pinterest</a:t>
            </a:r>
            <a:r>
              <a:rPr lang="zh-CN" altLang="en-US" sz="1600">
                <a:latin typeface="+mn-ea"/>
                <a:ea typeface="+mn-ea"/>
              </a:rPr>
              <a:t>上的大规模</a:t>
            </a:r>
            <a:r>
              <a:rPr lang="zh-CN" altLang="en-US" sz="1600" smtClean="0">
                <a:latin typeface="+mn-ea"/>
                <a:ea typeface="+mn-ea"/>
              </a:rPr>
              <a:t>深度</a:t>
            </a:r>
            <a:r>
              <a:rPr lang="zh-CN" altLang="en-US" sz="1600">
                <a:latin typeface="+mn-ea"/>
                <a:ea typeface="+mn-ea"/>
              </a:rPr>
              <a:t>推荐引擎，开发了一种高效的</a:t>
            </a:r>
            <a:r>
              <a:rPr lang="zh-CN" altLang="en-US" sz="1600" b="1">
                <a:solidFill>
                  <a:srgbClr val="FF0000"/>
                </a:solidFill>
                <a:latin typeface="+mn-ea"/>
                <a:ea typeface="+mn-ea"/>
              </a:rPr>
              <a:t>图卷积算法</a:t>
            </a:r>
            <a:r>
              <a:rPr lang="en-US" altLang="zh-CN" sz="1600" b="1">
                <a:solidFill>
                  <a:srgbClr val="FF0000"/>
                </a:solidFill>
                <a:latin typeface="+mn-ea"/>
                <a:ea typeface="+mn-ea"/>
              </a:rPr>
              <a:t>Pinsage</a:t>
            </a:r>
            <a:r>
              <a:rPr lang="zh-CN" altLang="en-US" sz="1600">
                <a:latin typeface="+mn-ea"/>
                <a:ea typeface="+mn-ea"/>
              </a:rPr>
              <a:t>，</a:t>
            </a:r>
            <a:endParaRPr lang="zh-CN" altLang="en-US" sz="1600" dirty="0">
              <a:solidFill>
                <a:schemeClr val="tx1">
                  <a:lumMod val="75000"/>
                  <a:lumOff val="25000"/>
                </a:schemeClr>
              </a:solidFill>
              <a:latin typeface="+mn-ea"/>
              <a:ea typeface="+mn-ea"/>
              <a:cs typeface="+mn-ea"/>
              <a:sym typeface="+mn-lt"/>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384" y="3097226"/>
            <a:ext cx="3542070" cy="20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00852" y="1698171"/>
            <a:ext cx="3764478" cy="3693319"/>
          </a:xfrm>
          <a:prstGeom prst="rect">
            <a:avLst/>
          </a:prstGeom>
          <a:noFill/>
        </p:spPr>
        <p:txBody>
          <a:bodyPr wrap="square" rtlCol="0">
            <a:spAutoFit/>
          </a:bodyPr>
          <a:lstStyle/>
          <a:p>
            <a:r>
              <a:rPr lang="zh-CN" altLang="en-US">
                <a:latin typeface="+mn-ea"/>
                <a:ea typeface="+mn-ea"/>
              </a:rPr>
              <a:t>知识图谱</a:t>
            </a:r>
            <a:r>
              <a:rPr lang="en-US" altLang="zh-CN">
                <a:latin typeface="+mn-ea"/>
                <a:ea typeface="+mn-ea"/>
              </a:rPr>
              <a:t>(knowledge graph</a:t>
            </a:r>
            <a:r>
              <a:rPr lang="zh-CN" altLang="en-US">
                <a:latin typeface="+mn-ea"/>
                <a:ea typeface="+mn-ea"/>
              </a:rPr>
              <a:t>，</a:t>
            </a:r>
            <a:r>
              <a:rPr lang="en-US" altLang="zh-CN">
                <a:latin typeface="+mn-ea"/>
                <a:ea typeface="+mn-ea"/>
              </a:rPr>
              <a:t>KG)</a:t>
            </a:r>
            <a:r>
              <a:rPr lang="zh-CN" altLang="en-US">
                <a:latin typeface="+mn-ea"/>
                <a:ea typeface="+mn-ea"/>
              </a:rPr>
              <a:t>能够捕获结 构化信息以及实体之间的关系，提供很好的信息描 述方法．将其应用到推荐系统中，可以大大提高推荐 系统的性能．但是，该领域中的现有方法大多依赖人 工特征选取过程．为了解决这个弊端，</a:t>
            </a:r>
            <a:r>
              <a:rPr lang="en-US" altLang="zh-CN">
                <a:latin typeface="+mn-ea"/>
                <a:ea typeface="+mn-ea"/>
              </a:rPr>
              <a:t>wang</a:t>
            </a:r>
            <a:r>
              <a:rPr lang="zh-CN" altLang="en-US">
                <a:latin typeface="+mn-ea"/>
                <a:ea typeface="+mn-ea"/>
              </a:rPr>
              <a:t>等</a:t>
            </a:r>
            <a:r>
              <a:rPr lang="zh-CN" altLang="en-US" smtClean="0">
                <a:latin typeface="+mn-ea"/>
                <a:ea typeface="+mn-ea"/>
              </a:rPr>
              <a:t>人提出</a:t>
            </a:r>
            <a:r>
              <a:rPr lang="zh-CN" altLang="en-US">
                <a:latin typeface="+mn-ea"/>
                <a:ea typeface="+mn-ea"/>
              </a:rPr>
              <a:t>了</a:t>
            </a:r>
            <a:r>
              <a:rPr lang="zh-CN" altLang="en-US" b="1">
                <a:solidFill>
                  <a:srgbClr val="FF0000"/>
                </a:solidFill>
                <a:latin typeface="+mn-ea"/>
                <a:ea typeface="+mn-ea"/>
              </a:rPr>
              <a:t>带有标签平滑度正则化的知识感知图</a:t>
            </a:r>
            <a:r>
              <a:rPr lang="zh-CN" altLang="en-US" b="1" smtClean="0">
                <a:solidFill>
                  <a:srgbClr val="FF0000"/>
                </a:solidFill>
                <a:latin typeface="+mn-ea"/>
                <a:ea typeface="+mn-ea"/>
              </a:rPr>
              <a:t>神经网络</a:t>
            </a:r>
            <a:r>
              <a:rPr lang="en-US" altLang="zh-CN" b="1">
                <a:solidFill>
                  <a:srgbClr val="FF0000"/>
                </a:solidFill>
                <a:latin typeface="+mn-ea"/>
                <a:ea typeface="+mn-ea"/>
              </a:rPr>
              <a:t>(knowledge—aware graph neural networks with 1abel smoothness reguIarization</a:t>
            </a:r>
            <a:r>
              <a:rPr lang="zh-CN" altLang="en-US" b="1">
                <a:solidFill>
                  <a:srgbClr val="FF0000"/>
                </a:solidFill>
                <a:latin typeface="+mn-ea"/>
                <a:ea typeface="+mn-ea"/>
              </a:rPr>
              <a:t>，</a:t>
            </a:r>
            <a:r>
              <a:rPr lang="en-US" altLang="zh-CN" b="1">
                <a:solidFill>
                  <a:srgbClr val="FF0000"/>
                </a:solidFill>
                <a:latin typeface="+mn-ea"/>
                <a:ea typeface="+mn-ea"/>
              </a:rPr>
              <a:t>KGNN—LS)</a:t>
            </a:r>
            <a:endParaRPr lang="zh-CN" altLang="en-US" b="1">
              <a:solidFill>
                <a:srgbClr val="FF0000"/>
              </a:solidFill>
              <a:latin typeface="+mn-ea"/>
              <a:ea typeface="+mn-ea"/>
            </a:endParaRPr>
          </a:p>
        </p:txBody>
      </p:sp>
    </p:spTree>
  </p:cSld>
  <p:clrMapOvr>
    <a:masterClrMapping/>
  </p:clrMapOvr>
  <p:transition spd="slow"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par>
                                <p:cTn id="47" presetID="53" presetClass="entr" presetSubtype="16"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53" presetClass="entr" presetSubtype="16"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childTnLst>
                          </p:cTn>
                        </p:par>
                        <p:par>
                          <p:cTn id="63" fill="hold">
                            <p:stCondLst>
                              <p:cond delay="3000"/>
                            </p:stCondLst>
                            <p:childTnLst>
                              <p:par>
                                <p:cTn id="64" presetID="53" presetClass="entr" presetSubtype="16"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par>
                          <p:cTn id="74" fill="hold">
                            <p:stCondLst>
                              <p:cond delay="3500"/>
                            </p:stCondLst>
                            <p:childTnLst>
                              <p:par>
                                <p:cTn id="75" presetID="53" presetClass="entr" presetSubtype="16"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par>
                                <p:cTn id="80" presetID="53" presetClass="entr" presetSubtype="16"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childTnLst>
                          </p:cTn>
                        </p:par>
                        <p:par>
                          <p:cTn id="85" fill="hold">
                            <p:stCondLst>
                              <p:cond delay="4000"/>
                            </p:stCondLst>
                            <p:childTnLst>
                              <p:par>
                                <p:cTn id="86" presetID="53" presetClass="entr" presetSubtype="16" fill="hold" nodeType="after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p:cTn id="88" dur="500" fill="hold"/>
                                        <p:tgtEl>
                                          <p:spTgt spid="14"/>
                                        </p:tgtEl>
                                        <p:attrNameLst>
                                          <p:attrName>ppt_w</p:attrName>
                                        </p:attrNameLst>
                                      </p:cBhvr>
                                      <p:tavLst>
                                        <p:tav tm="0">
                                          <p:val>
                                            <p:fltVal val="0"/>
                                          </p:val>
                                        </p:tav>
                                        <p:tav tm="100000">
                                          <p:val>
                                            <p:strVal val="#ppt_w"/>
                                          </p:val>
                                        </p:tav>
                                      </p:tavLst>
                                    </p:anim>
                                    <p:anim calcmode="lin" valueType="num">
                                      <p:cBhvr>
                                        <p:cTn id="89" dur="500" fill="hold"/>
                                        <p:tgtEl>
                                          <p:spTgt spid="14"/>
                                        </p:tgtEl>
                                        <p:attrNameLst>
                                          <p:attrName>ppt_h</p:attrName>
                                        </p:attrNameLst>
                                      </p:cBhvr>
                                      <p:tavLst>
                                        <p:tav tm="0">
                                          <p:val>
                                            <p:fltVal val="0"/>
                                          </p:val>
                                        </p:tav>
                                        <p:tav tm="100000">
                                          <p:val>
                                            <p:strVal val="#ppt_h"/>
                                          </p:val>
                                        </p:tav>
                                      </p:tavLst>
                                    </p:anim>
                                    <p:animEffect transition="in" filter="fade">
                                      <p:cBhvr>
                                        <p:cTn id="90" dur="500"/>
                                        <p:tgtEl>
                                          <p:spTgt spid="14"/>
                                        </p:tgtEl>
                                      </p:cBhvr>
                                    </p:animEffect>
                                  </p:childTnLst>
                                </p:cTn>
                              </p:par>
                              <p:par>
                                <p:cTn id="91" presetID="53" presetClass="entr" presetSubtype="16"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p:cTn id="93" dur="500" fill="hold"/>
                                        <p:tgtEl>
                                          <p:spTgt spid="19"/>
                                        </p:tgtEl>
                                        <p:attrNameLst>
                                          <p:attrName>ppt_w</p:attrName>
                                        </p:attrNameLst>
                                      </p:cBhvr>
                                      <p:tavLst>
                                        <p:tav tm="0">
                                          <p:val>
                                            <p:fltVal val="0"/>
                                          </p:val>
                                        </p:tav>
                                        <p:tav tm="100000">
                                          <p:val>
                                            <p:strVal val="#ppt_w"/>
                                          </p:val>
                                        </p:tav>
                                      </p:tavLst>
                                    </p:anim>
                                    <p:anim calcmode="lin" valueType="num">
                                      <p:cBhvr>
                                        <p:cTn id="94" dur="500" fill="hold"/>
                                        <p:tgtEl>
                                          <p:spTgt spid="19"/>
                                        </p:tgtEl>
                                        <p:attrNameLst>
                                          <p:attrName>ppt_h</p:attrName>
                                        </p:attrNameLst>
                                      </p:cBhvr>
                                      <p:tavLst>
                                        <p:tav tm="0">
                                          <p:val>
                                            <p:fltVal val="0"/>
                                          </p:val>
                                        </p:tav>
                                        <p:tav tm="100000">
                                          <p:val>
                                            <p:strVal val="#ppt_h"/>
                                          </p:val>
                                        </p:tav>
                                      </p:tavLst>
                                    </p:anim>
                                    <p:animEffect transition="in" filter="fade">
                                      <p:cBhvr>
                                        <p:cTn id="95" dur="500"/>
                                        <p:tgtEl>
                                          <p:spTgt spid="19"/>
                                        </p:tgtEl>
                                      </p:cBhvr>
                                    </p:animEffect>
                                  </p:childTnLst>
                                </p:cTn>
                              </p:par>
                              <p:par>
                                <p:cTn id="96" presetID="2" presetClass="entr" presetSubtype="8"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fill="hold"/>
                                        <p:tgtEl>
                                          <p:spTgt spid="25"/>
                                        </p:tgtEl>
                                        <p:attrNameLst>
                                          <p:attrName>ppt_x</p:attrName>
                                        </p:attrNameLst>
                                      </p:cBhvr>
                                      <p:tavLst>
                                        <p:tav tm="0">
                                          <p:val>
                                            <p:strVal val="0-#ppt_w/2"/>
                                          </p:val>
                                        </p:tav>
                                        <p:tav tm="100000">
                                          <p:val>
                                            <p:strVal val="#ppt_x"/>
                                          </p:val>
                                        </p:tav>
                                      </p:tavLst>
                                    </p:anim>
                                    <p:anim calcmode="lin" valueType="num">
                                      <p:cBhvr additive="base">
                                        <p:cTn id="9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Lst>
  </p:timing>
</p:sld>
</file>

<file path=ppt/tags/tag1.xml><?xml version="1.0" encoding="utf-8"?>
<p:tagLst xmlns:p="http://schemas.openxmlformats.org/presentationml/2006/main">
  <p:tag name="KSO_WPP_MARK_KEY" val="b6598147-4f6a-46ff-8fd9-683848ce2727"/>
  <p:tag name="COMMONDATA" val="eyJoZGlkIjoiMmVhYjIwYTFkMDUyN2RmOGI2OTNiMWRjYmY5MjBlYTU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hnfxco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eaLnBrk="1" hangingPunct="1">
          <a:defRPr sz="3000" b="1">
            <a:solidFill>
              <a:srgbClr val="FF0000"/>
            </a:solidFill>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20017</Words>
  <Application>WPS 演示</Application>
  <PresentationFormat>自定义</PresentationFormat>
  <Paragraphs>1192</Paragraphs>
  <Slides>101</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101</vt:i4>
      </vt:variant>
    </vt:vector>
  </HeadingPairs>
  <TitlesOfParts>
    <vt:vector size="114" baseType="lpstr">
      <vt:lpstr>Arial</vt:lpstr>
      <vt:lpstr>宋体</vt:lpstr>
      <vt:lpstr>Wingdings</vt:lpstr>
      <vt:lpstr>微软雅黑</vt:lpstr>
      <vt:lpstr>Calibri</vt:lpstr>
      <vt:lpstr>Agency FB</vt:lpstr>
      <vt:lpstr>方正正黑简体</vt:lpstr>
      <vt:lpstr>黑体</vt:lpstr>
      <vt:lpstr>Arial Unicode MS</vt:lpstr>
      <vt:lpstr>Cambria Math</vt:lpstr>
      <vt:lpstr>Cambria Math</vt:lpstr>
      <vt:lpstr>第一PPT，www.1ppt.com</vt:lpstr>
      <vt:lpstr>自定义设计方案</vt:lpstr>
      <vt:lpstr>PowerPoint 演示文稿</vt:lpstr>
      <vt:lpstr>PowerPoint 演示文稿</vt:lpstr>
      <vt:lpstr>PowerPoint 演示文稿</vt:lpstr>
      <vt:lpstr>欧式空间</vt:lpstr>
      <vt:lpstr>卷积神经网络</vt:lpstr>
      <vt:lpstr>非欧式空间</vt:lpstr>
      <vt:lpstr>非欧式空间</vt:lpstr>
      <vt:lpstr>图神经网络</vt:lpstr>
      <vt:lpstr>图神经网络</vt:lpstr>
      <vt:lpstr>PowerPoint 演示文稿</vt:lpstr>
      <vt:lpstr>什么是图</vt:lpstr>
      <vt:lpstr>如何将数据表示成图（将图片表示成图）</vt:lpstr>
      <vt:lpstr>如何将数据表示成图（将文本表示成图）</vt:lpstr>
      <vt:lpstr>如何将数据表示成图（将社交网络表示成图）</vt:lpstr>
      <vt:lpstr>可以在图上面定义什么问题？</vt:lpstr>
      <vt:lpstr>在神经网络中使用图的挑战</vt:lpstr>
      <vt:lpstr>在神经网络中使用图的挑战</vt:lpstr>
      <vt:lpstr>在神经网络中使用图的挑战</vt:lpstr>
      <vt:lpstr>图神经网络</vt:lpstr>
      <vt:lpstr>图神经网络</vt:lpstr>
      <vt:lpstr>图神经网络</vt:lpstr>
      <vt:lpstr>图神经网络</vt:lpstr>
      <vt:lpstr>图神经网络</vt:lpstr>
      <vt:lpstr>图神经网络</vt:lpstr>
      <vt:lpstr>图神经网络</vt:lpstr>
      <vt:lpstr>PowerPoint 演示文稿</vt:lpstr>
      <vt:lpstr>图神经网络变体</vt:lpstr>
      <vt:lpstr>图神经网络分类</vt:lpstr>
      <vt:lpstr>图卷积神经网络</vt:lpstr>
      <vt:lpstr>图卷积神经网络</vt:lpstr>
      <vt:lpstr>图卷积神经网络</vt:lpstr>
      <vt:lpstr>图卷积神经网络</vt:lpstr>
      <vt:lpstr>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基于空间域的图卷积神经网络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基于频域的图卷积神经网络</vt:lpstr>
      <vt:lpstr>图卷积神经网络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基于注意力实现的图神经网络</vt:lpstr>
      <vt:lpstr>基于自编码器实现的图神经网络</vt:lpstr>
      <vt:lpstr>基于自编码器实现的图神经网络</vt:lpstr>
      <vt:lpstr>基于自编码器实现的图神经网络</vt:lpstr>
      <vt:lpstr>基于自编码器实现的图神经网络</vt:lpstr>
      <vt:lpstr>基于自编码器实现的图神经网络</vt:lpstr>
      <vt:lpstr>基于自编码器实现的图神经网络</vt:lpstr>
      <vt:lpstr>基于自编码器实现的图神经网络</vt:lpstr>
      <vt:lpstr>基于自编码器实现的图神经网络</vt:lpstr>
      <vt:lpstr>PowerPoint 演示文稿</vt:lpstr>
      <vt:lpstr>图神经网络的应用</vt:lpstr>
      <vt:lpstr>在自然语言处理方面的应用</vt:lpstr>
      <vt:lpstr>在计算机视觉方面的应用</vt:lpstr>
      <vt:lpstr>在推荐系统方面的应用</vt:lpstr>
      <vt:lpstr>在预测问题方面的应用</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dc:title>
  <dc:creator>第一PPT</dc:creator>
  <cp:keywords>www.1ppt.com</cp:keywords>
  <dc:description>www.1ppt.com</dc:description>
  <cp:lastModifiedBy>独夜行</cp:lastModifiedBy>
  <cp:revision>442</cp:revision>
  <dcterms:created xsi:type="dcterms:W3CDTF">2018-05-22T14:19:00Z</dcterms:created>
  <dcterms:modified xsi:type="dcterms:W3CDTF">2022-12-19T03:15:49Z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49354A92A00443B5BFB4056D4E93C446</vt:lpwstr>
  </property>
  <property fmtid="{D5CDD505-2E9C-101B-9397-08002B2CF9AE}" pid="3" name="KSOProductBuildVer">
    <vt:lpwstr>2052-11.1.0.12763</vt:lpwstr>
  </property>
</Properties>
</file>